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saveSubsetFonts="1" autoCompressPictures="0">
  <p:sldMasterIdLst>
    <p:sldMasterId id="2147483648" r:id="rId4"/>
  </p:sldMasterIdLst>
  <p:notesMasterIdLst>
    <p:notesMasterId r:id="rId62"/>
  </p:notesMasterIdLst>
  <p:handoutMasterIdLst>
    <p:handoutMasterId r:id="rId63"/>
  </p:handoutMasterIdLst>
  <p:sldIdLst>
    <p:sldId id="256" r:id="rId5"/>
    <p:sldId id="258" r:id="rId6"/>
    <p:sldId id="265" r:id="rId7"/>
    <p:sldId id="267" r:id="rId8"/>
    <p:sldId id="268" r:id="rId9"/>
    <p:sldId id="335" r:id="rId10"/>
    <p:sldId id="269" r:id="rId11"/>
    <p:sldId id="370" r:id="rId12"/>
    <p:sldId id="369" r:id="rId13"/>
    <p:sldId id="317" r:id="rId14"/>
    <p:sldId id="318" r:id="rId15"/>
    <p:sldId id="282" r:id="rId16"/>
    <p:sldId id="283" r:id="rId17"/>
    <p:sldId id="284" r:id="rId18"/>
    <p:sldId id="285" r:id="rId19"/>
    <p:sldId id="286" r:id="rId20"/>
    <p:sldId id="287" r:id="rId21"/>
    <p:sldId id="288" r:id="rId22"/>
    <p:sldId id="289" r:id="rId23"/>
    <p:sldId id="336" r:id="rId24"/>
    <p:sldId id="337" r:id="rId25"/>
    <p:sldId id="290" r:id="rId26"/>
    <p:sldId id="33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22" r:id="rId41"/>
    <p:sldId id="291" r:id="rId42"/>
    <p:sldId id="293" r:id="rId43"/>
    <p:sldId id="315" r:id="rId44"/>
    <p:sldId id="316" r:id="rId45"/>
    <p:sldId id="297" r:id="rId46"/>
    <p:sldId id="319" r:id="rId47"/>
    <p:sldId id="320" r:id="rId48"/>
    <p:sldId id="321" r:id="rId49"/>
    <p:sldId id="323" r:id="rId50"/>
    <p:sldId id="324" r:id="rId51"/>
    <p:sldId id="301" r:id="rId52"/>
    <p:sldId id="372" r:id="rId53"/>
    <p:sldId id="325" r:id="rId54"/>
    <p:sldId id="362" r:id="rId55"/>
    <p:sldId id="333" r:id="rId56"/>
    <p:sldId id="371" r:id="rId57"/>
    <p:sldId id="367" r:id="rId58"/>
    <p:sldId id="366" r:id="rId59"/>
    <p:sldId id="365" r:id="rId60"/>
    <p:sldId id="364" r:id="rId61"/>
  </p:sldIdLst>
  <p:sldSz cx="9472613" cy="5527675"/>
  <p:notesSz cx="6735763" cy="9866313"/>
  <p:embeddedFontLst>
    <p:embeddedFont>
      <p:font typeface="Arial Unicode MS" panose="020B0600070205080204" charset="-128"/>
      <p:regular r:id="rId64"/>
    </p:embeddedFont>
    <p:embeddedFont>
      <p:font typeface="Arial Black" panose="020B0A04020102020204" pitchFamily="34" charset="0"/>
      <p:bold r:id="rId65"/>
    </p:embeddedFont>
    <p:embeddedFont>
      <p:font typeface="Century Gothic" panose="020B0502020202020204" pitchFamily="34" charset="0"/>
      <p:regular r:id="rId66"/>
      <p:bold r:id="rId67"/>
      <p:italic r:id="rId68"/>
      <p:boldItalic r:id="rId69"/>
    </p:embeddedFont>
    <p:embeddedFont>
      <p:font typeface="HGPｺﾞｼｯｸE" panose="020B0900000000000000" pitchFamily="50" charset="-128"/>
      <p:regular r:id="rId70"/>
    </p:embeddedFont>
    <p:embeddedFont>
      <p:font typeface="HGP創英角ｺﾞｼｯｸUB" panose="020B0900000000000000" pitchFamily="50" charset="-128"/>
      <p:regular r:id="rId71"/>
    </p:embeddedFont>
    <p:embeddedFont>
      <p:font typeface="Lucida Console" panose="020B0609040504020204" pitchFamily="49" charset="0"/>
      <p:regular r:id="rId72"/>
    </p:embeddedFont>
    <p:embeddedFont>
      <p:font typeface="Meiryo UI" panose="020B0604030504040204" pitchFamily="50" charset="-128"/>
      <p:regular r:id="rId73"/>
      <p:bold r:id="rId74"/>
      <p:italic r:id="rId75"/>
      <p:boldItalic r:id="rId76"/>
    </p:embeddedFont>
    <p:embeddedFont>
      <p:font typeface="ＭＳ Ｐゴシック" panose="020B0600070205080204" pitchFamily="50" charset="-128"/>
      <p:regular r:id="rId77"/>
    </p:embeddedFont>
    <p:embeddedFont>
      <p:font typeface="ＭＳ Ｐ明朝" panose="02020600040205080304" pitchFamily="18" charset="-128"/>
      <p:regular r:id="rId78"/>
    </p:embeddedFont>
    <p:embeddedFont>
      <p:font typeface="Yu Gothic UI" panose="020B0500000000000000" pitchFamily="50" charset="-128"/>
      <p:regular r:id="rId79"/>
      <p:bold r:id="rId80"/>
    </p:embeddedFont>
    <p:embeddedFont>
      <p:font typeface="メイリオ" panose="020B0604030504040204" pitchFamily="50" charset="-128"/>
      <p:regular r:id="rId81"/>
      <p:bold r:id="rId82"/>
      <p:italic r:id="rId83"/>
      <p:boldItalic r:id="rId84"/>
    </p:embeddedFont>
    <p:embeddedFont>
      <p:font typeface="游ゴシック" panose="020B0400000000000000" pitchFamily="50" charset="-128"/>
      <p:regular r:id="rId85"/>
      <p:bold r:id="rId86"/>
    </p:embeddedFont>
  </p:embeddedFontLst>
  <p:custDataLst>
    <p:tags r:id="rId87"/>
  </p:custDataLst>
  <p:defaultTex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p:defaultTextStyle>
  <p:extLst>
    <p:ext uri="{EFAFB233-063F-42B5-8137-9DF3F51BA10A}">
      <p15:sldGuideLst xmlns:p15="http://schemas.microsoft.com/office/powerpoint/2012/main">
        <p15:guide id="1" orient="horz" pos="1741">
          <p15:clr>
            <a:srgbClr val="A4A3A4"/>
          </p15:clr>
        </p15:guide>
        <p15:guide id="2" pos="2982">
          <p15:clr>
            <a:srgbClr val="A4A3A4"/>
          </p15:clr>
        </p15:guide>
      </p15:sldGuideLst>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975"/>
    <a:srgbClr val="F6167B"/>
    <a:srgbClr val="66A5C4"/>
    <a:srgbClr val="4C89C0"/>
    <a:srgbClr val="4C99C0"/>
    <a:srgbClr val="FF699F"/>
    <a:srgbClr val="4D94BF"/>
    <a:srgbClr val="4BA2C1"/>
    <a:srgbClr val="4A89C2"/>
    <a:srgbClr val="DE1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7961D-20BA-4AE4-B9F2-091154301936}" v="1" dt="2023-08-09T04:43:05.302"/>
    <p1510:client id="{1E484E02-2C67-4017-8983-0A188855A229}" v="6" dt="2023-08-10T01:36:09.447"/>
    <p1510:client id="{40DA7DB0-3D8C-48EC-8931-CBCCAF890C48}" v="40" dt="2023-08-09T01:49:13.849"/>
    <p1510:client id="{48BB5904-FD77-4FD4-B5FC-F719C133C999}" vWet="2" dt="2023-08-10T01:34:32.82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0" autoAdjust="0"/>
    <p:restoredTop sz="81007" autoAdjust="0"/>
  </p:normalViewPr>
  <p:slideViewPr>
    <p:cSldViewPr snapToGrid="0">
      <p:cViewPr varScale="1">
        <p:scale>
          <a:sx n="86" d="100"/>
          <a:sy n="86" d="100"/>
        </p:scale>
        <p:origin x="936" y="66"/>
      </p:cViewPr>
      <p:guideLst>
        <p:guide orient="horz" pos="1741"/>
        <p:guide pos="298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6336"/>
    </p:cViewPr>
  </p:sorterViewPr>
  <p:notesViewPr>
    <p:cSldViewPr snapToGrid="0">
      <p:cViewPr varScale="1">
        <p:scale>
          <a:sx n="52" d="100"/>
          <a:sy n="52" d="100"/>
        </p:scale>
        <p:origin x="-1968" y="-108"/>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8.fntdata"/><Relationship Id="rId92"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9.fntdata"/><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Master" Target="slideMasters/slideMaster1.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50.xml"/><Relationship Id="rId3" Type="http://schemas.openxmlformats.org/officeDocument/2006/relationships/slide" Target="slides/slide7.xml"/><Relationship Id="rId7" Type="http://schemas.openxmlformats.org/officeDocument/2006/relationships/slide" Target="slides/slide4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37.xml"/><Relationship Id="rId5" Type="http://schemas.openxmlformats.org/officeDocument/2006/relationships/slide" Target="slides/slide24.xml"/><Relationship Id="rId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1026"/>
          <p:cNvSpPr>
            <a:spLocks noGrp="1" noChangeArrowheads="1"/>
          </p:cNvSpPr>
          <p:nvPr>
            <p:ph type="hdr" sz="quarter"/>
          </p:nvPr>
        </p:nvSpPr>
        <p:spPr bwMode="auto">
          <a:xfrm>
            <a:off x="1" y="0"/>
            <a:ext cx="2918193" cy="493628"/>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5" name="Rectangle 1027"/>
          <p:cNvSpPr>
            <a:spLocks noGrp="1" noChangeArrowheads="1"/>
          </p:cNvSpPr>
          <p:nvPr>
            <p:ph type="dt" sz="quarter" idx="1"/>
          </p:nvPr>
        </p:nvSpPr>
        <p:spPr bwMode="auto">
          <a:xfrm>
            <a:off x="3817571" y="0"/>
            <a:ext cx="2918193" cy="493628"/>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33796" name="Rectangle 1028"/>
          <p:cNvSpPr>
            <a:spLocks noGrp="1" noChangeArrowheads="1"/>
          </p:cNvSpPr>
          <p:nvPr>
            <p:ph type="ftr" sz="quarter" idx="2"/>
          </p:nvPr>
        </p:nvSpPr>
        <p:spPr bwMode="auto">
          <a:xfrm>
            <a:off x="1" y="9372687"/>
            <a:ext cx="2918193" cy="493626"/>
          </a:xfrm>
          <a:prstGeom prst="rect">
            <a:avLst/>
          </a:prstGeom>
          <a:noFill/>
          <a:ln w="9525">
            <a:noFill/>
            <a:miter lim="800000"/>
            <a:headEnd/>
            <a:tailEnd/>
          </a:ln>
          <a:effectLst/>
        </p:spPr>
        <p:txBody>
          <a:bodyPr vert="horz" wrap="square" lIns="90750" tIns="45376" rIns="90750" bIns="45376"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7" name="Rectangle 1029"/>
          <p:cNvSpPr>
            <a:spLocks noGrp="1" noChangeArrowheads="1"/>
          </p:cNvSpPr>
          <p:nvPr>
            <p:ph type="sldNum" sz="quarter" idx="3"/>
          </p:nvPr>
        </p:nvSpPr>
        <p:spPr bwMode="auto">
          <a:xfrm>
            <a:off x="3817571" y="9372687"/>
            <a:ext cx="2918193" cy="493626"/>
          </a:xfrm>
          <a:prstGeom prst="rect">
            <a:avLst/>
          </a:prstGeom>
          <a:noFill/>
          <a:ln w="9525">
            <a:noFill/>
            <a:miter lim="800000"/>
            <a:headEnd/>
            <a:tailEnd/>
          </a:ln>
          <a:effectLst/>
        </p:spPr>
        <p:txBody>
          <a:bodyPr vert="horz" wrap="square" lIns="90750" tIns="45376" rIns="90750" bIns="45376"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97EB0BD7-0D1B-461F-96D2-458D4659D7B9}" type="slidenum">
              <a:rPr lang="en-US" altLang="ja-JP"/>
              <a:pPr/>
              <a:t>‹#›</a:t>
            </a:fld>
            <a:endParaRPr lang="en-US" altLang="ja-JP"/>
          </a:p>
        </p:txBody>
      </p:sp>
    </p:spTree>
    <p:extLst>
      <p:ext uri="{BB962C8B-B14F-4D97-AF65-F5344CB8AC3E}">
        <p14:creationId xmlns:p14="http://schemas.microsoft.com/office/powerpoint/2010/main" val="2313737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026"/>
          <p:cNvSpPr>
            <a:spLocks noGrp="1" noChangeArrowheads="1"/>
          </p:cNvSpPr>
          <p:nvPr>
            <p:ph type="hdr" sz="quarter"/>
          </p:nvPr>
        </p:nvSpPr>
        <p:spPr bwMode="auto">
          <a:xfrm>
            <a:off x="1" y="0"/>
            <a:ext cx="2918193" cy="493628"/>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3" name="Rectangle 1027"/>
          <p:cNvSpPr>
            <a:spLocks noGrp="1" noChangeArrowheads="1"/>
          </p:cNvSpPr>
          <p:nvPr>
            <p:ph type="dt" idx="1"/>
          </p:nvPr>
        </p:nvSpPr>
        <p:spPr bwMode="auto">
          <a:xfrm>
            <a:off x="3817571" y="0"/>
            <a:ext cx="2918193" cy="493628"/>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25604" name="Rectangle 1028"/>
          <p:cNvSpPr>
            <a:spLocks noGrp="1" noRot="1" noChangeAspect="1" noChangeArrowheads="1" noTextEdit="1"/>
          </p:cNvSpPr>
          <p:nvPr>
            <p:ph type="sldImg" idx="2"/>
          </p:nvPr>
        </p:nvSpPr>
        <p:spPr bwMode="auto">
          <a:xfrm>
            <a:off x="198438" y="739775"/>
            <a:ext cx="6338887" cy="3700463"/>
          </a:xfrm>
          <a:prstGeom prst="rect">
            <a:avLst/>
          </a:prstGeom>
          <a:noFill/>
          <a:ln w="9525">
            <a:solidFill>
              <a:srgbClr val="000000"/>
            </a:solidFill>
            <a:miter lim="800000"/>
            <a:headEnd/>
            <a:tailEnd/>
          </a:ln>
          <a:effectLst/>
        </p:spPr>
      </p:sp>
      <p:sp>
        <p:nvSpPr>
          <p:cNvPr id="25605" name="Rectangle 1029"/>
          <p:cNvSpPr>
            <a:spLocks noGrp="1" noChangeArrowheads="1"/>
          </p:cNvSpPr>
          <p:nvPr>
            <p:ph type="body" sz="quarter" idx="3"/>
          </p:nvPr>
        </p:nvSpPr>
        <p:spPr bwMode="auto">
          <a:xfrm>
            <a:off x="897785" y="4687122"/>
            <a:ext cx="4940198" cy="4439530"/>
          </a:xfrm>
          <a:prstGeom prst="rect">
            <a:avLst/>
          </a:prstGeom>
          <a:noFill/>
          <a:ln w="9525">
            <a:noFill/>
            <a:miter lim="800000"/>
            <a:headEnd/>
            <a:tailEnd/>
          </a:ln>
          <a:effectLst/>
        </p:spPr>
        <p:txBody>
          <a:bodyPr vert="horz" wrap="square" lIns="90750" tIns="45376" rIns="90750" bIns="45376"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5606" name="Rectangle 1030"/>
          <p:cNvSpPr>
            <a:spLocks noGrp="1" noChangeArrowheads="1"/>
          </p:cNvSpPr>
          <p:nvPr>
            <p:ph type="ftr" sz="quarter" idx="4"/>
          </p:nvPr>
        </p:nvSpPr>
        <p:spPr bwMode="auto">
          <a:xfrm>
            <a:off x="1" y="9372687"/>
            <a:ext cx="2918193" cy="493626"/>
          </a:xfrm>
          <a:prstGeom prst="rect">
            <a:avLst/>
          </a:prstGeom>
          <a:noFill/>
          <a:ln w="9525">
            <a:noFill/>
            <a:miter lim="800000"/>
            <a:headEnd/>
            <a:tailEnd/>
          </a:ln>
          <a:effectLst/>
        </p:spPr>
        <p:txBody>
          <a:bodyPr vert="horz" wrap="square" lIns="90750" tIns="45376" rIns="90750" bIns="45376"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7" name="Rectangle 1031"/>
          <p:cNvSpPr>
            <a:spLocks noGrp="1" noChangeArrowheads="1"/>
          </p:cNvSpPr>
          <p:nvPr>
            <p:ph type="sldNum" sz="quarter" idx="5"/>
          </p:nvPr>
        </p:nvSpPr>
        <p:spPr bwMode="auto">
          <a:xfrm>
            <a:off x="3817571" y="9372687"/>
            <a:ext cx="2918193" cy="493626"/>
          </a:xfrm>
          <a:prstGeom prst="rect">
            <a:avLst/>
          </a:prstGeom>
          <a:noFill/>
          <a:ln w="9525">
            <a:noFill/>
            <a:miter lim="800000"/>
            <a:headEnd/>
            <a:tailEnd/>
          </a:ln>
          <a:effectLst/>
        </p:spPr>
        <p:txBody>
          <a:bodyPr vert="horz" wrap="square" lIns="90750" tIns="45376" rIns="90750" bIns="45376"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8AF01994-2739-4319-8C13-74EB71056E38}" type="slidenum">
              <a:rPr lang="en-US" altLang="ja-JP"/>
              <a:pPr/>
              <a:t>‹#›</a:t>
            </a:fld>
            <a:endParaRPr lang="en-US" altLang="ja-JP"/>
          </a:p>
        </p:txBody>
      </p:sp>
    </p:spTree>
    <p:extLst>
      <p:ext uri="{BB962C8B-B14F-4D97-AF65-F5344CB8AC3E}">
        <p14:creationId xmlns:p14="http://schemas.microsoft.com/office/powerpoint/2010/main" val="33086719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charset="0"/>
        <a:ea typeface="ＭＳ Ｐ明朝" charset="-128"/>
        <a:cs typeface="+mn-cs"/>
      </a:defRPr>
    </a:lvl1pPr>
    <a:lvl2pPr marL="457200" algn="l" rtl="0" fontAlgn="base">
      <a:spcBef>
        <a:spcPct val="30000"/>
      </a:spcBef>
      <a:spcAft>
        <a:spcPct val="0"/>
      </a:spcAft>
      <a:defRPr kumimoji="1" sz="1200" kern="1200">
        <a:solidFill>
          <a:schemeClr val="tx1"/>
        </a:solidFill>
        <a:latin typeface="Times New Roman" charset="0"/>
        <a:ea typeface="ＭＳ Ｐ明朝" charset="-128"/>
        <a:cs typeface="+mn-cs"/>
      </a:defRPr>
    </a:lvl2pPr>
    <a:lvl3pPr marL="914400" algn="l" rtl="0" fontAlgn="base">
      <a:spcBef>
        <a:spcPct val="30000"/>
      </a:spcBef>
      <a:spcAft>
        <a:spcPct val="0"/>
      </a:spcAft>
      <a:defRPr kumimoji="1" sz="1200" kern="1200">
        <a:solidFill>
          <a:schemeClr val="tx1"/>
        </a:solidFill>
        <a:latin typeface="Times New Roman" charset="0"/>
        <a:ea typeface="ＭＳ Ｐ明朝" charset="-128"/>
        <a:cs typeface="+mn-cs"/>
      </a:defRPr>
    </a:lvl3pPr>
    <a:lvl4pPr marL="1371600" algn="l" rtl="0" fontAlgn="base">
      <a:spcBef>
        <a:spcPct val="30000"/>
      </a:spcBef>
      <a:spcAft>
        <a:spcPct val="0"/>
      </a:spcAft>
      <a:defRPr kumimoji="1" sz="1200" kern="1200">
        <a:solidFill>
          <a:schemeClr val="tx1"/>
        </a:solidFill>
        <a:latin typeface="Times New Roman" charset="0"/>
        <a:ea typeface="ＭＳ Ｐ明朝" charset="-128"/>
        <a:cs typeface="+mn-cs"/>
      </a:defRPr>
    </a:lvl4pPr>
    <a:lvl5pPr marL="1828800" algn="l" rtl="0" fontAlgn="base">
      <a:spcBef>
        <a:spcPct val="30000"/>
      </a:spcBef>
      <a:spcAft>
        <a:spcPct val="0"/>
      </a:spcAft>
      <a:defRPr kumimoji="1" sz="1200" kern="1200">
        <a:solidFill>
          <a:schemeClr val="tx1"/>
        </a:solidFill>
        <a:latin typeface="Times New Roman" charset="0"/>
        <a:ea typeface="ＭＳ Ｐ明朝"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98438" y="739775"/>
            <a:ext cx="6338887"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a:t>
            </a:fld>
            <a:endParaRPr lang="en-US" altLang="ja-JP"/>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14</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15</a:t>
            </a:fld>
            <a:endParaRPr lang="en-US" altLang="ja-JP"/>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14331">
              <a:defRPr/>
            </a:pPr>
            <a:endParaRPr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16</a:t>
            </a:fld>
            <a:endParaRPr lang="en-US" alt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0"/>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17</a:t>
            </a:fld>
            <a:endParaRPr lang="en-US" altLang="ja-JP"/>
          </a:p>
        </p:txBody>
      </p:sp>
    </p:spTree>
    <p:extLst>
      <p:ext uri="{BB962C8B-B14F-4D97-AF65-F5344CB8AC3E}">
        <p14:creationId xmlns:p14="http://schemas.microsoft.com/office/powerpoint/2010/main" val="1769241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18</a:t>
            </a:fld>
            <a:endParaRPr lang="en-US" altLang="ja-JP"/>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19</a:t>
            </a:fld>
            <a:endParaRPr lang="en-US" altLang="ja-JP"/>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20</a:t>
            </a:fld>
            <a:endParaRPr lang="en-US" altLang="ja-JP"/>
          </a:p>
        </p:txBody>
      </p:sp>
    </p:spTree>
    <p:extLst>
      <p:ext uri="{BB962C8B-B14F-4D97-AF65-F5344CB8AC3E}">
        <p14:creationId xmlns:p14="http://schemas.microsoft.com/office/powerpoint/2010/main" val="28738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21</a:t>
            </a:fld>
            <a:endParaRPr lang="en-US" altLang="ja-JP"/>
          </a:p>
        </p:txBody>
      </p:sp>
    </p:spTree>
    <p:extLst>
      <p:ext uri="{BB962C8B-B14F-4D97-AF65-F5344CB8AC3E}">
        <p14:creationId xmlns:p14="http://schemas.microsoft.com/office/powerpoint/2010/main" val="1402780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22</a:t>
            </a:fld>
            <a:endParaRPr lang="en-US" altLang="ja-JP"/>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23</a:t>
            </a:fld>
            <a:endParaRPr lang="en-US" altLang="ja-JP"/>
          </a:p>
        </p:txBody>
      </p:sp>
    </p:spTree>
    <p:extLst>
      <p:ext uri="{BB962C8B-B14F-4D97-AF65-F5344CB8AC3E}">
        <p14:creationId xmlns:p14="http://schemas.microsoft.com/office/powerpoint/2010/main" val="1998963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98438" y="739775"/>
            <a:ext cx="6338887"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a:t>
            </a:fld>
            <a:endParaRPr lang="en-US" altLang="ja-JP"/>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24</a:t>
            </a:fld>
            <a:endParaRPr lang="en-US" altLang="ja-JP" dirty="0"/>
          </a:p>
        </p:txBody>
      </p:sp>
    </p:spTree>
    <p:extLst>
      <p:ext uri="{BB962C8B-B14F-4D97-AF65-F5344CB8AC3E}">
        <p14:creationId xmlns:p14="http://schemas.microsoft.com/office/powerpoint/2010/main" val="4125629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37</a:t>
            </a:fld>
            <a:endParaRPr lang="en-US" altLang="ja-JP"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39</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1000" dirty="0">
              <a:latin typeface="ＭＳ Ｐ明朝" panose="02020600040205080304" pitchFamily="18" charset="-128"/>
              <a:ea typeface="ＭＳ Ｐ明朝" panose="02020600040205080304" pitchFamily="18" charset="-128"/>
            </a:endParaRPr>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40</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1000" dirty="0">
              <a:latin typeface="ＭＳ Ｐ明朝" panose="02020600040205080304" pitchFamily="18" charset="-128"/>
              <a:ea typeface="ＭＳ Ｐ明朝" panose="02020600040205080304" pitchFamily="18" charset="-128"/>
            </a:endParaRPr>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41</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331">
              <a:defRPr/>
            </a:pPr>
            <a:endParaRPr lang="en-US" altLang="ja-JP"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44</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000"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45</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331">
              <a:defRPr/>
            </a:pPr>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46</a:t>
            </a:fld>
            <a:endParaRPr lang="en-US" altLang="ja-JP"/>
          </a:p>
        </p:txBody>
      </p:sp>
    </p:spTree>
    <p:extLst>
      <p:ext uri="{BB962C8B-B14F-4D97-AF65-F5344CB8AC3E}">
        <p14:creationId xmlns:p14="http://schemas.microsoft.com/office/powerpoint/2010/main" val="2845639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47</a:t>
            </a:fld>
            <a:endParaRPr lang="en-US" altLang="ja-JP"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14331">
              <a:defRPr/>
            </a:pPr>
            <a:endParaRPr lang="ja-JP"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48</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98438" y="739775"/>
            <a:ext cx="6338887"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3</a:t>
            </a:fld>
            <a:endParaRPr lang="en-US" altLang="ja-JP"/>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F01994-2739-4319-8C13-74EB71056E38}" type="slidenum">
              <a:rPr kumimoji="1" lang="en-US" altLang="ja-JP" sz="12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ja-JP" sz="12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337318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98438" y="739775"/>
            <a:ext cx="6338887"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50</a:t>
            </a:fld>
            <a:endParaRPr lang="en-US" altLang="ja-JP"/>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51</a:t>
            </a:fld>
            <a:endParaRPr lang="en-US" altLang="ja-JP"/>
          </a:p>
        </p:txBody>
      </p:sp>
    </p:spTree>
    <p:extLst>
      <p:ext uri="{BB962C8B-B14F-4D97-AF65-F5344CB8AC3E}">
        <p14:creationId xmlns:p14="http://schemas.microsoft.com/office/powerpoint/2010/main" val="3177635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52</a:t>
            </a:fld>
            <a:endParaRPr lang="en-US" altLang="ja-JP"/>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53</a:t>
            </a:fld>
            <a:endParaRPr lang="en-US" altLang="ja-JP"/>
          </a:p>
        </p:txBody>
      </p:sp>
    </p:spTree>
    <p:extLst>
      <p:ext uri="{BB962C8B-B14F-4D97-AF65-F5344CB8AC3E}">
        <p14:creationId xmlns:p14="http://schemas.microsoft.com/office/powerpoint/2010/main" val="2097052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54</a:t>
            </a:fld>
            <a:endParaRPr lang="en-US" altLang="ja-JP"/>
          </a:p>
        </p:txBody>
      </p:sp>
    </p:spTree>
    <p:extLst>
      <p:ext uri="{BB962C8B-B14F-4D97-AF65-F5344CB8AC3E}">
        <p14:creationId xmlns:p14="http://schemas.microsoft.com/office/powerpoint/2010/main" val="1292146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55</a:t>
            </a:fld>
            <a:endParaRPr lang="en-US" altLang="ja-JP"/>
          </a:p>
        </p:txBody>
      </p:sp>
    </p:spTree>
    <p:extLst>
      <p:ext uri="{BB962C8B-B14F-4D97-AF65-F5344CB8AC3E}">
        <p14:creationId xmlns:p14="http://schemas.microsoft.com/office/powerpoint/2010/main" val="3636439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56</a:t>
            </a:fld>
            <a:endParaRPr lang="en-US" altLang="ja-JP"/>
          </a:p>
        </p:txBody>
      </p:sp>
    </p:spTree>
    <p:extLst>
      <p:ext uri="{BB962C8B-B14F-4D97-AF65-F5344CB8AC3E}">
        <p14:creationId xmlns:p14="http://schemas.microsoft.com/office/powerpoint/2010/main" val="3712530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57</a:t>
            </a:fld>
            <a:endParaRPr lang="en-US" altLang="ja-JP"/>
          </a:p>
        </p:txBody>
      </p:sp>
    </p:spTree>
    <p:extLst>
      <p:ext uri="{BB962C8B-B14F-4D97-AF65-F5344CB8AC3E}">
        <p14:creationId xmlns:p14="http://schemas.microsoft.com/office/powerpoint/2010/main" val="3607103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7</a:t>
            </a:fld>
            <a:endParaRPr lang="en-US" altLang="ja-JP"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altLang="ja-JP" sz="1000" dirty="0"/>
              <a:t>http://itpro.nikkeibp.co.jp/article/NEWS/20120718/409806/?ST=oss&amp;rt=nocnt</a:t>
            </a:r>
          </a:p>
          <a:p>
            <a:r>
              <a:rPr lang="en-US" altLang="ja-JP" sz="1000" dirty="0"/>
              <a:t>https://www.orca.med.or.jp/orca/sengen/declaration-comment.html</a:t>
            </a:r>
          </a:p>
          <a:p>
            <a:endParaRPr lang="en-US" altLang="ja-JP" sz="1000" dirty="0"/>
          </a:p>
          <a:p>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9</a:t>
            </a:fld>
            <a:endParaRPr lang="en-US" altLang="ja-JP"/>
          </a:p>
        </p:txBody>
      </p:sp>
    </p:spTree>
    <p:extLst>
      <p:ext uri="{BB962C8B-B14F-4D97-AF65-F5344CB8AC3E}">
        <p14:creationId xmlns:p14="http://schemas.microsoft.com/office/powerpoint/2010/main" val="314979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14331">
              <a:defRPr/>
            </a:pPr>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10</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defTabSz="914331">
              <a:defRPr/>
            </a:pPr>
            <a:r>
              <a:rPr lang="en-US" altLang="ja-JP" dirty="0"/>
              <a:t>https://www.openhub.net/</a:t>
            </a:r>
            <a:endParaRPr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11</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eaLnBrk="0"/>
            <a:endParaRPr lang="en-US" altLang="ja-JP" sz="1000"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12</a:t>
            </a:fld>
            <a:endParaRPr lang="en-US" altLang="ja-JP"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sz="1000" dirty="0">
              <a:latin typeface="ＭＳ Ｐ明朝" pitchFamily="18" charset="-128"/>
              <a:ea typeface="ＭＳ Ｐ明朝" pitchFamily="18" charset="-128"/>
            </a:endParaRPr>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13</a:t>
            </a:fld>
            <a:endParaRPr lang="en-US"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タイトルのみ">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18" name="Text Box 29"/>
          <p:cNvSpPr txBox="1">
            <a:spLocks noChangeArrowheads="1"/>
          </p:cNvSpPr>
          <p:nvPr userDrawn="1"/>
        </p:nvSpPr>
        <p:spPr bwMode="gray">
          <a:xfrm>
            <a:off x="527897" y="986331"/>
            <a:ext cx="8704237" cy="3847207"/>
          </a:xfrm>
          <a:prstGeom prst="rect">
            <a:avLst/>
          </a:prstGeom>
          <a:noFill/>
          <a:ln w="9525">
            <a:noFill/>
            <a:miter lim="800000"/>
            <a:headEnd/>
            <a:tailEnd/>
          </a:ln>
          <a:effectLst/>
        </p:spPr>
        <p:txBody>
          <a:bodyPr wrap="square">
            <a:spAutoFit/>
          </a:bodyPr>
          <a:lstStyle/>
          <a:p>
            <a:pPr marL="468000" indent="-756000">
              <a:lnSpc>
                <a:spcPct val="100000"/>
              </a:lnSpc>
              <a:spcBef>
                <a:spcPts val="2400"/>
              </a:spcBef>
              <a:buClr>
                <a:srgbClr val="008DBC"/>
              </a:buClr>
              <a:buSzPct val="163000"/>
              <a:buFont typeface="+mj-lt"/>
              <a:buAutoNum type="arabicPeriod"/>
            </a:pPr>
            <a:r>
              <a:rPr lang="en-US" altLang="ja-JP" sz="2400" b="1" spc="100" baseline="0" dirty="0">
                <a:solidFill>
                  <a:schemeClr val="tx1">
                    <a:lumMod val="65000"/>
                    <a:lumOff val="35000"/>
                  </a:schemeClr>
                </a:solidFill>
                <a:latin typeface="Arial Black" pitchFamily="34" charset="0"/>
                <a:ea typeface="メイリオ" pitchFamily="50" charset="-128"/>
              </a:rPr>
              <a:t>OSS</a:t>
            </a:r>
            <a:r>
              <a:rPr lang="ja-JP" altLang="en-US" sz="2400" b="1" spc="100" baseline="0" dirty="0">
                <a:solidFill>
                  <a:schemeClr val="tx1">
                    <a:lumMod val="65000"/>
                    <a:lumOff val="35000"/>
                  </a:schemeClr>
                </a:solidFill>
                <a:latin typeface="Arial Black" pitchFamily="34" charset="0"/>
                <a:ea typeface="メイリオ" pitchFamily="50" charset="-128"/>
              </a:rPr>
              <a:t>に関する基本事項</a:t>
            </a:r>
            <a:endParaRPr lang="en-US" altLang="ja-JP" sz="2400" b="1" spc="100" baseline="0" dirty="0">
              <a:solidFill>
                <a:schemeClr val="tx1">
                  <a:lumMod val="65000"/>
                  <a:lumOff val="35000"/>
                </a:schemeClr>
              </a:solidFill>
              <a:latin typeface="Arial Black" pitchFamily="34" charset="0"/>
              <a:ea typeface="メイリオ" pitchFamily="50" charset="-128"/>
            </a:endParaRPr>
          </a:p>
          <a:p>
            <a:pPr marL="468000" indent="-756000">
              <a:lnSpc>
                <a:spcPct val="100000"/>
              </a:lnSpc>
              <a:spcBef>
                <a:spcPts val="2400"/>
              </a:spcBef>
              <a:buClr>
                <a:srgbClr val="008DBC"/>
              </a:buClr>
              <a:buSzPct val="163000"/>
              <a:buFont typeface="+mj-lt"/>
              <a:buAutoNum type="arabicPeriod"/>
            </a:pPr>
            <a:r>
              <a:rPr lang="ja-JP" altLang="en-US" sz="2400" b="1" spc="100" baseline="0" dirty="0">
                <a:solidFill>
                  <a:schemeClr val="tx1">
                    <a:lumMod val="65000"/>
                    <a:lumOff val="35000"/>
                  </a:schemeClr>
                </a:solidFill>
                <a:latin typeface="Arial Black" pitchFamily="34" charset="0"/>
                <a:ea typeface="メイリオ" pitchFamily="50" charset="-128"/>
              </a:rPr>
              <a:t>企業などでの活用状況と</a:t>
            </a:r>
            <a:r>
              <a:rPr lang="en-US" altLang="ja-JP" sz="2400" b="1" spc="100" baseline="0" dirty="0">
                <a:solidFill>
                  <a:schemeClr val="tx1">
                    <a:lumMod val="65000"/>
                    <a:lumOff val="35000"/>
                  </a:schemeClr>
                </a:solidFill>
                <a:latin typeface="Arial Black" pitchFamily="34" charset="0"/>
                <a:ea typeface="メイリオ" pitchFamily="50" charset="-128"/>
              </a:rPr>
              <a:t>OSS</a:t>
            </a:r>
            <a:r>
              <a:rPr lang="ja-JP" altLang="en-US" sz="2400" b="1" spc="100" baseline="0" dirty="0">
                <a:solidFill>
                  <a:schemeClr val="tx1">
                    <a:lumMod val="65000"/>
                    <a:lumOff val="35000"/>
                  </a:schemeClr>
                </a:solidFill>
                <a:latin typeface="Arial Black" pitchFamily="34" charset="0"/>
                <a:ea typeface="メイリオ" pitchFamily="50" charset="-128"/>
              </a:rPr>
              <a:t>に関する情報提供サイト</a:t>
            </a:r>
            <a:endParaRPr lang="en-US" altLang="ja-JP" sz="2400" b="1" spc="100" baseline="0" dirty="0">
              <a:solidFill>
                <a:schemeClr val="tx1">
                  <a:lumMod val="65000"/>
                  <a:lumOff val="35000"/>
                </a:schemeClr>
              </a:solidFill>
              <a:latin typeface="Arial Black" pitchFamily="34" charset="0"/>
              <a:ea typeface="メイリオ" pitchFamily="50" charset="-128"/>
            </a:endParaRPr>
          </a:p>
          <a:p>
            <a:pPr marL="468000" marR="0" indent="-756000" algn="l" defTabSz="914400" rtl="0" eaLnBrk="1" fontAlgn="base" latinLnBrk="0" hangingPunct="1">
              <a:lnSpc>
                <a:spcPct val="100000"/>
              </a:lnSpc>
              <a:spcBef>
                <a:spcPts val="2400"/>
              </a:spcBef>
              <a:spcAft>
                <a:spcPct val="0"/>
              </a:spcAft>
              <a:buClr>
                <a:srgbClr val="008DBC"/>
              </a:buClr>
              <a:buSzPct val="163000"/>
              <a:buFont typeface="+mj-lt"/>
              <a:buAutoNum type="arabicPeriod"/>
              <a:tabLst/>
              <a:defRPr/>
            </a:pPr>
            <a:r>
              <a:rPr lang="en-US" altLang="ja-JP" sz="2400" b="1" spc="100" baseline="0" dirty="0">
                <a:solidFill>
                  <a:schemeClr val="tx1">
                    <a:lumMod val="65000"/>
                    <a:lumOff val="35000"/>
                  </a:schemeClr>
                </a:solidFill>
                <a:latin typeface="Arial Black" pitchFamily="34" charset="0"/>
                <a:ea typeface="メイリオ" pitchFamily="50" charset="-128"/>
              </a:rPr>
              <a:t>OSS</a:t>
            </a:r>
            <a:r>
              <a:rPr lang="ja-JP" altLang="en-US" sz="2400" b="1" spc="100" baseline="0" dirty="0">
                <a:solidFill>
                  <a:schemeClr val="tx1">
                    <a:lumMod val="65000"/>
                    <a:lumOff val="35000"/>
                  </a:schemeClr>
                </a:solidFill>
                <a:latin typeface="Arial Black" pitchFamily="34" charset="0"/>
                <a:ea typeface="メイリオ" pitchFamily="50" charset="-128"/>
              </a:rPr>
              <a:t>の活用におけるコンプライアンス面のポイント</a:t>
            </a:r>
            <a:endParaRPr lang="en-US" altLang="ja-JP" sz="2400" b="1" spc="100" baseline="0" dirty="0">
              <a:solidFill>
                <a:schemeClr val="tx1">
                  <a:lumMod val="65000"/>
                  <a:lumOff val="35000"/>
                </a:schemeClr>
              </a:solidFill>
              <a:latin typeface="Arial Black" pitchFamily="34" charset="0"/>
              <a:ea typeface="メイリオ" pitchFamily="50" charset="-128"/>
            </a:endParaRPr>
          </a:p>
          <a:p>
            <a:pPr marL="468000" marR="0" indent="-756000" algn="l" defTabSz="914400" rtl="0" eaLnBrk="1" fontAlgn="base" latinLnBrk="0" hangingPunct="1">
              <a:lnSpc>
                <a:spcPct val="100000"/>
              </a:lnSpc>
              <a:spcBef>
                <a:spcPts val="2400"/>
              </a:spcBef>
              <a:spcAft>
                <a:spcPct val="0"/>
              </a:spcAft>
              <a:buClr>
                <a:srgbClr val="008DBC"/>
              </a:buClr>
              <a:buSzPct val="163000"/>
              <a:buFont typeface="+mj-lt"/>
              <a:buAutoNum type="arabicPeriod"/>
              <a:tabLst/>
              <a:defRPr/>
            </a:pPr>
            <a:r>
              <a:rPr lang="en-US" altLang="ja-JP" sz="2400" b="1" spc="100" baseline="0" dirty="0">
                <a:solidFill>
                  <a:schemeClr val="tx1">
                    <a:lumMod val="65000"/>
                    <a:lumOff val="35000"/>
                  </a:schemeClr>
                </a:solidFill>
                <a:latin typeface="Arial Black" pitchFamily="34" charset="0"/>
                <a:ea typeface="メイリオ" pitchFamily="50" charset="-128"/>
              </a:rPr>
              <a:t>OSS</a:t>
            </a:r>
            <a:r>
              <a:rPr lang="ja-JP" altLang="en-US" sz="2400" b="1" spc="100" baseline="0" dirty="0">
                <a:solidFill>
                  <a:schemeClr val="tx1">
                    <a:lumMod val="65000"/>
                    <a:lumOff val="35000"/>
                  </a:schemeClr>
                </a:solidFill>
                <a:latin typeface="Arial Black" pitchFamily="34" charset="0"/>
                <a:ea typeface="メイリオ" pitchFamily="50" charset="-128"/>
              </a:rPr>
              <a:t>コンプライアンス･マネージメントプロセス</a:t>
            </a:r>
            <a:endParaRPr lang="en-US" altLang="ja-JP" sz="2400" b="1" spc="100" baseline="0" dirty="0">
              <a:solidFill>
                <a:schemeClr val="tx1">
                  <a:lumMod val="65000"/>
                  <a:lumOff val="35000"/>
                </a:schemeClr>
              </a:solidFill>
              <a:latin typeface="Arial Black" pitchFamily="34" charset="0"/>
              <a:ea typeface="メイリオ" pitchFamily="50" charset="-128"/>
            </a:endParaRPr>
          </a:p>
          <a:p>
            <a:pPr marL="468000" marR="0" indent="-756000" algn="l" defTabSz="914400" rtl="0" eaLnBrk="1" fontAlgn="base" latinLnBrk="0" hangingPunct="1">
              <a:lnSpc>
                <a:spcPct val="100000"/>
              </a:lnSpc>
              <a:spcBef>
                <a:spcPts val="2400"/>
              </a:spcBef>
              <a:spcAft>
                <a:spcPct val="0"/>
              </a:spcAft>
              <a:buClr>
                <a:srgbClr val="008DBC"/>
              </a:buClr>
              <a:buSzPct val="163000"/>
              <a:buFont typeface="+mj-lt"/>
              <a:buAutoNum type="arabicPeriod"/>
              <a:tabLst/>
              <a:defRPr/>
            </a:pPr>
            <a:r>
              <a:rPr lang="en-US" altLang="ja-JP" sz="2400" b="1" spc="100" baseline="0" dirty="0">
                <a:solidFill>
                  <a:schemeClr val="tx1">
                    <a:lumMod val="65000"/>
                    <a:lumOff val="35000"/>
                  </a:schemeClr>
                </a:solidFill>
                <a:latin typeface="Arial Black" pitchFamily="34" charset="0"/>
                <a:ea typeface="メイリオ" pitchFamily="50" charset="-128"/>
              </a:rPr>
              <a:t>OSS</a:t>
            </a:r>
            <a:r>
              <a:rPr lang="ja-JP" altLang="en-US" sz="2400" b="1" spc="100" baseline="0" dirty="0">
                <a:solidFill>
                  <a:schemeClr val="tx1">
                    <a:lumMod val="65000"/>
                    <a:lumOff val="35000"/>
                  </a:schemeClr>
                </a:solidFill>
                <a:latin typeface="Arial Black" pitchFamily="34" charset="0"/>
                <a:ea typeface="メイリオ" pitchFamily="50" charset="-128"/>
              </a:rPr>
              <a:t>を活用する際の検討・実施事項</a:t>
            </a:r>
            <a:endParaRPr lang="en-US" altLang="ja-JP" sz="2400" b="1" spc="100" baseline="0" dirty="0">
              <a:solidFill>
                <a:schemeClr val="tx1">
                  <a:lumMod val="65000"/>
                  <a:lumOff val="35000"/>
                </a:schemeClr>
              </a:solidFill>
              <a:latin typeface="Arial Black" pitchFamily="34" charset="0"/>
              <a:ea typeface="メイリオ" pitchFamily="50" charset="-128"/>
            </a:endParaRPr>
          </a:p>
          <a:p>
            <a:pPr marL="468000" marR="0" indent="-756000" algn="l" defTabSz="914400" rtl="0" eaLnBrk="1" fontAlgn="base" latinLnBrk="0" hangingPunct="1">
              <a:lnSpc>
                <a:spcPct val="100000"/>
              </a:lnSpc>
              <a:spcBef>
                <a:spcPts val="2400"/>
              </a:spcBef>
              <a:spcAft>
                <a:spcPct val="0"/>
              </a:spcAft>
              <a:buClr>
                <a:srgbClr val="008DBC"/>
              </a:buClr>
              <a:buSzPct val="163000"/>
              <a:buFont typeface="+mj-lt"/>
              <a:buAutoNum type="arabicPeriod"/>
              <a:tabLst/>
              <a:defRPr/>
            </a:pPr>
            <a:r>
              <a:rPr lang="ja-JP" altLang="en-US" sz="2400" b="1" spc="100" baseline="0" dirty="0">
                <a:solidFill>
                  <a:schemeClr val="tx1">
                    <a:lumMod val="65000"/>
                    <a:lumOff val="35000"/>
                  </a:schemeClr>
                </a:solidFill>
                <a:latin typeface="Arial Black" pitchFamily="34" charset="0"/>
                <a:ea typeface="メイリオ" pitchFamily="50" charset="-128"/>
              </a:rPr>
              <a:t>まとめ</a:t>
            </a:r>
            <a:endParaRPr lang="en-US" altLang="ja-JP" sz="2400" b="1" spc="100" baseline="0" dirty="0">
              <a:solidFill>
                <a:schemeClr val="tx1">
                  <a:lumMod val="65000"/>
                  <a:lumOff val="35000"/>
                </a:schemeClr>
              </a:solidFill>
              <a:latin typeface="Arial Black" pitchFamily="34" charset="0"/>
              <a:ea typeface="メイリオ" pitchFamily="50" charset="-128"/>
            </a:endParaRPr>
          </a:p>
        </p:txBody>
      </p:sp>
      <p:sp>
        <p:nvSpPr>
          <p:cNvPr id="7" name="角丸四角形 6"/>
          <p:cNvSpPr/>
          <p:nvPr userDrawn="1"/>
        </p:nvSpPr>
        <p:spPr bwMode="auto">
          <a:xfrm>
            <a:off x="110306" y="90056"/>
            <a:ext cx="9252000" cy="5256000"/>
          </a:xfrm>
          <a:prstGeom prst="roundRect">
            <a:avLst>
              <a:gd name="adj" fmla="val 2573"/>
            </a:avLst>
          </a:prstGeom>
          <a:noFill/>
          <a:ln w="28575">
            <a:solidFill>
              <a:srgbClr val="A8DAE2"/>
            </a:solid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14" name="タイトル 1"/>
          <p:cNvSpPr>
            <a:spLocks noGrp="1"/>
          </p:cNvSpPr>
          <p:nvPr>
            <p:ph type="title"/>
          </p:nvPr>
        </p:nvSpPr>
        <p:spPr bwMode="gray">
          <a:xfrm>
            <a:off x="284027" y="207820"/>
            <a:ext cx="8984664" cy="341632"/>
          </a:xfrm>
          <a:prstGeom prst="rect">
            <a:avLst/>
          </a:prstGeom>
        </p:spPr>
        <p:txBody>
          <a:bodyPr wrap="square">
            <a:spAutoFit/>
          </a:bodyPr>
          <a:lstStyle>
            <a:lvl1pPr>
              <a:defRPr sz="1800" b="1" spc="100" baseline="0">
                <a:solidFill>
                  <a:schemeClr val="tx1">
                    <a:lumMod val="75000"/>
                    <a:lumOff val="25000"/>
                  </a:schemeClr>
                </a:solidFill>
                <a:latin typeface="Arial Black" pitchFamily="34" charset="0"/>
                <a:ea typeface="メイリオ" pitchFamily="50" charset="-128"/>
              </a:defRPr>
            </a:lvl1pPr>
          </a:lstStyle>
          <a:p>
            <a:r>
              <a:rPr lang="ja-JP" altLang="en-US" dirty="0"/>
              <a:t>マスタ タイトルの書式設定</a:t>
            </a:r>
          </a:p>
        </p:txBody>
      </p:sp>
      <p:sp>
        <p:nvSpPr>
          <p:cNvPr id="15" name="角丸四角形 14"/>
          <p:cNvSpPr/>
          <p:nvPr userDrawn="1"/>
        </p:nvSpPr>
        <p:spPr bwMode="auto">
          <a:xfrm>
            <a:off x="214744" y="193963"/>
            <a:ext cx="117767" cy="297876"/>
          </a:xfrm>
          <a:prstGeom prst="roundRect">
            <a:avLst/>
          </a:prstGeom>
          <a:solidFill>
            <a:srgbClr val="008DBC"/>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6" name="角丸四角形 5"/>
          <p:cNvSpPr/>
          <p:nvPr userDrawn="1"/>
        </p:nvSpPr>
        <p:spPr bwMode="auto">
          <a:xfrm>
            <a:off x="110306" y="90056"/>
            <a:ext cx="9252000" cy="5256000"/>
          </a:xfrm>
          <a:prstGeom prst="roundRect">
            <a:avLst>
              <a:gd name="adj" fmla="val 2573"/>
            </a:avLst>
          </a:prstGeom>
          <a:noFill/>
          <a:ln w="28575">
            <a:solidFill>
              <a:srgbClr val="A8DAE2"/>
            </a:solid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タイトルのみ">
    <p:spTree>
      <p:nvGrpSpPr>
        <p:cNvPr id="1" name=""/>
        <p:cNvGrpSpPr/>
        <p:nvPr/>
      </p:nvGrpSpPr>
      <p:grpSpPr>
        <a:xfrm>
          <a:off x="0" y="0"/>
          <a:ext cx="0" cy="0"/>
          <a:chOff x="0" y="0"/>
          <a:chExt cx="0" cy="0"/>
        </a:xfrm>
      </p:grpSpPr>
      <p:sp>
        <p:nvSpPr>
          <p:cNvPr id="2" name="タイトル 1"/>
          <p:cNvSpPr>
            <a:spLocks noGrp="1"/>
          </p:cNvSpPr>
          <p:nvPr userDrawn="1">
            <p:ph type="title"/>
          </p:nvPr>
        </p:nvSpPr>
        <p:spPr bwMode="gray">
          <a:xfrm>
            <a:off x="117259" y="144667"/>
            <a:ext cx="3550972" cy="424732"/>
          </a:xfrm>
          <a:prstGeom prst="rect">
            <a:avLst/>
          </a:prstGeom>
        </p:spPr>
        <p:txBody>
          <a:bodyPr wrap="none">
            <a:spAutoFit/>
          </a:bodyPr>
          <a:lstStyle>
            <a:lvl1pPr>
              <a:defRPr sz="2400">
                <a:solidFill>
                  <a:schemeClr val="tx1"/>
                </a:solidFill>
                <a:latin typeface="+mj-ea"/>
                <a:ea typeface="+mj-ea"/>
              </a:defRPr>
            </a:lvl1pPr>
          </a:lstStyle>
          <a:p>
            <a:r>
              <a:rPr lang="ja-JP" altLang="en-US" dirty="0"/>
              <a:t>マスタ タイトルの書式設定</a:t>
            </a:r>
          </a:p>
        </p:txBody>
      </p:sp>
      <p:sp>
        <p:nvSpPr>
          <p:cNvPr id="87" name="正方形/長方形 11"/>
          <p:cNvSpPr>
            <a:spLocks noChangeArrowheads="1"/>
          </p:cNvSpPr>
          <p:nvPr/>
        </p:nvSpPr>
        <p:spPr bwMode="gray">
          <a:xfrm>
            <a:off x="1" y="596274"/>
            <a:ext cx="9472613" cy="60036"/>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lnSpc>
                <a:spcPct val="90000"/>
              </a:lnSpc>
              <a:spcBef>
                <a:spcPct val="0"/>
              </a:spcBef>
              <a:spcAft>
                <a:spcPct val="0"/>
              </a:spcAft>
              <a:defRPr/>
            </a:pPr>
            <a:endParaRPr lang="ja-JP" altLang="en-US" sz="2600">
              <a:solidFill>
                <a:prstClr val="white"/>
              </a:solidFill>
            </a:endParaRPr>
          </a:p>
        </p:txBody>
      </p:sp>
      <p:grpSp>
        <p:nvGrpSpPr>
          <p:cNvPr id="3" name="グループ化 62"/>
          <p:cNvGrpSpPr/>
          <p:nvPr userDrawn="1"/>
        </p:nvGrpSpPr>
        <p:grpSpPr bwMode="gray">
          <a:xfrm>
            <a:off x="-4" y="596274"/>
            <a:ext cx="1534572" cy="60036"/>
            <a:chOff x="312738" y="2747963"/>
            <a:chExt cx="1970087" cy="109537"/>
          </a:xfrm>
        </p:grpSpPr>
        <p:sp>
          <p:nvSpPr>
            <p:cNvPr id="89" name="正方形/長方形 88"/>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a:lnSpc>
                  <a:spcPct val="90000"/>
                </a:lnSpc>
                <a:defRPr/>
              </a:pPr>
              <a:endParaRPr kumimoji="0" lang="ja-JP" altLang="en-US" kern="0" dirty="0">
                <a:solidFill>
                  <a:sysClr val="windowText" lastClr="000000"/>
                </a:solidFill>
                <a:latin typeface="HGPｺﾞｼｯｸE" pitchFamily="50" charset="-128"/>
              </a:endParaRPr>
            </a:p>
          </p:txBody>
        </p:sp>
        <p:sp>
          <p:nvSpPr>
            <p:cNvPr id="90" name="正方形/長方形 89"/>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nSpc>
                  <a:spcPct val="90000"/>
                </a:lnSpc>
                <a:defRPr/>
              </a:pPr>
              <a:endParaRPr kumimoji="0" lang="ja-JP" altLang="en-US" kern="0" dirty="0">
                <a:solidFill>
                  <a:sysClr val="windowText" lastClr="000000"/>
                </a:solidFill>
                <a:latin typeface="HGPｺﾞｼｯｸE" pitchFamily="50" charset="-128"/>
              </a:endParaRPr>
            </a:p>
          </p:txBody>
        </p:sp>
      </p:grpSp>
      <p:grpSp>
        <p:nvGrpSpPr>
          <p:cNvPr id="4" name="グループ化 37"/>
          <p:cNvGrpSpPr/>
          <p:nvPr userDrawn="1"/>
        </p:nvGrpSpPr>
        <p:grpSpPr bwMode="gray">
          <a:xfrm>
            <a:off x="7899289" y="163046"/>
            <a:ext cx="1393248" cy="311582"/>
            <a:chOff x="6642100" y="547566"/>
            <a:chExt cx="1982788" cy="569913"/>
          </a:xfrm>
        </p:grpSpPr>
        <p:sp>
          <p:nvSpPr>
            <p:cNvPr id="39"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41"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44"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45"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46"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0"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1"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2"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3"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4"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5"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7"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8"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59"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0"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1"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2"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3"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4"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5"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6"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7"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a:lnSpc>
                  <a:spcPct val="90000"/>
                </a:lnSpc>
                <a:defRPr/>
              </a:pPr>
              <a:endParaRPr kumimoji="0" lang="ja-JP" altLang="en-US" kern="0">
                <a:solidFill>
                  <a:sysClr val="windowText" lastClr="000000"/>
                </a:solidFill>
                <a:latin typeface="HGPｺﾞｼｯｸE" pitchFamily="50" charset="-128"/>
              </a:endParaRPr>
            </a:p>
          </p:txBody>
        </p:sp>
        <p:sp>
          <p:nvSpPr>
            <p:cNvPr id="68"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a:lnSpc>
                  <a:spcPct val="90000"/>
                </a:lnSpc>
                <a:defRPr/>
              </a:pPr>
              <a:endParaRPr kumimoji="0" lang="ja-JP" altLang="en-US" kern="0">
                <a:solidFill>
                  <a:sysClr val="windowText" lastClr="000000"/>
                </a:solidFill>
                <a:latin typeface="HGPｺﾞｼｯｸE" pitchFamily="50" charset="-128"/>
              </a:endParaRPr>
            </a:p>
          </p:txBody>
        </p:sp>
      </p:grpSp>
    </p:spTree>
    <p:extLst>
      <p:ext uri="{BB962C8B-B14F-4D97-AF65-F5344CB8AC3E}">
        <p14:creationId xmlns:p14="http://schemas.microsoft.com/office/powerpoint/2010/main" val="3105733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5_タイトルのみ">
    <p:spTree>
      <p:nvGrpSpPr>
        <p:cNvPr id="1" name=""/>
        <p:cNvGrpSpPr/>
        <p:nvPr/>
      </p:nvGrpSpPr>
      <p:grpSpPr>
        <a:xfrm>
          <a:off x="0" y="0"/>
          <a:ext cx="0" cy="0"/>
          <a:chOff x="0" y="0"/>
          <a:chExt cx="0" cy="0"/>
        </a:xfrm>
      </p:grpSpPr>
      <p:sp>
        <p:nvSpPr>
          <p:cNvPr id="2" name="タイトル 1"/>
          <p:cNvSpPr>
            <a:spLocks noGrp="1"/>
          </p:cNvSpPr>
          <p:nvPr userDrawn="1">
            <p:ph type="title"/>
          </p:nvPr>
        </p:nvSpPr>
        <p:spPr bwMode="gray">
          <a:xfrm>
            <a:off x="117259" y="144666"/>
            <a:ext cx="3550972" cy="424732"/>
          </a:xfrm>
          <a:prstGeom prst="rect">
            <a:avLst/>
          </a:prstGeom>
        </p:spPr>
        <p:txBody>
          <a:bodyPr wrap="none">
            <a:spAutoFit/>
          </a:bodyPr>
          <a:lstStyle>
            <a:lvl1pPr>
              <a:defRPr sz="2400">
                <a:solidFill>
                  <a:schemeClr val="tx1"/>
                </a:solidFill>
                <a:latin typeface="+mj-ea"/>
                <a:ea typeface="+mj-ea"/>
              </a:defRPr>
            </a:lvl1pPr>
          </a:lstStyle>
          <a:p>
            <a:r>
              <a:rPr lang="ja-JP" altLang="en-US" dirty="0"/>
              <a:t>マスタ タイトルの書式設定</a:t>
            </a:r>
          </a:p>
        </p:txBody>
      </p:sp>
      <p:sp>
        <p:nvSpPr>
          <p:cNvPr id="87" name="正方形/長方形 11"/>
          <p:cNvSpPr>
            <a:spLocks noChangeArrowheads="1"/>
          </p:cNvSpPr>
          <p:nvPr/>
        </p:nvSpPr>
        <p:spPr bwMode="gray">
          <a:xfrm>
            <a:off x="1" y="596273"/>
            <a:ext cx="9472613" cy="60036"/>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88" name="グループ化 62"/>
          <p:cNvGrpSpPr/>
          <p:nvPr userDrawn="1"/>
        </p:nvGrpSpPr>
        <p:grpSpPr bwMode="gray">
          <a:xfrm>
            <a:off x="-4" y="596273"/>
            <a:ext cx="1534572" cy="60036"/>
            <a:chOff x="312738" y="2747963"/>
            <a:chExt cx="1970087" cy="109537"/>
          </a:xfrm>
        </p:grpSpPr>
        <p:sp>
          <p:nvSpPr>
            <p:cNvPr id="89" name="正方形/長方形 88"/>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90" name="正方形/長方形 89"/>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pic>
        <p:nvPicPr>
          <p:cNvPr id="37" name="図 36" descr="ea60_010_030_dwin.wmf"/>
          <p:cNvPicPr>
            <a:picLocks noChangeAspect="1"/>
          </p:cNvPicPr>
          <p:nvPr userDrawn="1"/>
        </p:nvPicPr>
        <p:blipFill>
          <a:blip r:embed="rId2"/>
          <a:stretch>
            <a:fillRect/>
          </a:stretch>
        </p:blipFill>
        <p:spPr>
          <a:xfrm>
            <a:off x="7901916" y="163045"/>
            <a:ext cx="1390620" cy="310379"/>
          </a:xfrm>
          <a:prstGeom prst="rect">
            <a:avLst/>
          </a:prstGeom>
        </p:spPr>
      </p:pic>
    </p:spTree>
    <p:extLst>
      <p:ext uri="{BB962C8B-B14F-4D97-AF65-F5344CB8AC3E}">
        <p14:creationId xmlns:p14="http://schemas.microsoft.com/office/powerpoint/2010/main" val="33497433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ext Box 13"/>
          <p:cNvSpPr txBox="1">
            <a:spLocks noChangeArrowheads="1"/>
          </p:cNvSpPr>
          <p:nvPr userDrawn="1"/>
        </p:nvSpPr>
        <p:spPr bwMode="auto">
          <a:xfrm>
            <a:off x="6228757" y="5336381"/>
            <a:ext cx="3243856" cy="215444"/>
          </a:xfrm>
          <a:prstGeom prst="rect">
            <a:avLst/>
          </a:prstGeom>
          <a:noFill/>
          <a:ln w="25400">
            <a:noFill/>
            <a:miter lim="800000"/>
            <a:headEnd/>
            <a:tailEnd/>
          </a:ln>
          <a:effectLst/>
        </p:spPr>
        <p:txBody>
          <a:bodyPr wrap="square">
            <a:spAutoFit/>
          </a:bodyPr>
          <a:lstStyle/>
          <a:p>
            <a:pPr marL="0" marR="0" indent="0" algn="r" defTabSz="914400" rtl="0" eaLnBrk="1" fontAlgn="base" latinLnBrk="0" hangingPunct="1">
              <a:lnSpc>
                <a:spcPct val="100000"/>
              </a:lnSpc>
              <a:spcBef>
                <a:spcPct val="50000"/>
              </a:spcBef>
              <a:spcAft>
                <a:spcPct val="0"/>
              </a:spcAft>
              <a:buClrTx/>
              <a:buSzTx/>
              <a:buFontTx/>
              <a:buNone/>
              <a:tabLst/>
              <a:defRPr/>
            </a:pPr>
            <a:r>
              <a:rPr kumimoji="0" lang="en-US" altLang="ja-JP" sz="800" baseline="0" dirty="0">
                <a:solidFill>
                  <a:schemeClr val="tx1"/>
                </a:solidFill>
                <a:latin typeface="+mn-lt"/>
                <a:ea typeface="ＭＳ Ｐゴシック" pitchFamily="50" charset="-128"/>
              </a:rPr>
              <a:t>© Hitachi, Ltd. 2023. All rights reserved.</a:t>
            </a:r>
            <a:r>
              <a:rPr lang="ja-JP" altLang="en-US" sz="800" baseline="0" dirty="0">
                <a:latin typeface="+mn-lt"/>
              </a:rPr>
              <a:t> 　</a:t>
            </a:r>
            <a:fld id="{0509F8B1-BCB1-460C-BB23-218079A6065C}" type="slidenum">
              <a:rPr lang="ja-JP" altLang="en-US" sz="800" baseline="0" smtClean="0">
                <a:latin typeface="+mn-lt"/>
              </a:rPr>
              <a:pPr marL="0" marR="0" indent="0" algn="r" defTabSz="914400" rtl="0" eaLnBrk="1" fontAlgn="base" latinLnBrk="0" hangingPunct="1">
                <a:lnSpc>
                  <a:spcPct val="100000"/>
                </a:lnSpc>
                <a:spcBef>
                  <a:spcPct val="50000"/>
                </a:spcBef>
                <a:spcAft>
                  <a:spcPct val="0"/>
                </a:spcAft>
                <a:buClrTx/>
                <a:buSzTx/>
                <a:buFontTx/>
                <a:buNone/>
                <a:tabLst/>
                <a:defRPr/>
              </a:pPr>
              <a:t>‹#›</a:t>
            </a:fld>
            <a:r>
              <a:rPr lang="en-US" altLang="ja-JP" sz="800" baseline="0" dirty="0">
                <a:latin typeface="+mn-lt"/>
              </a:rPr>
              <a:t>/51</a:t>
            </a:r>
            <a:endParaRPr kumimoji="0" lang="en-US" altLang="ja-JP" sz="800" baseline="0" dirty="0">
              <a:solidFill>
                <a:schemeClr val="tx1"/>
              </a:solidFill>
              <a:latin typeface="+mn-lt"/>
              <a:ea typeface="ＭＳ Ｐゴシック" pitchFamily="50" charset="-128"/>
            </a:endParaRPr>
          </a:p>
        </p:txBody>
      </p:sp>
    </p:spTree>
  </p:cSld>
  <p:clrMap bg1="lt1" tx1="dk1" bg2="lt2" tx2="dk2" accent1="accent1" accent2="accent2" accent3="accent3" accent4="accent4" accent5="accent5" accent6="accent6" hlink="hlink" folHlink="folHlink"/>
  <p:sldLayoutIdLst>
    <p:sldLayoutId id="2147483681" r:id="rId1"/>
    <p:sldLayoutId id="2147483683" r:id="rId2"/>
    <p:sldLayoutId id="2147483656" r:id="rId3"/>
    <p:sldLayoutId id="2147483682" r:id="rId4"/>
    <p:sldLayoutId id="2147483684" r:id="rId5"/>
    <p:sldLayoutId id="2147483685" r:id="rId6"/>
  </p:sldLayoutIdLst>
  <p:hf hdr="0" ftr="0" dt="0"/>
  <p:txStyles>
    <p:titleStyle>
      <a:lvl1pPr algn="l" rtl="0" fontAlgn="base">
        <a:lnSpc>
          <a:spcPct val="90000"/>
        </a:lnSpc>
        <a:spcBef>
          <a:spcPct val="0"/>
        </a:spcBef>
        <a:spcAft>
          <a:spcPct val="0"/>
        </a:spcAft>
        <a:defRPr kumimoji="1" sz="2600">
          <a:solidFill>
            <a:schemeClr val="bg1"/>
          </a:solidFill>
          <a:latin typeface="+mj-lt"/>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opensource.gr.jp/osd/osd-japanese.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ossforum.jp/node/1332" TargetMode="External"/><Relationship Id="rId4" Type="http://schemas.openxmlformats.org/officeDocument/2006/relationships/hyperlink" Target="http://osdn.jp/projects/opensource/wiki/licens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penhub.net/"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o045-oss.c-web.hitachi.co.jp/knowledge/oss_basics.html#guide_compliance"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o045-oss.c-web.hitachi.co.jp/knowledge/index.html" TargetMode="External"/><Relationship Id="rId5" Type="http://schemas.openxmlformats.org/officeDocument/2006/relationships/hyperlink" Target="https://www3.hiweb.hitachi.co.jp/Co014-property/gi/pg_grp/oss.html" TargetMode="External"/><Relationship Id="rId4" Type="http://schemas.openxmlformats.org/officeDocument/2006/relationships/hyperlink" Target="https://www3.hiweb.hitachi.co.jp/Co014-property/gi/pg/oss.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www3.hiweb.hitachi.co.jp/Co014-property/gi/pg/oss.html" TargetMode="External"/><Relationship Id="rId2" Type="http://schemas.openxmlformats.org/officeDocument/2006/relationships/hyperlink" Target="https://co049-kisoku.c-web.hitachi.co.jp/" TargetMode="External"/><Relationship Id="rId1" Type="http://schemas.openxmlformats.org/officeDocument/2006/relationships/slideLayout" Target="../slideLayouts/slideLayout4.xml"/><Relationship Id="rId5" Type="http://schemas.openxmlformats.org/officeDocument/2006/relationships/hyperlink" Target="https://co045-oss.c-web.hitachi.co.jp/knowledge/index.html" TargetMode="External"/><Relationship Id="rId4" Type="http://schemas.openxmlformats.org/officeDocument/2006/relationships/hyperlink" Target="https://www3.hiweb.hitachi.co.jp/Co014-property/gi/pg_grp/os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3.hiweb.hitachi.co.jp/Co014-property/gi/pg/oss.html" TargetMode="External"/><Relationship Id="rId2" Type="http://schemas.openxmlformats.org/officeDocument/2006/relationships/hyperlink" Target="https://co049-kisoku.c-web.hitachi.co.jp/" TargetMode="External"/><Relationship Id="rId1" Type="http://schemas.openxmlformats.org/officeDocument/2006/relationships/slideLayout" Target="../slideLayouts/slideLayout4.xml"/><Relationship Id="rId5" Type="http://schemas.openxmlformats.org/officeDocument/2006/relationships/hyperlink" Target="https://co045-oss.c-web.hitachi.co.jp/knowledge/index.html" TargetMode="External"/><Relationship Id="rId4" Type="http://schemas.openxmlformats.org/officeDocument/2006/relationships/hyperlink" Target="https://www3.hiweb.hitachi.co.jp/Co014-property/gi/pg_grp/oss.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co045-oss.c-web.hitachi.co.jp/knowledge/oss_basics.html#guide_complianc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www.meti.go.jp/press/2023/07/20230728004/20230728004.html" TargetMode="External"/><Relationship Id="rId5" Type="http://schemas.openxmlformats.org/officeDocument/2006/relationships/hyperlink" Target="https://www.sonatype.com/resources/state-of-the-software-supply-chain-2021" TargetMode="Externa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s://www.soumu.go.jp/main_sosiki/cybersecurity/kokumin/basic/basic_risk_11.ht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meti.go.jp/shingikai/mono_info_service/sangyo_cyber/wg_seido/009.htm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wmf"/><Relationship Id="rId7" Type="http://schemas.openxmlformats.org/officeDocument/2006/relationships/image" Target="../media/image10.png"/><Relationship Id="rId2" Type="http://schemas.openxmlformats.org/officeDocument/2006/relationships/image" Target="../media/image5.wmf"/><Relationship Id="rId1" Type="http://schemas.openxmlformats.org/officeDocument/2006/relationships/slideLayout" Target="../slideLayouts/slideLayout4.xml"/><Relationship Id="rId6" Type="http://schemas.openxmlformats.org/officeDocument/2006/relationships/image" Target="../media/image9.wmf"/><Relationship Id="rId5" Type="http://schemas.openxmlformats.org/officeDocument/2006/relationships/image" Target="../media/image8.png"/><Relationship Id="rId4" Type="http://schemas.openxmlformats.org/officeDocument/2006/relationships/image" Target="../media/image7.wmf"/><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tech.nikkeibp.co.jp/it/article/JIREI/20100309/345566/" TargetMode="External"/><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hyperlink" Target="https://www.city.aizuwakamatsu.fukushima.jp/docs/2009070100052/" TargetMode="External"/><Relationship Id="rId4" Type="http://schemas.openxmlformats.org/officeDocument/2006/relationships/hyperlink" Target="http://gihyo.jp/dev/column/01/prog/2010/0308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bwMode="auto">
          <a:xfrm>
            <a:off x="16379" y="24150"/>
            <a:ext cx="9472613" cy="5527675"/>
          </a:xfrm>
          <a:prstGeom prst="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24" name="六角形 23"/>
          <p:cNvSpPr/>
          <p:nvPr/>
        </p:nvSpPr>
        <p:spPr bwMode="auto">
          <a:xfrm>
            <a:off x="3158065" y="1659466"/>
            <a:ext cx="1011597" cy="872067"/>
          </a:xfrm>
          <a:prstGeom prst="hexagon">
            <a:avLst/>
          </a:prstGeom>
          <a:noFill/>
          <a:ln w="180975" cap="rnd">
            <a:solidFill>
              <a:srgbClr val="FFFFFF">
                <a:alpha val="10196"/>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 name="六角形 26"/>
          <p:cNvSpPr/>
          <p:nvPr/>
        </p:nvSpPr>
        <p:spPr bwMode="auto">
          <a:xfrm>
            <a:off x="1100665" y="897466"/>
            <a:ext cx="694269" cy="598508"/>
          </a:xfrm>
          <a:prstGeom prst="hexagon">
            <a:avLst/>
          </a:prstGeom>
          <a:noFill/>
          <a:ln w="180975" cap="rnd">
            <a:solidFill>
              <a:srgbClr val="FFFFFF">
                <a:alpha val="588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19" name="グループ化 18"/>
          <p:cNvGrpSpPr/>
          <p:nvPr/>
        </p:nvGrpSpPr>
        <p:grpSpPr>
          <a:xfrm>
            <a:off x="6604001" y="2760134"/>
            <a:ext cx="2680207" cy="2624667"/>
            <a:chOff x="6604001" y="2760134"/>
            <a:chExt cx="2680207" cy="2624667"/>
          </a:xfrm>
        </p:grpSpPr>
        <p:sp>
          <p:nvSpPr>
            <p:cNvPr id="13" name="六角形 12"/>
            <p:cNvSpPr/>
            <p:nvPr/>
          </p:nvSpPr>
          <p:spPr bwMode="auto">
            <a:xfrm>
              <a:off x="7899400" y="4191001"/>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7" name="六角形 16"/>
            <p:cNvSpPr/>
            <p:nvPr/>
          </p:nvSpPr>
          <p:spPr bwMode="auto">
            <a:xfrm>
              <a:off x="6604001" y="3488267"/>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 name="六角形 17"/>
            <p:cNvSpPr/>
            <p:nvPr/>
          </p:nvSpPr>
          <p:spPr bwMode="auto">
            <a:xfrm>
              <a:off x="7890931" y="2760134"/>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23" name="グループ化 22"/>
          <p:cNvGrpSpPr/>
          <p:nvPr/>
        </p:nvGrpSpPr>
        <p:grpSpPr>
          <a:xfrm>
            <a:off x="478893" y="1855896"/>
            <a:ext cx="8514826" cy="1815882"/>
            <a:chOff x="2362376" y="2582880"/>
            <a:chExt cx="8514826" cy="1815882"/>
          </a:xfrm>
          <a:effectLst>
            <a:outerShdw blurRad="50800" dist="38100" dir="2700000" algn="tl" rotWithShape="0">
              <a:prstClr val="black">
                <a:alpha val="40000"/>
              </a:prstClr>
            </a:outerShdw>
          </a:effectLst>
        </p:grpSpPr>
        <p:sp>
          <p:nvSpPr>
            <p:cNvPr id="12" name="Text Box 31"/>
            <p:cNvSpPr txBox="1">
              <a:spLocks noChangeArrowheads="1"/>
            </p:cNvSpPr>
            <p:nvPr/>
          </p:nvSpPr>
          <p:spPr bwMode="gray">
            <a:xfrm>
              <a:off x="2362376" y="2582880"/>
              <a:ext cx="8514826" cy="1815882"/>
            </a:xfrm>
            <a:prstGeom prst="rect">
              <a:avLst/>
            </a:prstGeom>
            <a:noFill/>
            <a:ln w="3175" cap="rnd">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8800" b="1" kern="0" spc="100" dirty="0">
                  <a:ln w="200025">
                    <a:solidFill>
                      <a:srgbClr val="2C8CA6"/>
                    </a:solidFill>
                  </a:ln>
                  <a:solidFill>
                    <a:schemeClr val="bg1"/>
                  </a:solidFill>
                  <a:latin typeface="Arial Black" pitchFamily="34" charset="0"/>
                  <a:ea typeface="メイリオ" pitchFamily="50" charset="-128"/>
                </a:rPr>
                <a:t>OSS</a:t>
              </a:r>
              <a:r>
                <a:rPr kumimoji="0" lang="ja-JP" altLang="en-US" sz="6000" b="1" kern="0" spc="100" dirty="0">
                  <a:ln w="200025">
                    <a:solidFill>
                      <a:srgbClr val="2C8CA6"/>
                    </a:solidFill>
                  </a:ln>
                  <a:solidFill>
                    <a:schemeClr val="bg1"/>
                  </a:solidFill>
                  <a:latin typeface="Arial Black" pitchFamily="34" charset="0"/>
                  <a:ea typeface="メイリオ" pitchFamily="50" charset="-128"/>
                </a:rPr>
                <a:t>の</a:t>
              </a:r>
              <a:r>
                <a:rPr kumimoji="0" lang="ja-JP" altLang="en-US" sz="8400" b="1" kern="0" spc="100" dirty="0">
                  <a:ln w="200025">
                    <a:solidFill>
                      <a:srgbClr val="2C8CA6"/>
                    </a:solidFill>
                  </a:ln>
                  <a:solidFill>
                    <a:schemeClr val="bg1"/>
                  </a:solidFill>
                  <a:latin typeface="Arial Black" pitchFamily="34" charset="0"/>
                  <a:ea typeface="メイリオ" pitchFamily="50" charset="-128"/>
                </a:rPr>
                <a:t>基礎</a:t>
              </a:r>
              <a:br>
                <a:rPr kumimoji="0" lang="en-US" altLang="ja-JP" sz="4800" b="1" kern="0" spc="100" dirty="0">
                  <a:ln w="200025">
                    <a:noFill/>
                  </a:ln>
                  <a:solidFill>
                    <a:schemeClr val="bg1"/>
                  </a:solidFill>
                  <a:latin typeface="Arial Black" pitchFamily="34" charset="0"/>
                  <a:ea typeface="メイリオ" pitchFamily="50" charset="-128"/>
                </a:rPr>
              </a:br>
              <a:r>
                <a:rPr kumimoji="0" lang="ja-JP" altLang="en-US" sz="2400" b="1" kern="0" spc="100" dirty="0">
                  <a:ln w="200025">
                    <a:noFill/>
                  </a:ln>
                  <a:solidFill>
                    <a:srgbClr val="FFFFCC"/>
                  </a:solidFill>
                  <a:latin typeface="Arial Black" pitchFamily="34" charset="0"/>
                  <a:ea typeface="メイリオ" pitchFamily="50" charset="-128"/>
                </a:rPr>
                <a:t>～</a:t>
              </a:r>
              <a:r>
                <a:rPr kumimoji="0" lang="en-US" altLang="ja-JP" sz="2400" b="1" kern="0" spc="100" dirty="0">
                  <a:ln w="200025">
                    <a:noFill/>
                  </a:ln>
                  <a:solidFill>
                    <a:srgbClr val="FFFFCC"/>
                  </a:solidFill>
                  <a:latin typeface="Arial Black" pitchFamily="34" charset="0"/>
                  <a:ea typeface="メイリオ" pitchFamily="50" charset="-128"/>
                </a:rPr>
                <a:t>OSS</a:t>
              </a:r>
              <a:r>
                <a:rPr kumimoji="0" lang="ja-JP" altLang="en-US" sz="2400" b="1" kern="0" spc="100" dirty="0">
                  <a:ln w="200025">
                    <a:noFill/>
                  </a:ln>
                  <a:solidFill>
                    <a:srgbClr val="FFFFCC"/>
                  </a:solidFill>
                  <a:latin typeface="Arial Black" pitchFamily="34" charset="0"/>
                  <a:ea typeface="メイリオ" pitchFamily="50" charset="-128"/>
                </a:rPr>
                <a:t>を事業で積極活用するための基礎知識の習得～</a:t>
              </a:r>
              <a:endParaRPr kumimoji="0" lang="en-US" altLang="ja-JP" sz="2400" b="1" kern="0" spc="100" dirty="0">
                <a:ln w="200025">
                  <a:noFill/>
                </a:ln>
                <a:solidFill>
                  <a:srgbClr val="FFFFCC"/>
                </a:solidFill>
                <a:latin typeface="Arial Black" pitchFamily="34" charset="0"/>
                <a:ea typeface="メイリオ" pitchFamily="50" charset="-128"/>
              </a:endParaRPr>
            </a:p>
          </p:txBody>
        </p:sp>
        <p:sp>
          <p:nvSpPr>
            <p:cNvPr id="22" name="Text Box 31"/>
            <p:cNvSpPr txBox="1">
              <a:spLocks noChangeArrowheads="1"/>
            </p:cNvSpPr>
            <p:nvPr/>
          </p:nvSpPr>
          <p:spPr bwMode="gray">
            <a:xfrm>
              <a:off x="2362376" y="2582880"/>
              <a:ext cx="8514826" cy="1815882"/>
            </a:xfrm>
            <a:prstGeom prst="rect">
              <a:avLst/>
            </a:prstGeom>
            <a:noFill/>
            <a:ln w="3175" cap="rnd">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8800" b="1" kern="0" spc="100" dirty="0">
                  <a:ln w="200025">
                    <a:noFill/>
                  </a:ln>
                  <a:solidFill>
                    <a:schemeClr val="bg1"/>
                  </a:solidFill>
                  <a:latin typeface="Arial Black" pitchFamily="34" charset="0"/>
                  <a:ea typeface="メイリオ" pitchFamily="50" charset="-128"/>
                </a:rPr>
                <a:t>OSS</a:t>
              </a:r>
              <a:r>
                <a:rPr kumimoji="0" lang="ja-JP" altLang="en-US" sz="6000" b="1" kern="0" spc="100" dirty="0">
                  <a:ln w="200025">
                    <a:noFill/>
                  </a:ln>
                  <a:solidFill>
                    <a:schemeClr val="bg1"/>
                  </a:solidFill>
                  <a:latin typeface="Arial Black" pitchFamily="34" charset="0"/>
                  <a:ea typeface="メイリオ" pitchFamily="50" charset="-128"/>
                </a:rPr>
                <a:t>の</a:t>
              </a:r>
              <a:r>
                <a:rPr kumimoji="0" lang="ja-JP" altLang="en-US" sz="8400" b="1" kern="0" spc="100" dirty="0">
                  <a:ln w="200025">
                    <a:noFill/>
                  </a:ln>
                  <a:solidFill>
                    <a:schemeClr val="bg1"/>
                  </a:solidFill>
                  <a:latin typeface="Arial Black" pitchFamily="34" charset="0"/>
                  <a:ea typeface="メイリオ" pitchFamily="50" charset="-128"/>
                </a:rPr>
                <a:t>基礎</a:t>
              </a:r>
              <a:br>
                <a:rPr kumimoji="0" lang="en-US" altLang="ja-JP" sz="4800" b="1" kern="0" spc="100" dirty="0">
                  <a:ln w="200025">
                    <a:noFill/>
                  </a:ln>
                  <a:solidFill>
                    <a:schemeClr val="bg1"/>
                  </a:solidFill>
                  <a:latin typeface="Arial Black" pitchFamily="34" charset="0"/>
                  <a:ea typeface="メイリオ" pitchFamily="50" charset="-128"/>
                </a:rPr>
              </a:br>
              <a:r>
                <a:rPr kumimoji="0" lang="ja-JP" altLang="en-US" sz="2400" b="1" kern="0" spc="100" dirty="0">
                  <a:ln w="200025">
                    <a:noFill/>
                  </a:ln>
                  <a:solidFill>
                    <a:srgbClr val="FFFFCC"/>
                  </a:solidFill>
                  <a:latin typeface="Arial Black" pitchFamily="34" charset="0"/>
                  <a:ea typeface="メイリオ" pitchFamily="50" charset="-128"/>
                </a:rPr>
                <a:t>～</a:t>
              </a:r>
              <a:r>
                <a:rPr kumimoji="0" lang="en-US" altLang="ja-JP" sz="2400" b="1" kern="0" spc="100" dirty="0">
                  <a:ln w="200025">
                    <a:noFill/>
                  </a:ln>
                  <a:solidFill>
                    <a:srgbClr val="FFFFCC"/>
                  </a:solidFill>
                  <a:latin typeface="Arial Black" pitchFamily="34" charset="0"/>
                  <a:ea typeface="メイリオ" pitchFamily="50" charset="-128"/>
                </a:rPr>
                <a:t>OSS</a:t>
              </a:r>
              <a:r>
                <a:rPr kumimoji="0" lang="ja-JP" altLang="en-US" sz="2400" b="1" kern="0" spc="100" dirty="0">
                  <a:ln w="200025">
                    <a:noFill/>
                  </a:ln>
                  <a:solidFill>
                    <a:srgbClr val="FFFFCC"/>
                  </a:solidFill>
                  <a:latin typeface="Arial Black" pitchFamily="34" charset="0"/>
                  <a:ea typeface="メイリオ" pitchFamily="50" charset="-128"/>
                </a:rPr>
                <a:t>を事業で積極活用するための基礎知識の習得～</a:t>
              </a:r>
              <a:endParaRPr kumimoji="0" lang="en-US" altLang="ja-JP" sz="2400" b="1" kern="0" spc="100" dirty="0">
                <a:ln w="200025">
                  <a:noFill/>
                </a:ln>
                <a:solidFill>
                  <a:srgbClr val="FFFFCC"/>
                </a:solidFill>
                <a:latin typeface="Arial Black" pitchFamily="34" charset="0"/>
                <a:ea typeface="メイリオ" pitchFamily="50" charset="-128"/>
              </a:endParaRPr>
            </a:p>
          </p:txBody>
        </p:sp>
      </p:grpSp>
      <p:grpSp>
        <p:nvGrpSpPr>
          <p:cNvPr id="14" name="グループ化 13"/>
          <p:cNvGrpSpPr/>
          <p:nvPr/>
        </p:nvGrpSpPr>
        <p:grpSpPr>
          <a:xfrm>
            <a:off x="125253" y="139207"/>
            <a:ext cx="6745912" cy="386081"/>
            <a:chOff x="133767" y="140117"/>
            <a:chExt cx="4463248" cy="386081"/>
          </a:xfrm>
        </p:grpSpPr>
        <p:sp>
          <p:nvSpPr>
            <p:cNvPr id="20" name="テキスト ボックス 4"/>
            <p:cNvSpPr txBox="1">
              <a:spLocks noChangeArrowheads="1"/>
            </p:cNvSpPr>
            <p:nvPr/>
          </p:nvSpPr>
          <p:spPr bwMode="auto">
            <a:xfrm>
              <a:off x="133767" y="140117"/>
              <a:ext cx="663074" cy="339833"/>
            </a:xfrm>
            <a:prstGeom prst="rect">
              <a:avLst/>
            </a:prstGeom>
            <a:noFill/>
            <a:ln w="9525">
              <a:solidFill>
                <a:schemeClr val="bg1"/>
              </a:solidFill>
              <a:miter lim="800000"/>
              <a:headEnd/>
              <a:tailEnd/>
            </a:ln>
          </p:spPr>
          <p:txBody>
            <a:bodyPr wrap="square" tIns="72000" bIns="10800" anchor="ctr">
              <a:spAutoFit/>
            </a:bodyPr>
            <a:lstStyle/>
            <a:p>
              <a:pPr algn="ctr">
                <a:defRPr/>
              </a:pPr>
              <a:r>
                <a:rPr lang="ja-JP" altLang="en-US" sz="1800" b="1" dirty="0">
                  <a:solidFill>
                    <a:schemeClr val="bg1"/>
                  </a:solidFill>
                  <a:latin typeface="メイリオ" pitchFamily="50" charset="-128"/>
                  <a:ea typeface="メイリオ" pitchFamily="50" charset="-128"/>
                  <a:cs typeface="メイリオ" pitchFamily="50" charset="-128"/>
                </a:rPr>
                <a:t>社外秘</a:t>
              </a:r>
            </a:p>
          </p:txBody>
        </p:sp>
        <p:sp>
          <p:nvSpPr>
            <p:cNvPr id="21" name="タイトル 1"/>
            <p:cNvSpPr txBox="1">
              <a:spLocks/>
            </p:cNvSpPr>
            <p:nvPr/>
          </p:nvSpPr>
          <p:spPr bwMode="auto">
            <a:xfrm>
              <a:off x="825115" y="177641"/>
              <a:ext cx="3771900" cy="348557"/>
            </a:xfrm>
            <a:prstGeom prst="rect">
              <a:avLst/>
            </a:prstGeom>
            <a:noFill/>
            <a:ln w="9525">
              <a:noFill/>
              <a:miter lim="800000"/>
              <a:headEnd/>
              <a:tailEnd/>
            </a:ln>
          </p:spPr>
          <p:txBody>
            <a:bodyPr anchor="ctr">
              <a:spAutoFit/>
            </a:bodyPr>
            <a:lstStyle/>
            <a:p>
              <a:pPr eaLnBrk="0" hangingPunct="0">
                <a:lnSpc>
                  <a:spcPct val="90000"/>
                </a:lnSpc>
                <a:defRPr/>
              </a:pPr>
              <a:endParaRPr lang="ja-JP" altLang="en-US" sz="1800" b="1" kern="0" dirty="0">
                <a:solidFill>
                  <a:schemeClr val="bg1"/>
                </a:solidFill>
                <a:latin typeface="メイリオ" pitchFamily="50" charset="-128"/>
                <a:ea typeface="メイリオ" pitchFamily="50" charset="-128"/>
                <a:cs typeface="メイリオ" pitchFamily="50" charset="-128"/>
              </a:endParaRPr>
            </a:p>
          </p:txBody>
        </p:sp>
      </p:grpSp>
      <p:sp>
        <p:nvSpPr>
          <p:cNvPr id="26" name="Text Box 31"/>
          <p:cNvSpPr txBox="1">
            <a:spLocks noChangeArrowheads="1"/>
          </p:cNvSpPr>
          <p:nvPr/>
        </p:nvSpPr>
        <p:spPr bwMode="gray">
          <a:xfrm>
            <a:off x="3498209" y="4208958"/>
            <a:ext cx="5830889" cy="1200329"/>
          </a:xfrm>
          <a:prstGeom prst="rect">
            <a:avLst/>
          </a:prstGeom>
          <a:noFill/>
          <a:ln w="3175" cap="rnd">
            <a:noFill/>
            <a:miter lim="800000"/>
            <a:headEnd/>
            <a:tailEnd/>
          </a:ln>
          <a:effectLst/>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株式会社 日立製作所</a:t>
            </a: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デジタルプラットフォーム事業部</a:t>
            </a: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ミドルウェア本部</a:t>
            </a:r>
            <a:endParaRPr lang="en-US" altLang="ja-JP" sz="1800" b="1" spc="100" dirty="0">
              <a:solidFill>
                <a:schemeClr val="bg1"/>
              </a:solidFill>
              <a:latin typeface="Arial" pitchFamily="34" charset="0"/>
              <a:ea typeface="メイリオ" pitchFamily="50" charset="-128"/>
            </a:endParaRP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生産技術部</a:t>
            </a:r>
          </a:p>
        </p:txBody>
      </p:sp>
      <p:sp>
        <p:nvSpPr>
          <p:cNvPr id="25" name="Text Box 13"/>
          <p:cNvSpPr txBox="1">
            <a:spLocks noChangeArrowheads="1"/>
          </p:cNvSpPr>
          <p:nvPr/>
        </p:nvSpPr>
        <p:spPr bwMode="auto">
          <a:xfrm>
            <a:off x="6228757" y="5336381"/>
            <a:ext cx="3243856" cy="215444"/>
          </a:xfrm>
          <a:prstGeom prst="rect">
            <a:avLst/>
          </a:prstGeom>
          <a:noFill/>
          <a:ln w="25400">
            <a:noFill/>
            <a:miter lim="800000"/>
            <a:headEnd/>
            <a:tailEnd/>
          </a:ln>
          <a:effectLst/>
        </p:spPr>
        <p:txBody>
          <a:bodyPr wrap="square">
            <a:spAutoFit/>
          </a:bodyPr>
          <a:lstStyle/>
          <a:p>
            <a:pPr marL="0" marR="0" indent="0" algn="r" defTabSz="914400" rtl="0" eaLnBrk="1" fontAlgn="base" latinLnBrk="0" hangingPunct="1">
              <a:lnSpc>
                <a:spcPct val="100000"/>
              </a:lnSpc>
              <a:spcBef>
                <a:spcPct val="50000"/>
              </a:spcBef>
              <a:spcAft>
                <a:spcPct val="0"/>
              </a:spcAft>
              <a:buClrTx/>
              <a:buSzTx/>
              <a:buFontTx/>
              <a:buNone/>
              <a:tabLst/>
              <a:defRPr/>
            </a:pPr>
            <a:r>
              <a:rPr kumimoji="0" lang="en-US" altLang="ja-JP" sz="800" baseline="0" dirty="0">
                <a:solidFill>
                  <a:schemeClr val="bg1"/>
                </a:solidFill>
                <a:latin typeface="+mn-lt"/>
                <a:ea typeface="ＭＳ Ｐゴシック" pitchFamily="50" charset="-128"/>
              </a:rPr>
              <a:t>© Hitachi, Ltd. 2023. All rights reserved.</a:t>
            </a:r>
            <a:r>
              <a:rPr lang="ja-JP" altLang="en-US" sz="800" baseline="0" dirty="0">
                <a:solidFill>
                  <a:schemeClr val="bg1"/>
                </a:solidFill>
                <a:latin typeface="+mn-lt"/>
              </a:rPr>
              <a:t> 　</a:t>
            </a:r>
            <a:fld id="{0509F8B1-BCB1-460C-BB23-218079A6065C}" type="slidenum">
              <a:rPr lang="ja-JP" altLang="en-US" sz="800" baseline="0" smtClean="0">
                <a:solidFill>
                  <a:schemeClr val="bg1"/>
                </a:solidFill>
                <a:latin typeface="+mn-lt"/>
              </a:rPr>
              <a:pPr marL="0" marR="0" indent="0" algn="r" defTabSz="914400" rtl="0" eaLnBrk="1" fontAlgn="base" latinLnBrk="0" hangingPunct="1">
                <a:lnSpc>
                  <a:spcPct val="100000"/>
                </a:lnSpc>
                <a:spcBef>
                  <a:spcPct val="50000"/>
                </a:spcBef>
                <a:spcAft>
                  <a:spcPct val="0"/>
                </a:spcAft>
                <a:buClrTx/>
                <a:buSzTx/>
                <a:buFontTx/>
                <a:buNone/>
                <a:tabLst/>
                <a:defRPr/>
              </a:pPr>
              <a:t>1</a:t>
            </a:fld>
            <a:r>
              <a:rPr lang="en-US" altLang="ja-JP" sz="800" baseline="0" dirty="0">
                <a:solidFill>
                  <a:schemeClr val="bg1"/>
                </a:solidFill>
                <a:latin typeface="+mn-lt"/>
              </a:rPr>
              <a:t>/51</a:t>
            </a:r>
            <a:endParaRPr kumimoji="0" lang="en-US" altLang="ja-JP" sz="800" baseline="0" dirty="0">
              <a:solidFill>
                <a:schemeClr val="bg1"/>
              </a:solidFill>
              <a:latin typeface="+mn-lt"/>
              <a:ea typeface="ＭＳ Ｐゴシック" pitchFamily="50" charset="-128"/>
            </a:endParaRPr>
          </a:p>
        </p:txBody>
      </p:sp>
      <p:grpSp>
        <p:nvGrpSpPr>
          <p:cNvPr id="2" name="グループ化 1">
            <a:extLst>
              <a:ext uri="{FF2B5EF4-FFF2-40B4-BE49-F238E27FC236}">
                <a16:creationId xmlns:a16="http://schemas.microsoft.com/office/drawing/2014/main" id="{7B5A08C0-F0EC-16E3-E7C0-E74C0789A51D}"/>
              </a:ext>
            </a:extLst>
          </p:cNvPr>
          <p:cNvGrpSpPr/>
          <p:nvPr/>
        </p:nvGrpSpPr>
        <p:grpSpPr>
          <a:xfrm>
            <a:off x="1197358" y="148245"/>
            <a:ext cx="6099047" cy="347196"/>
            <a:chOff x="681327" y="-509785"/>
            <a:chExt cx="3258909" cy="347196"/>
          </a:xfrm>
        </p:grpSpPr>
        <p:sp>
          <p:nvSpPr>
            <p:cNvPr id="10" name="テキスト ボックス 4">
              <a:extLst>
                <a:ext uri="{FF2B5EF4-FFF2-40B4-BE49-F238E27FC236}">
                  <a16:creationId xmlns:a16="http://schemas.microsoft.com/office/drawing/2014/main" id="{0241F6DE-C51C-FCA4-236E-EABB87C985AB}"/>
                </a:ext>
              </a:extLst>
            </p:cNvPr>
            <p:cNvSpPr txBox="1">
              <a:spLocks noChangeArrowheads="1"/>
            </p:cNvSpPr>
            <p:nvPr/>
          </p:nvSpPr>
          <p:spPr bwMode="auto">
            <a:xfrm>
              <a:off x="2323960" y="-502422"/>
              <a:ext cx="1616276" cy="339833"/>
            </a:xfrm>
            <a:prstGeom prst="rect">
              <a:avLst/>
            </a:prstGeom>
            <a:noFill/>
            <a:ln w="9525">
              <a:solidFill>
                <a:schemeClr val="bg1"/>
              </a:solidFill>
              <a:miter lim="800000"/>
              <a:headEnd/>
              <a:tailEnd/>
            </a:ln>
          </p:spPr>
          <p:txBody>
            <a:bodyPr wrap="square" tIns="72000" bIns="10800" anchor="ctr">
              <a:spAutoFit/>
            </a:bodyPr>
            <a:lstStyle/>
            <a:p>
              <a:pPr algn="ctr">
                <a:defRPr/>
              </a:pPr>
              <a:r>
                <a:rPr lang="ja-JP" altLang="en-US" sz="1800" b="1" kern="0" dirty="0">
                  <a:solidFill>
                    <a:schemeClr val="bg1"/>
                  </a:solidFill>
                  <a:latin typeface="メイリオ" pitchFamily="50" charset="-128"/>
                  <a:ea typeface="メイリオ" pitchFamily="50" charset="-128"/>
                  <a:cs typeface="メイリオ" pitchFamily="50" charset="-128"/>
                </a:rPr>
                <a:t>参照・印刷可・改変不可</a:t>
              </a:r>
              <a:endParaRPr lang="ja-JP" altLang="en-US" sz="1800" b="1" dirty="0">
                <a:solidFill>
                  <a:schemeClr val="bg1"/>
                </a:solidFill>
                <a:latin typeface="メイリオ" pitchFamily="50" charset="-128"/>
                <a:ea typeface="メイリオ" pitchFamily="50" charset="-128"/>
                <a:cs typeface="メイリオ" pitchFamily="50" charset="-128"/>
              </a:endParaRPr>
            </a:p>
          </p:txBody>
        </p:sp>
        <p:sp>
          <p:nvSpPr>
            <p:cNvPr id="11" name="テキスト ボックス 4">
              <a:extLst>
                <a:ext uri="{FF2B5EF4-FFF2-40B4-BE49-F238E27FC236}">
                  <a16:creationId xmlns:a16="http://schemas.microsoft.com/office/drawing/2014/main" id="{F5117FA0-995D-1E97-975C-E1988B222A87}"/>
                </a:ext>
              </a:extLst>
            </p:cNvPr>
            <p:cNvSpPr txBox="1">
              <a:spLocks noChangeArrowheads="1"/>
            </p:cNvSpPr>
            <p:nvPr/>
          </p:nvSpPr>
          <p:spPr bwMode="auto">
            <a:xfrm>
              <a:off x="681327" y="-509785"/>
              <a:ext cx="1616276" cy="339833"/>
            </a:xfrm>
            <a:prstGeom prst="rect">
              <a:avLst/>
            </a:prstGeom>
            <a:noFill/>
            <a:ln w="9525">
              <a:solidFill>
                <a:schemeClr val="bg1"/>
              </a:solidFill>
              <a:miter lim="800000"/>
              <a:headEnd/>
              <a:tailEnd/>
            </a:ln>
          </p:spPr>
          <p:txBody>
            <a:bodyPr wrap="square" tIns="72000" bIns="10800" anchor="ctr">
              <a:spAutoFit/>
            </a:bodyPr>
            <a:lstStyle/>
            <a:p>
              <a:pPr algn="ctr">
                <a:defRPr/>
              </a:pPr>
              <a:r>
                <a:rPr lang="ja-JP" altLang="en-US" sz="1800" b="1" kern="0" dirty="0">
                  <a:solidFill>
                    <a:schemeClr val="bg1"/>
                  </a:solidFill>
                  <a:latin typeface="メイリオ" pitchFamily="50" charset="-128"/>
                  <a:ea typeface="メイリオ" pitchFamily="50" charset="-128"/>
                  <a:cs typeface="メイリオ" pitchFamily="50" charset="-128"/>
                </a:rPr>
                <a:t>開示範囲：日立グループ　</a:t>
              </a:r>
              <a:endParaRPr lang="ja-JP" altLang="en-US" sz="1800" b="1" dirty="0">
                <a:solidFill>
                  <a:schemeClr val="bg1"/>
                </a:solidFill>
                <a:latin typeface="メイリオ" pitchFamily="50" charset="-128"/>
                <a:ea typeface="メイリオ" pitchFamily="50" charset="-128"/>
                <a:cs typeface="メイリオ" pitchFamily="50" charset="-128"/>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7786257" cy="348557"/>
          </a:xfrm>
        </p:spPr>
        <p:txBody>
          <a:bodyPr/>
          <a:lstStyle/>
          <a:p>
            <a:r>
              <a:rPr lang="en-US" altLang="ja-JP" dirty="0"/>
              <a:t>2-3 OSS</a:t>
            </a:r>
            <a:r>
              <a:rPr lang="ja-JP" altLang="en-US" dirty="0"/>
              <a:t>に関する情報提供サイト①：社外</a:t>
            </a:r>
            <a:r>
              <a:rPr lang="en-US" altLang="ja-JP" dirty="0"/>
              <a:t>(1)</a:t>
            </a:r>
            <a:endParaRPr lang="ja-JP" altLang="en-US" strike="sngStrike" dirty="0"/>
          </a:p>
        </p:txBody>
      </p:sp>
      <p:graphicFrame>
        <p:nvGraphicFramePr>
          <p:cNvPr id="6" name="表 5"/>
          <p:cNvGraphicFramePr>
            <a:graphicFrameLocks noGrp="1"/>
          </p:cNvGraphicFramePr>
          <p:nvPr>
            <p:extLst>
              <p:ext uri="{D42A27DB-BD31-4B8C-83A1-F6EECF244321}">
                <p14:modId xmlns:p14="http://schemas.microsoft.com/office/powerpoint/2010/main" val="1303262805"/>
              </p:ext>
            </p:extLst>
          </p:nvPr>
        </p:nvGraphicFramePr>
        <p:xfrm>
          <a:off x="266144" y="1087652"/>
          <a:ext cx="8940324" cy="4095763"/>
        </p:xfrm>
        <a:graphic>
          <a:graphicData uri="http://schemas.openxmlformats.org/drawingml/2006/table">
            <a:tbl>
              <a:tblPr/>
              <a:tblGrid>
                <a:gridCol w="1711743">
                  <a:extLst>
                    <a:ext uri="{9D8B030D-6E8A-4147-A177-3AD203B41FA5}">
                      <a16:colId xmlns:a16="http://schemas.microsoft.com/office/drawing/2014/main" val="20000"/>
                    </a:ext>
                  </a:extLst>
                </a:gridCol>
                <a:gridCol w="7228581">
                  <a:extLst>
                    <a:ext uri="{9D8B030D-6E8A-4147-A177-3AD203B41FA5}">
                      <a16:colId xmlns:a16="http://schemas.microsoft.com/office/drawing/2014/main" val="20001"/>
                    </a:ext>
                  </a:extLst>
                </a:gridCol>
              </a:tblGrid>
              <a:tr h="1303431">
                <a:tc>
                  <a:txBody>
                    <a:bodyPr/>
                    <a:lstStyle/>
                    <a:p>
                      <a:pPr marL="66675" algn="l">
                        <a:lnSpc>
                          <a:spcPct val="150000"/>
                        </a:lnSpc>
                        <a:spcAft>
                          <a:spcPts val="0"/>
                        </a:spcAft>
                      </a:pPr>
                      <a:r>
                        <a:rPr lang="en-US" altLang="ja-JP" sz="1600" b="1" kern="100" spc="100" baseline="0" dirty="0">
                          <a:solidFill>
                            <a:schemeClr val="bg1"/>
                          </a:solidFill>
                          <a:latin typeface="Arial" pitchFamily="34" charset="0"/>
                          <a:ea typeface="メイリオ" pitchFamily="50" charset="-128"/>
                          <a:cs typeface="Times New Roman"/>
                        </a:rPr>
                        <a:t>OSS</a:t>
                      </a:r>
                      <a:r>
                        <a:rPr lang="ja-JP" altLang="en-US" sz="1600" b="1" kern="100" spc="100" baseline="0" dirty="0">
                          <a:solidFill>
                            <a:schemeClr val="bg1"/>
                          </a:solidFill>
                          <a:latin typeface="Arial" pitchFamily="34" charset="0"/>
                          <a:ea typeface="メイリオ" pitchFamily="50" charset="-128"/>
                          <a:cs typeface="Times New Roman"/>
                        </a:rPr>
                        <a:t>の定義</a:t>
                      </a:r>
                      <a:endParaRPr lang="ja-JP" sz="1600" b="1" kern="100" spc="100" baseline="0" dirty="0">
                        <a:solidFill>
                          <a:schemeClr val="bg1"/>
                        </a:solidFill>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marR="0" indent="0" algn="just" defTabSz="914400" rtl="0" eaLnBrk="1" fontAlgn="auto" latinLnBrk="0" hangingPunct="1">
                        <a:lnSpc>
                          <a:spcPct val="150000"/>
                        </a:lnSpc>
                        <a:spcBef>
                          <a:spcPts val="0"/>
                        </a:spcBef>
                        <a:spcAft>
                          <a:spcPts val="0"/>
                        </a:spcAft>
                        <a:buClrTx/>
                        <a:buSzTx/>
                        <a:buFontTx/>
                        <a:buNone/>
                        <a:tabLst/>
                        <a:defRPr/>
                      </a:pPr>
                      <a:r>
                        <a:rPr lang="en-US" altLang="ja-JP" sz="1400" b="1" spc="100" baseline="0" dirty="0">
                          <a:solidFill>
                            <a:schemeClr val="tx1">
                              <a:lumMod val="75000"/>
                              <a:lumOff val="25000"/>
                            </a:schemeClr>
                          </a:solidFill>
                          <a:latin typeface="Arial" pitchFamily="34" charset="0"/>
                          <a:ea typeface="メイリオ" pitchFamily="50" charset="-128"/>
                        </a:rPr>
                        <a:t>OSI(Open</a:t>
                      </a:r>
                      <a:r>
                        <a:rPr lang="ja-JP" altLang="en-US" sz="1400" b="1" spc="100" baseline="0" dirty="0">
                          <a:solidFill>
                            <a:schemeClr val="tx1">
                              <a:lumMod val="75000"/>
                              <a:lumOff val="25000"/>
                            </a:schemeClr>
                          </a:solidFill>
                          <a:latin typeface="Arial" pitchFamily="34" charset="0"/>
                          <a:ea typeface="メイリオ" pitchFamily="50" charset="-128"/>
                        </a:rPr>
                        <a:t> </a:t>
                      </a:r>
                      <a:r>
                        <a:rPr lang="en-US" altLang="ja-JP" sz="1400" b="1" spc="100" baseline="0" dirty="0">
                          <a:solidFill>
                            <a:schemeClr val="tx1">
                              <a:lumMod val="75000"/>
                              <a:lumOff val="25000"/>
                            </a:schemeClr>
                          </a:solidFill>
                          <a:latin typeface="Arial" pitchFamily="34" charset="0"/>
                          <a:ea typeface="メイリオ" pitchFamily="50" charset="-128"/>
                        </a:rPr>
                        <a:t>Source</a:t>
                      </a:r>
                      <a:r>
                        <a:rPr lang="ja-JP" altLang="en-US" sz="1400" b="1" spc="100" baseline="0" dirty="0">
                          <a:solidFill>
                            <a:schemeClr val="tx1">
                              <a:lumMod val="75000"/>
                              <a:lumOff val="25000"/>
                            </a:schemeClr>
                          </a:solidFill>
                          <a:latin typeface="Arial" pitchFamily="34" charset="0"/>
                          <a:ea typeface="メイリオ" pitchFamily="50" charset="-128"/>
                        </a:rPr>
                        <a:t> </a:t>
                      </a:r>
                      <a:r>
                        <a:rPr lang="en-US" altLang="ja-JP" sz="1400" b="1" spc="100" baseline="0" dirty="0">
                          <a:solidFill>
                            <a:schemeClr val="tx1">
                              <a:lumMod val="75000"/>
                              <a:lumOff val="25000"/>
                            </a:schemeClr>
                          </a:solidFill>
                          <a:latin typeface="Arial" pitchFamily="34" charset="0"/>
                          <a:ea typeface="メイリオ" pitchFamily="50" charset="-128"/>
                        </a:rPr>
                        <a:t>Initiative)</a:t>
                      </a:r>
                      <a:r>
                        <a:rPr lang="ja-JP" altLang="en-US" sz="1400" b="1" spc="100" baseline="0" dirty="0">
                          <a:solidFill>
                            <a:schemeClr val="tx1">
                              <a:lumMod val="75000"/>
                              <a:lumOff val="25000"/>
                            </a:schemeClr>
                          </a:solidFill>
                          <a:latin typeface="Arial" pitchFamily="34" charset="0"/>
                          <a:ea typeface="メイリオ" pitchFamily="50" charset="-128"/>
                        </a:rPr>
                        <a:t>が定める定義についての日本語訳を解説している。</a:t>
                      </a:r>
                      <a:endParaRPr lang="en-US" altLang="ja-JP" sz="1400" b="1" spc="100" baseline="0" dirty="0">
                        <a:solidFill>
                          <a:schemeClr val="tx1">
                            <a:lumMod val="75000"/>
                            <a:lumOff val="25000"/>
                          </a:schemeClr>
                        </a:solidFill>
                        <a:latin typeface="Arial" pitchFamily="34" charset="0"/>
                        <a:ea typeface="メイリオ" pitchFamily="50" charset="-128"/>
                      </a:endParaRPr>
                    </a:p>
                    <a:p>
                      <a:pPr marL="66675" marR="0" indent="0" algn="just" defTabSz="914400" rtl="0" eaLnBrk="1" fontAlgn="auto" latinLnBrk="0" hangingPunct="1">
                        <a:lnSpc>
                          <a:spcPct val="150000"/>
                        </a:lnSpc>
                        <a:spcBef>
                          <a:spcPts val="0"/>
                        </a:spcBef>
                        <a:spcAft>
                          <a:spcPts val="0"/>
                        </a:spcAft>
                        <a:buClrTx/>
                        <a:buSzTx/>
                        <a:buFontTx/>
                        <a:buNone/>
                        <a:tabLst/>
                        <a:defRPr/>
                      </a:pPr>
                      <a:r>
                        <a:rPr lang="en-US" altLang="ja-JP" sz="1400" b="1" spc="100" baseline="0" dirty="0">
                          <a:solidFill>
                            <a:schemeClr val="tx1">
                              <a:lumMod val="75000"/>
                              <a:lumOff val="25000"/>
                            </a:schemeClr>
                          </a:solidFill>
                          <a:latin typeface="Arial" pitchFamily="34" charset="0"/>
                          <a:ea typeface="メイリオ" pitchFamily="50" charset="-128"/>
                        </a:rPr>
                        <a:t>(</a:t>
                      </a:r>
                      <a:r>
                        <a:rPr lang="ja-JP" altLang="en-US" sz="1400" b="1" spc="100" baseline="0" dirty="0">
                          <a:solidFill>
                            <a:schemeClr val="tx1">
                              <a:lumMod val="75000"/>
                              <a:lumOff val="25000"/>
                            </a:schemeClr>
                          </a:solidFill>
                          <a:latin typeface="Arial" pitchFamily="34" charset="0"/>
                          <a:ea typeface="メイリオ" pitchFamily="50" charset="-128"/>
                        </a:rPr>
                        <a:t>八田真行氏訳、</a:t>
                      </a:r>
                      <a:r>
                        <a:rPr lang="en-US" altLang="ja-JP" sz="1400" b="1" spc="100" baseline="0" dirty="0">
                          <a:solidFill>
                            <a:schemeClr val="tx1">
                              <a:lumMod val="75000"/>
                              <a:lumOff val="25000"/>
                            </a:schemeClr>
                          </a:solidFill>
                          <a:latin typeface="Arial" pitchFamily="34" charset="0"/>
                          <a:ea typeface="メイリオ" pitchFamily="50" charset="-128"/>
                        </a:rPr>
                        <a:t>2004</a:t>
                      </a:r>
                      <a:r>
                        <a:rPr lang="ja-JP" altLang="en-US" sz="1400" b="1" spc="100" baseline="0" dirty="0">
                          <a:solidFill>
                            <a:schemeClr val="tx1">
                              <a:lumMod val="75000"/>
                              <a:lumOff val="25000"/>
                            </a:schemeClr>
                          </a:solidFill>
                          <a:latin typeface="Arial" pitchFamily="34" charset="0"/>
                          <a:ea typeface="メイリオ" pitchFamily="50" charset="-128"/>
                        </a:rPr>
                        <a:t>年</a:t>
                      </a:r>
                      <a:r>
                        <a:rPr lang="en-US" altLang="ja-JP" sz="1400" b="1" spc="100" baseline="0" dirty="0">
                          <a:solidFill>
                            <a:schemeClr val="tx1">
                              <a:lumMod val="75000"/>
                              <a:lumOff val="25000"/>
                            </a:schemeClr>
                          </a:solidFill>
                          <a:latin typeface="Arial" pitchFamily="34" charset="0"/>
                          <a:ea typeface="メイリオ" pitchFamily="50" charset="-128"/>
                        </a:rPr>
                        <a:t>2</a:t>
                      </a:r>
                      <a:r>
                        <a:rPr lang="ja-JP" altLang="en-US" sz="1400" b="1" spc="100" baseline="0" dirty="0">
                          <a:solidFill>
                            <a:schemeClr val="tx1">
                              <a:lumMod val="75000"/>
                              <a:lumOff val="25000"/>
                            </a:schemeClr>
                          </a:solidFill>
                          <a:latin typeface="Arial" pitchFamily="34" charset="0"/>
                          <a:ea typeface="メイリオ" pitchFamily="50" charset="-128"/>
                        </a:rPr>
                        <a:t>月</a:t>
                      </a:r>
                      <a:r>
                        <a:rPr lang="en-US" altLang="ja-JP" sz="1400" b="1" spc="100" baseline="0" dirty="0">
                          <a:solidFill>
                            <a:schemeClr val="tx1">
                              <a:lumMod val="75000"/>
                              <a:lumOff val="25000"/>
                            </a:schemeClr>
                          </a:solidFill>
                          <a:latin typeface="Arial" pitchFamily="34" charset="0"/>
                          <a:ea typeface="メイリオ" pitchFamily="50" charset="-128"/>
                        </a:rPr>
                        <a:t>21</a:t>
                      </a:r>
                      <a:r>
                        <a:rPr lang="ja-JP" altLang="en-US" sz="1400" b="1" spc="100" baseline="0" dirty="0">
                          <a:solidFill>
                            <a:schemeClr val="tx1">
                              <a:lumMod val="75000"/>
                              <a:lumOff val="25000"/>
                            </a:schemeClr>
                          </a:solidFill>
                          <a:latin typeface="Arial" pitchFamily="34" charset="0"/>
                          <a:ea typeface="メイリオ" pitchFamily="50" charset="-128"/>
                        </a:rPr>
                        <a:t>日</a:t>
                      </a:r>
                      <a:r>
                        <a:rPr lang="en-US" altLang="ja-JP" sz="1400" b="1" spc="100" baseline="0" dirty="0">
                          <a:solidFill>
                            <a:schemeClr val="tx1">
                              <a:lumMod val="75000"/>
                              <a:lumOff val="25000"/>
                            </a:schemeClr>
                          </a:solidFill>
                          <a:latin typeface="Arial" pitchFamily="34" charset="0"/>
                          <a:ea typeface="メイリオ" pitchFamily="50" charset="-128"/>
                        </a:rPr>
                        <a:t>)</a:t>
                      </a:r>
                      <a:endParaRPr lang="ja-JP" sz="1400" b="1" kern="100" spc="100" baseline="0" dirty="0">
                        <a:solidFill>
                          <a:schemeClr val="tx1">
                            <a:lumMod val="75000"/>
                            <a:lumOff val="25000"/>
                          </a:schemeClr>
                        </a:solidFill>
                        <a:latin typeface="Arial" pitchFamily="34" charset="0"/>
                        <a:ea typeface="メイリオ" pitchFamily="50" charset="-128"/>
                        <a:cs typeface="Times New Roman"/>
                      </a:endParaRPr>
                    </a:p>
                    <a:p>
                      <a:pPr marL="66675" algn="just">
                        <a:lnSpc>
                          <a:spcPct val="150000"/>
                        </a:lnSpc>
                        <a:spcAft>
                          <a:spcPts val="0"/>
                        </a:spcAft>
                      </a:pPr>
                      <a:r>
                        <a:rPr lang="en-US" sz="1400" b="1" u="sng" kern="100" spc="100" baseline="0" dirty="0">
                          <a:solidFill>
                            <a:srgbClr val="1892B8"/>
                          </a:solidFill>
                          <a:latin typeface="Arial" pitchFamily="34" charset="0"/>
                          <a:ea typeface="メイリオ" pitchFamily="50" charset="-128"/>
                          <a:cs typeface="Times New Roman"/>
                          <a:hlinkClick r:id="rId3"/>
                        </a:rPr>
                        <a:t>http://www.</a:t>
                      </a:r>
                      <a:r>
                        <a:rPr lang="en-US" altLang="ja-JP" sz="1400" b="1" u="sng" kern="100" spc="100" baseline="0" dirty="0">
                          <a:solidFill>
                            <a:srgbClr val="1892B8"/>
                          </a:solidFill>
                          <a:latin typeface="Arial" pitchFamily="34" charset="0"/>
                          <a:ea typeface="メイリオ" pitchFamily="50" charset="-128"/>
                          <a:cs typeface="Times New Roman"/>
                          <a:hlinkClick r:id="rId3"/>
                        </a:rPr>
                        <a:t>opensource.gr.jp/osd/osd-japanese.html</a:t>
                      </a:r>
                      <a:endParaRPr lang="ja-JP" sz="1400" b="1" kern="100" spc="100" baseline="0" dirty="0">
                        <a:solidFill>
                          <a:srgbClr val="1892B8"/>
                        </a:solidFill>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0"/>
                  </a:ext>
                </a:extLst>
              </a:tr>
              <a:tr h="1212618">
                <a:tc>
                  <a:txBody>
                    <a:bodyPr/>
                    <a:lstStyle/>
                    <a:p>
                      <a:pPr marL="66675" algn="l">
                        <a:lnSpc>
                          <a:spcPct val="150000"/>
                        </a:lnSpc>
                        <a:spcAft>
                          <a:spcPts val="0"/>
                        </a:spcAft>
                      </a:pPr>
                      <a:r>
                        <a:rPr lang="en-US" altLang="ja-JP" sz="1600" b="1" kern="100" spc="100" baseline="0" dirty="0">
                          <a:solidFill>
                            <a:schemeClr val="bg1"/>
                          </a:solidFill>
                          <a:latin typeface="Arial" pitchFamily="34" charset="0"/>
                          <a:ea typeface="メイリオ" pitchFamily="50" charset="-128"/>
                          <a:cs typeface="Times New Roman"/>
                        </a:rPr>
                        <a:t>OSS</a:t>
                      </a:r>
                      <a:r>
                        <a:rPr lang="ja-JP" altLang="en-US" sz="1600" b="1" kern="100" spc="100" baseline="0" dirty="0">
                          <a:solidFill>
                            <a:schemeClr val="bg1"/>
                          </a:solidFill>
                          <a:latin typeface="Arial" pitchFamily="34" charset="0"/>
                          <a:ea typeface="メイリオ" pitchFamily="50" charset="-128"/>
                          <a:cs typeface="Times New Roman"/>
                        </a:rPr>
                        <a:t>の</a:t>
                      </a:r>
                      <a:endParaRPr lang="en-US" altLang="ja-JP" sz="1600" b="1" kern="100" spc="100" baseline="0" dirty="0">
                        <a:solidFill>
                          <a:schemeClr val="bg1"/>
                        </a:solidFill>
                        <a:latin typeface="Arial" pitchFamily="34" charset="0"/>
                        <a:ea typeface="メイリオ" pitchFamily="50" charset="-128"/>
                        <a:cs typeface="Times New Roman"/>
                      </a:endParaRPr>
                    </a:p>
                    <a:p>
                      <a:pPr marL="66675" algn="l">
                        <a:lnSpc>
                          <a:spcPct val="150000"/>
                        </a:lnSpc>
                        <a:spcAft>
                          <a:spcPts val="0"/>
                        </a:spcAft>
                      </a:pPr>
                      <a:r>
                        <a:rPr lang="ja-JP" altLang="en-US" sz="1600" b="1" kern="100" spc="100" baseline="0" dirty="0">
                          <a:solidFill>
                            <a:schemeClr val="bg1"/>
                          </a:solidFill>
                          <a:latin typeface="Arial" pitchFamily="34" charset="0"/>
                          <a:ea typeface="メイリオ" pitchFamily="50" charset="-128"/>
                          <a:cs typeface="Times New Roman"/>
                        </a:rPr>
                        <a:t>ライセンス別</a:t>
                      </a:r>
                      <a:endParaRPr lang="en-US" altLang="ja-JP" sz="1600" b="1" kern="100" spc="100" baseline="0" dirty="0">
                        <a:solidFill>
                          <a:schemeClr val="bg1"/>
                        </a:solidFill>
                        <a:latin typeface="Arial" pitchFamily="34" charset="0"/>
                        <a:ea typeface="メイリオ" pitchFamily="50" charset="-128"/>
                        <a:cs typeface="Times New Roman"/>
                      </a:endParaRPr>
                    </a:p>
                    <a:p>
                      <a:pPr marL="66675" algn="l">
                        <a:lnSpc>
                          <a:spcPct val="150000"/>
                        </a:lnSpc>
                        <a:spcAft>
                          <a:spcPts val="0"/>
                        </a:spcAft>
                      </a:pPr>
                      <a:r>
                        <a:rPr lang="ja-JP" altLang="en-US" sz="1600" b="1" kern="100" spc="100" baseline="0" dirty="0">
                          <a:solidFill>
                            <a:schemeClr val="bg1"/>
                          </a:solidFill>
                          <a:latin typeface="Arial" pitchFamily="34" charset="0"/>
                          <a:ea typeface="メイリオ" pitchFamily="50" charset="-128"/>
                          <a:cs typeface="Times New Roman"/>
                        </a:rPr>
                        <a:t>日本語参考訳</a:t>
                      </a:r>
                      <a:endParaRPr lang="ja-JP" sz="1600" b="1" kern="100" spc="100" baseline="0" dirty="0">
                        <a:solidFill>
                          <a:schemeClr val="bg1"/>
                        </a:solidFill>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algn="just">
                        <a:lnSpc>
                          <a:spcPct val="150000"/>
                        </a:lnSpc>
                        <a:spcAft>
                          <a:spcPts val="0"/>
                        </a:spcAft>
                      </a:pPr>
                      <a:r>
                        <a:rPr lang="en-US" altLang="ja-JP" sz="1400" b="1" spc="100" baseline="0" dirty="0">
                          <a:solidFill>
                            <a:schemeClr val="tx1">
                              <a:lumMod val="75000"/>
                              <a:lumOff val="25000"/>
                            </a:schemeClr>
                          </a:solidFill>
                          <a:latin typeface="Arial" pitchFamily="34" charset="0"/>
                          <a:ea typeface="メイリオ" pitchFamily="50" charset="-128"/>
                        </a:rPr>
                        <a:t>Open Source Group Japan</a:t>
                      </a:r>
                      <a:r>
                        <a:rPr lang="ja-JP" altLang="en-US" sz="1400" b="1" spc="100" baseline="0" dirty="0">
                          <a:solidFill>
                            <a:schemeClr val="tx1">
                              <a:lumMod val="75000"/>
                              <a:lumOff val="25000"/>
                            </a:schemeClr>
                          </a:solidFill>
                          <a:latin typeface="Arial" pitchFamily="34" charset="0"/>
                          <a:ea typeface="メイリオ" pitchFamily="50" charset="-128"/>
                        </a:rPr>
                        <a:t>が運営している、</a:t>
                      </a:r>
                      <a:r>
                        <a:rPr lang="en-US" altLang="ja-JP" sz="1400" b="1" kern="100" spc="100" baseline="0" dirty="0">
                          <a:solidFill>
                            <a:schemeClr val="tx1">
                              <a:lumMod val="75000"/>
                              <a:lumOff val="25000"/>
                            </a:schemeClr>
                          </a:solidFill>
                          <a:latin typeface="Arial" pitchFamily="34" charset="0"/>
                          <a:ea typeface="メイリオ" pitchFamily="50" charset="-128"/>
                          <a:cs typeface="Times New Roman"/>
                        </a:rPr>
                        <a:t>OSI</a:t>
                      </a:r>
                      <a:r>
                        <a:rPr lang="ja-JP" altLang="en-US" sz="1400" b="1" kern="100" spc="100" baseline="0" dirty="0">
                          <a:solidFill>
                            <a:schemeClr val="tx1">
                              <a:lumMod val="75000"/>
                              <a:lumOff val="25000"/>
                            </a:schemeClr>
                          </a:solidFill>
                          <a:latin typeface="Arial" pitchFamily="34" charset="0"/>
                          <a:ea typeface="メイリオ" pitchFamily="50" charset="-128"/>
                          <a:cs typeface="Times New Roman"/>
                        </a:rPr>
                        <a:t>が承認した</a:t>
                      </a:r>
                      <a:r>
                        <a:rPr lang="en-US" altLang="ja-JP" sz="1400" b="1" kern="100" spc="100" baseline="0" dirty="0">
                          <a:solidFill>
                            <a:schemeClr val="tx1">
                              <a:lumMod val="75000"/>
                              <a:lumOff val="25000"/>
                            </a:schemeClr>
                          </a:solidFill>
                          <a:latin typeface="Arial" pitchFamily="34" charset="0"/>
                          <a:ea typeface="メイリオ" pitchFamily="50" charset="-128"/>
                          <a:cs typeface="Times New Roman"/>
                        </a:rPr>
                        <a:t>OSS</a:t>
                      </a:r>
                      <a:r>
                        <a:rPr lang="ja-JP" altLang="en-US" sz="1400" b="1" kern="100" spc="100" baseline="0" dirty="0">
                          <a:solidFill>
                            <a:schemeClr val="tx1">
                              <a:lumMod val="75000"/>
                              <a:lumOff val="25000"/>
                            </a:schemeClr>
                          </a:solidFill>
                          <a:latin typeface="Arial" pitchFamily="34" charset="0"/>
                          <a:ea typeface="メイリオ" pitchFamily="50" charset="-128"/>
                          <a:cs typeface="Times New Roman"/>
                        </a:rPr>
                        <a:t>ライセンスの日本語参考訳を紹介している。</a:t>
                      </a:r>
                      <a:endParaRPr lang="ja-JP" sz="1400" b="1" kern="100" spc="100" baseline="0" dirty="0">
                        <a:solidFill>
                          <a:schemeClr val="tx1">
                            <a:lumMod val="75000"/>
                            <a:lumOff val="25000"/>
                          </a:schemeClr>
                        </a:solidFill>
                        <a:latin typeface="Arial" pitchFamily="34" charset="0"/>
                        <a:ea typeface="メイリオ" pitchFamily="50" charset="-128"/>
                        <a:cs typeface="Times New Roman"/>
                      </a:endParaRPr>
                    </a:p>
                    <a:p>
                      <a:pPr marL="66675" algn="just">
                        <a:lnSpc>
                          <a:spcPct val="150000"/>
                        </a:lnSpc>
                        <a:spcAft>
                          <a:spcPts val="0"/>
                        </a:spcAft>
                      </a:pPr>
                      <a:r>
                        <a:rPr lang="en-US" sz="1400" b="1" u="sng" kern="100" spc="100" baseline="0" dirty="0">
                          <a:solidFill>
                            <a:srgbClr val="0000FF"/>
                          </a:solidFill>
                          <a:latin typeface="Arial" pitchFamily="34" charset="0"/>
                          <a:ea typeface="メイリオ" pitchFamily="50" charset="-128"/>
                          <a:cs typeface="Times New Roman"/>
                          <a:hlinkClick r:id="rId4"/>
                        </a:rPr>
                        <a:t>http://osdn.jp/projects/opensource/wiki/licenses</a:t>
                      </a:r>
                      <a:endParaRPr lang="ja-JP" sz="1400" b="1" kern="100" spc="100" baseline="0" dirty="0">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1"/>
                  </a:ext>
                </a:extLst>
              </a:tr>
              <a:tr h="1579714">
                <a:tc>
                  <a:txBody>
                    <a:bodyPr/>
                    <a:lstStyle/>
                    <a:p>
                      <a:pPr marL="66675" algn="l">
                        <a:lnSpc>
                          <a:spcPct val="150000"/>
                        </a:lnSpc>
                        <a:spcAft>
                          <a:spcPts val="0"/>
                        </a:spcAft>
                      </a:pPr>
                      <a:r>
                        <a:rPr lang="en-US" altLang="ja-JP" sz="1600" b="1" kern="100" spc="100" baseline="0" dirty="0">
                          <a:solidFill>
                            <a:schemeClr val="bg1"/>
                          </a:solidFill>
                          <a:latin typeface="Arial" pitchFamily="34" charset="0"/>
                          <a:ea typeface="メイリオ" pitchFamily="50" charset="-128"/>
                          <a:cs typeface="Times New Roman"/>
                        </a:rPr>
                        <a:t>OSS</a:t>
                      </a:r>
                    </a:p>
                    <a:p>
                      <a:pPr marL="66675" algn="l">
                        <a:lnSpc>
                          <a:spcPct val="150000"/>
                        </a:lnSpc>
                        <a:spcAft>
                          <a:spcPts val="0"/>
                        </a:spcAft>
                      </a:pPr>
                      <a:r>
                        <a:rPr lang="ja-JP" altLang="en-US" sz="1600" b="1" kern="100" spc="100" baseline="0" dirty="0">
                          <a:solidFill>
                            <a:schemeClr val="bg1"/>
                          </a:solidFill>
                          <a:latin typeface="Arial" pitchFamily="34" charset="0"/>
                          <a:ea typeface="メイリオ" pitchFamily="50" charset="-128"/>
                          <a:cs typeface="Times New Roman"/>
                        </a:rPr>
                        <a:t>鳥瞰図</a:t>
                      </a:r>
                      <a:endParaRPr lang="en-US" altLang="ja-JP" sz="1600" b="1" kern="100" spc="100" baseline="0" dirty="0">
                        <a:solidFill>
                          <a:schemeClr val="bg1"/>
                        </a:solidFill>
                        <a:latin typeface="Arial" pitchFamily="34" charset="0"/>
                        <a:ea typeface="メイリオ" pitchFamily="50" charset="-128"/>
                        <a:cs typeface="Times New Roman"/>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marR="0" lvl="0" indent="0" algn="just" defTabSz="914400" rtl="0" eaLnBrk="1" fontAlgn="auto" latinLnBrk="0" hangingPunct="1">
                        <a:lnSpc>
                          <a:spcPct val="150000"/>
                        </a:lnSpc>
                        <a:spcBef>
                          <a:spcPts val="0"/>
                        </a:spcBef>
                        <a:spcAft>
                          <a:spcPts val="0"/>
                        </a:spcAft>
                        <a:buClrTx/>
                        <a:buSzTx/>
                        <a:buFontTx/>
                        <a:buNone/>
                        <a:tabLst/>
                        <a:defRPr/>
                      </a:pPr>
                      <a:r>
                        <a:rPr lang="ja-JP" altLang="en-US" sz="1400" b="1" spc="100" baseline="0" dirty="0">
                          <a:solidFill>
                            <a:schemeClr val="tx1">
                              <a:lumMod val="75000"/>
                              <a:lumOff val="25000"/>
                            </a:schemeClr>
                          </a:solidFill>
                          <a:latin typeface="Arial" pitchFamily="34" charset="0"/>
                          <a:ea typeface="メイリオ" pitchFamily="50" charset="-128"/>
                        </a:rPr>
                        <a:t>日本</a:t>
                      </a: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推進フォーラムが作成している、各種分野の</a:t>
                      </a: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を俯瞰的に把握できる。</a:t>
                      </a:r>
                      <a:endParaRPr lang="en-US" altLang="ja-JP" sz="1400" b="1" u="sng" kern="100" spc="100" baseline="0" dirty="0">
                        <a:solidFill>
                          <a:srgbClr val="0000FF"/>
                        </a:solidFill>
                        <a:latin typeface="Arial" pitchFamily="34" charset="0"/>
                        <a:ea typeface="メイリオ" pitchFamily="50" charset="-128"/>
                        <a:cs typeface="Times New Roman"/>
                      </a:endParaRPr>
                    </a:p>
                    <a:p>
                      <a:pPr marL="66675" marR="0" lvl="0" indent="0" algn="just" defTabSz="914400" rtl="0" eaLnBrk="1" fontAlgn="auto" latinLnBrk="0" hangingPunct="1">
                        <a:lnSpc>
                          <a:spcPct val="150000"/>
                        </a:lnSpc>
                        <a:spcBef>
                          <a:spcPts val="0"/>
                        </a:spcBef>
                        <a:spcAft>
                          <a:spcPts val="0"/>
                        </a:spcAft>
                        <a:buClrTx/>
                        <a:buSzTx/>
                        <a:buFontTx/>
                        <a:buNone/>
                        <a:tabLst/>
                        <a:defRPr/>
                      </a:pPr>
                      <a:r>
                        <a:rPr lang="en-US" altLang="ja-JP" sz="1400" b="1" u="sng" kern="100" spc="100" baseline="0" dirty="0">
                          <a:solidFill>
                            <a:schemeClr val="tx2">
                              <a:lumMod val="60000"/>
                              <a:lumOff val="40000"/>
                            </a:schemeClr>
                          </a:solidFill>
                          <a:latin typeface="Arial" pitchFamily="34" charset="0"/>
                          <a:ea typeface="メイリオ" pitchFamily="50" charset="-128"/>
                          <a:cs typeface="Times New Roman"/>
                          <a:hlinkClick r:id="rId5">
                            <a:extLst>
                              <a:ext uri="{A12FA001-AC4F-418D-AE19-62706E023703}">
                                <ahyp:hlinkClr xmlns:ahyp="http://schemas.microsoft.com/office/drawing/2018/hyperlinkcolor" val="tx"/>
                              </a:ext>
                            </a:extLst>
                          </a:hlinkClick>
                        </a:rPr>
                        <a:t>http://ossforum.jp/node/1332</a:t>
                      </a:r>
                      <a:r>
                        <a:rPr lang="ja-JP" altLang="en-US" sz="1400" b="1" spc="100" dirty="0">
                          <a:solidFill>
                            <a:schemeClr val="tx2">
                              <a:lumMod val="60000"/>
                              <a:lumOff val="40000"/>
                            </a:schemeClr>
                          </a:solidFill>
                          <a:latin typeface="Arial" pitchFamily="34" charset="0"/>
                          <a:ea typeface="メイリオ" pitchFamily="50" charset="-128"/>
                        </a:rPr>
                        <a:t>　</a:t>
                      </a:r>
                      <a:r>
                        <a:rPr lang="ja-JP" altLang="en-US" sz="1400" b="1" spc="100" dirty="0">
                          <a:solidFill>
                            <a:srgbClr val="FF0000"/>
                          </a:solidFill>
                          <a:latin typeface="Arial" pitchFamily="34" charset="0"/>
                          <a:ea typeface="メイリオ" pitchFamily="50" charset="-128"/>
                        </a:rPr>
                        <a:t>　</a:t>
                      </a:r>
                      <a:endParaRPr lang="en-US" altLang="ja-JP" sz="1400" b="1" spc="100" baseline="0" dirty="0">
                        <a:solidFill>
                          <a:schemeClr val="tx1">
                            <a:lumMod val="75000"/>
                            <a:lumOff val="25000"/>
                          </a:schemeClr>
                        </a:solidFill>
                        <a:latin typeface="Arial" pitchFamily="34" charset="0"/>
                        <a:ea typeface="メイリオ" pitchFamily="50" charset="-128"/>
                      </a:endParaRPr>
                    </a:p>
                  </a:txBody>
                  <a:tcPr marL="108000" marR="216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2"/>
                  </a:ext>
                </a:extLst>
              </a:tr>
            </a:tbl>
          </a:graphicData>
        </a:graphic>
      </p:graphicFrame>
      <p:sp>
        <p:nvSpPr>
          <p:cNvPr id="4" name="Text Box 31"/>
          <p:cNvSpPr txBox="1">
            <a:spLocks noChangeArrowheads="1"/>
          </p:cNvSpPr>
          <p:nvPr/>
        </p:nvSpPr>
        <p:spPr bwMode="gray">
          <a:xfrm>
            <a:off x="431357" y="506689"/>
            <a:ext cx="8762339" cy="608749"/>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baseline="0" dirty="0">
                <a:solidFill>
                  <a:schemeClr val="tx1">
                    <a:lumMod val="75000"/>
                    <a:lumOff val="25000"/>
                  </a:schemeClr>
                </a:solidFill>
                <a:latin typeface="Arial" pitchFamily="34" charset="0"/>
                <a:ea typeface="メイリオ" pitchFamily="50" charset="-128"/>
              </a:rPr>
              <a:t>Open Source Group Japan</a:t>
            </a:r>
            <a:r>
              <a:rPr lang="ja-JP" altLang="en-US" sz="1400" b="1" spc="100" dirty="0">
                <a:solidFill>
                  <a:schemeClr val="tx1">
                    <a:lumMod val="75000"/>
                    <a:lumOff val="25000"/>
                  </a:schemeClr>
                </a:solidFill>
                <a:latin typeface="Arial" pitchFamily="34" charset="0"/>
                <a:ea typeface="メイリオ" pitchFamily="50" charset="-128"/>
              </a:rPr>
              <a:t>や</a:t>
            </a:r>
            <a:r>
              <a:rPr lang="ja-JP" altLang="en-US" sz="1400" b="1" spc="100" dirty="0">
                <a:solidFill>
                  <a:schemeClr val="tx1"/>
                </a:solidFill>
                <a:latin typeface="Arial" pitchFamily="34" charset="0"/>
                <a:ea typeface="メイリオ" pitchFamily="50" charset="-128"/>
              </a:rPr>
              <a:t>日本</a:t>
            </a:r>
            <a:r>
              <a:rPr lang="en-US" altLang="ja-JP" sz="1400" b="1" spc="100" dirty="0">
                <a:solidFill>
                  <a:schemeClr val="tx1"/>
                </a:solidFill>
                <a:latin typeface="Arial" pitchFamily="34" charset="0"/>
                <a:ea typeface="メイリオ" pitchFamily="50" charset="-128"/>
              </a:rPr>
              <a:t>OSS</a:t>
            </a:r>
            <a:r>
              <a:rPr lang="ja-JP" altLang="en-US" sz="1400" b="1" spc="100" dirty="0">
                <a:solidFill>
                  <a:schemeClr val="tx1"/>
                </a:solidFill>
                <a:latin typeface="Arial" pitchFamily="34" charset="0"/>
                <a:ea typeface="メイリオ" pitchFamily="50" charset="-128"/>
              </a:rPr>
              <a:t>推進フォーラムが提供しているサイトです。</a:t>
            </a:r>
            <a:endParaRPr lang="en-US" altLang="ja-JP" sz="1400" b="1" spc="100" dirty="0">
              <a:solidFill>
                <a:schemeClr val="tx1"/>
              </a:solidFill>
              <a:latin typeface="Arial" pitchFamily="34" charset="0"/>
              <a:ea typeface="メイリオ" pitchFamily="50" charset="-128"/>
            </a:endParaRPr>
          </a:p>
          <a:p>
            <a:pPr>
              <a:lnSpc>
                <a:spcPct val="150000"/>
              </a:lnSpc>
              <a:buClr>
                <a:srgbClr val="C00000"/>
              </a:buClr>
              <a:defRPr/>
            </a:pPr>
            <a:r>
              <a:rPr lang="ja-JP" altLang="en-US" sz="1400" b="1" spc="100" dirty="0">
                <a:solidFill>
                  <a:schemeClr val="tx1"/>
                </a:solidFill>
                <a:latin typeface="Arial" pitchFamily="34" charset="0"/>
                <a:ea typeface="メイリオ" pitchFamily="50" charset="-128"/>
              </a:rPr>
              <a:t>必要に応じてご参照ください。</a:t>
            </a:r>
          </a:p>
        </p:txBody>
      </p:sp>
      <p:sp>
        <p:nvSpPr>
          <p:cNvPr id="5" name="正方形/長方形 4"/>
          <p:cNvSpPr/>
          <p:nvPr/>
        </p:nvSpPr>
        <p:spPr bwMode="auto">
          <a:xfrm>
            <a:off x="327329" y="624834"/>
            <a:ext cx="99392" cy="99392"/>
          </a:xfrm>
          <a:prstGeom prst="rect">
            <a:avLst/>
          </a:prstGeom>
          <a:solidFill>
            <a:srgbClr val="33B1D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 name="Text Box 31">
            <a:extLst>
              <a:ext uri="{FF2B5EF4-FFF2-40B4-BE49-F238E27FC236}">
                <a16:creationId xmlns:a16="http://schemas.microsoft.com/office/drawing/2014/main" id="{6C94C59E-00F0-3C3D-E9B6-0396755BE06E}"/>
              </a:ext>
            </a:extLst>
          </p:cNvPr>
          <p:cNvSpPr txBox="1">
            <a:spLocks noChangeArrowheads="1"/>
          </p:cNvSpPr>
          <p:nvPr/>
        </p:nvSpPr>
        <p:spPr bwMode="gray">
          <a:xfrm>
            <a:off x="6632912" y="5208063"/>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7724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2-4 OSS</a:t>
            </a:r>
            <a:r>
              <a:rPr lang="ja-JP" altLang="en-US" dirty="0"/>
              <a:t>に関する情報提供サイト②：社外</a:t>
            </a:r>
            <a:r>
              <a:rPr lang="en-US" altLang="ja-JP" dirty="0"/>
              <a:t>(2)</a:t>
            </a:r>
            <a:endParaRPr lang="ja-JP" altLang="en-US" dirty="0"/>
          </a:p>
        </p:txBody>
      </p:sp>
      <p:graphicFrame>
        <p:nvGraphicFramePr>
          <p:cNvPr id="9" name="表 8"/>
          <p:cNvGraphicFramePr>
            <a:graphicFrameLocks noGrp="1"/>
          </p:cNvGraphicFramePr>
          <p:nvPr>
            <p:extLst>
              <p:ext uri="{D42A27DB-BD31-4B8C-83A1-F6EECF244321}">
                <p14:modId xmlns:p14="http://schemas.microsoft.com/office/powerpoint/2010/main" val="2066739194"/>
              </p:ext>
            </p:extLst>
          </p:nvPr>
        </p:nvGraphicFramePr>
        <p:xfrm>
          <a:off x="266144" y="1249198"/>
          <a:ext cx="8940324" cy="3880850"/>
        </p:xfrm>
        <a:graphic>
          <a:graphicData uri="http://schemas.openxmlformats.org/drawingml/2006/table">
            <a:tbl>
              <a:tblPr/>
              <a:tblGrid>
                <a:gridCol w="2037218">
                  <a:extLst>
                    <a:ext uri="{9D8B030D-6E8A-4147-A177-3AD203B41FA5}">
                      <a16:colId xmlns:a16="http://schemas.microsoft.com/office/drawing/2014/main" val="20000"/>
                    </a:ext>
                  </a:extLst>
                </a:gridCol>
                <a:gridCol w="6903106">
                  <a:extLst>
                    <a:ext uri="{9D8B030D-6E8A-4147-A177-3AD203B41FA5}">
                      <a16:colId xmlns:a16="http://schemas.microsoft.com/office/drawing/2014/main" val="20001"/>
                    </a:ext>
                  </a:extLst>
                </a:gridCol>
              </a:tblGrid>
              <a:tr h="1409018">
                <a:tc>
                  <a:txBody>
                    <a:bodyPr/>
                    <a:lstStyle/>
                    <a:p>
                      <a:pPr marL="66675" algn="l">
                        <a:lnSpc>
                          <a:spcPts val="2000"/>
                        </a:lnSpc>
                        <a:spcAft>
                          <a:spcPts val="0"/>
                        </a:spcAft>
                      </a:pPr>
                      <a:r>
                        <a:rPr lang="ja-JP" altLang="en-US" sz="1400" b="1" kern="100" spc="100" baseline="0" dirty="0">
                          <a:solidFill>
                            <a:schemeClr val="bg1"/>
                          </a:solidFill>
                          <a:latin typeface="Arial" pitchFamily="34" charset="0"/>
                          <a:ea typeface="メイリオ" pitchFamily="50" charset="-128"/>
                          <a:cs typeface="Times New Roman"/>
                        </a:rPr>
                        <a:t>「オープンソースソフトウェア活用動向調査」</a:t>
                      </a: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marR="0" indent="0" algn="just" defTabSz="914400" rtl="0" eaLnBrk="1" fontAlgn="auto" latinLnBrk="0" hangingPunct="1">
                        <a:lnSpc>
                          <a:spcPts val="2000"/>
                        </a:lnSpc>
                        <a:spcBef>
                          <a:spcPts val="0"/>
                        </a:spcBef>
                        <a:spcAft>
                          <a:spcPts val="0"/>
                        </a:spcAft>
                        <a:buClrTx/>
                        <a:buSzTx/>
                        <a:buFontTx/>
                        <a:buNone/>
                        <a:tabLst/>
                        <a:defRPr/>
                      </a:pPr>
                      <a:r>
                        <a:rPr lang="en-US" altLang="ja-JP" sz="1400" b="1" spc="100" baseline="0" dirty="0">
                          <a:solidFill>
                            <a:schemeClr val="tx1">
                              <a:lumMod val="75000"/>
                              <a:lumOff val="25000"/>
                            </a:schemeClr>
                          </a:solidFill>
                          <a:latin typeface="Arial" pitchFamily="34" charset="0"/>
                          <a:ea typeface="メイリオ" pitchFamily="50" charset="-128"/>
                        </a:rPr>
                        <a:t>Linux Foundation SI Forum</a:t>
                      </a:r>
                      <a:r>
                        <a:rPr lang="ja-JP" altLang="en-US" sz="1400" b="1" spc="100" baseline="0" dirty="0">
                          <a:solidFill>
                            <a:schemeClr val="tx1">
                              <a:lumMod val="75000"/>
                              <a:lumOff val="25000"/>
                            </a:schemeClr>
                          </a:solidFill>
                          <a:latin typeface="Arial" pitchFamily="34" charset="0"/>
                          <a:ea typeface="メイリオ" pitchFamily="50" charset="-128"/>
                        </a:rPr>
                        <a:t>が毎年実施している調査で，</a:t>
                      </a:r>
                      <a:r>
                        <a:rPr lang="en-US" altLang="ja-JP" sz="1400" b="1" spc="100" baseline="0" dirty="0">
                          <a:solidFill>
                            <a:schemeClr val="tx1">
                              <a:lumMod val="75000"/>
                              <a:lumOff val="25000"/>
                            </a:schemeClr>
                          </a:solidFill>
                          <a:latin typeface="Arial" pitchFamily="34" charset="0"/>
                          <a:ea typeface="メイリオ" pitchFamily="50" charset="-128"/>
                        </a:rPr>
                        <a:t>500</a:t>
                      </a:r>
                      <a:r>
                        <a:rPr lang="ja-JP" altLang="en-US" sz="1400" b="1" spc="100" baseline="0" dirty="0">
                          <a:solidFill>
                            <a:schemeClr val="tx1">
                              <a:lumMod val="75000"/>
                              <a:lumOff val="25000"/>
                            </a:schemeClr>
                          </a:solidFill>
                          <a:latin typeface="Arial" pitchFamily="34" charset="0"/>
                          <a:ea typeface="メイリオ" pitchFamily="50" charset="-128"/>
                        </a:rPr>
                        <a:t>種類以上の</a:t>
                      </a: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について日立を含む大手</a:t>
                      </a:r>
                      <a:r>
                        <a:rPr lang="en-US" altLang="ja-JP" sz="1400" b="1" spc="100" baseline="0" dirty="0">
                          <a:solidFill>
                            <a:schemeClr val="tx1">
                              <a:lumMod val="75000"/>
                              <a:lumOff val="25000"/>
                            </a:schemeClr>
                          </a:solidFill>
                          <a:latin typeface="Arial" pitchFamily="34" charset="0"/>
                          <a:ea typeface="メイリオ" pitchFamily="50" charset="-128"/>
                        </a:rPr>
                        <a:t>SI</a:t>
                      </a:r>
                      <a:r>
                        <a:rPr lang="ja-JP" altLang="en-US" sz="1400" b="1" spc="100" baseline="0" dirty="0">
                          <a:solidFill>
                            <a:schemeClr val="tx1">
                              <a:lumMod val="75000"/>
                              <a:lumOff val="25000"/>
                            </a:schemeClr>
                          </a:solidFill>
                          <a:latin typeface="Arial" pitchFamily="34" charset="0"/>
                          <a:ea typeface="メイリオ" pitchFamily="50" charset="-128"/>
                        </a:rPr>
                        <a:t>企業での導入実績や検証実績の有無などが公開されている。エンタープライズ分野での実績として，</a:t>
                      </a: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選定時に活用することができる。</a:t>
                      </a:r>
                    </a:p>
                    <a:p>
                      <a:pPr marL="66675" algn="just">
                        <a:lnSpc>
                          <a:spcPts val="2000"/>
                        </a:lnSpc>
                        <a:spcAft>
                          <a:spcPts val="0"/>
                        </a:spcAft>
                      </a:pPr>
                      <a:r>
                        <a:rPr lang="en-US" sz="1400" b="1" u="sng" kern="100" spc="100" baseline="0" dirty="0">
                          <a:solidFill>
                            <a:srgbClr val="1892B8"/>
                          </a:solidFill>
                          <a:latin typeface="Arial" pitchFamily="34" charset="0"/>
                          <a:ea typeface="メイリオ" pitchFamily="50" charset="-128"/>
                          <a:cs typeface="Times New Roman"/>
                        </a:rPr>
                        <a:t>https://jp.linux.com/oss/si-forum/since2009oss-fiscal-reports/</a:t>
                      </a: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0"/>
                  </a:ext>
                </a:extLst>
              </a:tr>
              <a:tr h="1110896">
                <a:tc>
                  <a:txBody>
                    <a:bodyPr/>
                    <a:lstStyle/>
                    <a:p>
                      <a:pPr marL="66675" algn="l">
                        <a:lnSpc>
                          <a:spcPts val="2000"/>
                        </a:lnSpc>
                        <a:spcAft>
                          <a:spcPts val="0"/>
                        </a:spcAft>
                      </a:pPr>
                      <a:r>
                        <a:rPr lang="ja-JP" altLang="en-US" sz="1400" b="1" kern="100" spc="100" baseline="0" dirty="0">
                          <a:solidFill>
                            <a:schemeClr val="bg1"/>
                          </a:solidFill>
                          <a:latin typeface="Arial" pitchFamily="34" charset="0"/>
                          <a:ea typeface="メイリオ" pitchFamily="50" charset="-128"/>
                          <a:cs typeface="Times New Roman"/>
                        </a:rPr>
                        <a:t>「</a:t>
                      </a:r>
                      <a:r>
                        <a:rPr lang="en-US" altLang="ja-JP" sz="1400" b="1" kern="100" spc="100" baseline="0" dirty="0">
                          <a:solidFill>
                            <a:schemeClr val="bg1"/>
                          </a:solidFill>
                          <a:latin typeface="Arial" pitchFamily="34" charset="0"/>
                          <a:ea typeface="メイリオ" pitchFamily="50" charset="-128"/>
                          <a:cs typeface="Times New Roman"/>
                        </a:rPr>
                        <a:t>OSS Radar Scope®</a:t>
                      </a:r>
                      <a:r>
                        <a:rPr lang="ja-JP" altLang="en-US" sz="1400" b="1" kern="100" spc="100" baseline="0" dirty="0">
                          <a:solidFill>
                            <a:schemeClr val="bg1"/>
                          </a:solidFill>
                          <a:latin typeface="Arial" pitchFamily="34" charset="0"/>
                          <a:ea typeface="メイリオ" pitchFamily="50" charset="-128"/>
                          <a:cs typeface="Times New Roman"/>
                        </a:rPr>
                        <a:t>」</a:t>
                      </a: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algn="just">
                        <a:lnSpc>
                          <a:spcPts val="2000"/>
                        </a:lnSpc>
                        <a:spcAft>
                          <a:spcPts val="0"/>
                        </a:spcAft>
                      </a:pPr>
                      <a:r>
                        <a:rPr lang="en-US" altLang="ja-JP" sz="1400" b="1" spc="100" baseline="0" dirty="0">
                          <a:solidFill>
                            <a:schemeClr val="tx1">
                              <a:lumMod val="75000"/>
                              <a:lumOff val="25000"/>
                            </a:schemeClr>
                          </a:solidFill>
                          <a:latin typeface="Arial" pitchFamily="34" charset="0"/>
                          <a:ea typeface="メイリオ" pitchFamily="50" charset="-128"/>
                        </a:rPr>
                        <a:t>SCSK</a:t>
                      </a:r>
                      <a:r>
                        <a:rPr lang="ja-JP" altLang="en-US" sz="1400" b="1" spc="100" baseline="0" dirty="0">
                          <a:solidFill>
                            <a:schemeClr val="tx1">
                              <a:lumMod val="75000"/>
                              <a:lumOff val="25000"/>
                            </a:schemeClr>
                          </a:solidFill>
                          <a:latin typeface="Arial" pitchFamily="34" charset="0"/>
                          <a:ea typeface="メイリオ" pitchFamily="50" charset="-128"/>
                        </a:rPr>
                        <a:t>社が運営している</a:t>
                      </a: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の評価公開サービスで，</a:t>
                      </a: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の成熟度／品質／サービス／推進組織の安定性などの「外から見てわかる」情報を透明性の高い基準で格付け，提示している。</a:t>
                      </a:r>
                    </a:p>
                    <a:p>
                      <a:pPr marL="66675" algn="just">
                        <a:lnSpc>
                          <a:spcPts val="2000"/>
                        </a:lnSpc>
                        <a:spcAft>
                          <a:spcPts val="0"/>
                        </a:spcAft>
                      </a:pPr>
                      <a:r>
                        <a:rPr lang="en-US" altLang="ja-JP" sz="1400" b="1" u="sng" kern="100" spc="100" baseline="0" dirty="0">
                          <a:solidFill>
                            <a:schemeClr val="tx2">
                              <a:lumMod val="60000"/>
                              <a:lumOff val="40000"/>
                            </a:schemeClr>
                          </a:solidFill>
                          <a:latin typeface="Arial" pitchFamily="34" charset="0"/>
                          <a:ea typeface="メイリオ" pitchFamily="50" charset="-128"/>
                          <a:cs typeface="Times New Roman"/>
                        </a:rPr>
                        <a:t>https://ossradar.scsk.jp/</a:t>
                      </a:r>
                      <a:endParaRPr lang="ja-JP" sz="1400" b="1" kern="100" spc="100" baseline="0" dirty="0">
                        <a:solidFill>
                          <a:schemeClr val="tx2">
                            <a:lumMod val="60000"/>
                            <a:lumOff val="40000"/>
                          </a:schemeClr>
                        </a:solidFill>
                        <a:latin typeface="Arial" pitchFamily="34" charset="0"/>
                        <a:ea typeface="メイリオ" pitchFamily="50" charset="-128"/>
                        <a:cs typeface="Times New Roman"/>
                      </a:endParaRP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1"/>
                  </a:ext>
                </a:extLst>
              </a:tr>
              <a:tr h="1110896">
                <a:tc>
                  <a:txBody>
                    <a:bodyPr/>
                    <a:lstStyle/>
                    <a:p>
                      <a:pPr marL="66675" marR="0" lvl="0" indent="0" algn="l" defTabSz="914400" rtl="0" eaLnBrk="1" fontAlgn="auto" latinLnBrk="0" hangingPunct="1">
                        <a:lnSpc>
                          <a:spcPts val="2000"/>
                        </a:lnSpc>
                        <a:spcBef>
                          <a:spcPts val="0"/>
                        </a:spcBef>
                        <a:spcAft>
                          <a:spcPts val="0"/>
                        </a:spcAft>
                        <a:buClrTx/>
                        <a:buSzTx/>
                        <a:buFontTx/>
                        <a:buNone/>
                        <a:tabLst/>
                        <a:defRPr/>
                      </a:pPr>
                      <a:r>
                        <a:rPr lang="ja-JP" altLang="en-US" sz="1400" b="1" kern="100" spc="100" baseline="0" dirty="0">
                          <a:solidFill>
                            <a:schemeClr val="bg1"/>
                          </a:solidFill>
                          <a:latin typeface="Arial" pitchFamily="34" charset="0"/>
                          <a:ea typeface="メイリオ" pitchFamily="50" charset="-128"/>
                          <a:cs typeface="Times New Roman"/>
                        </a:rPr>
                        <a:t>「</a:t>
                      </a:r>
                      <a:r>
                        <a:rPr kumimoji="1" lang="en-US" altLang="ja-JP" sz="1400" b="1" spc="100" dirty="0">
                          <a:solidFill>
                            <a:schemeClr val="bg1"/>
                          </a:solidFill>
                          <a:latin typeface="Arial" pitchFamily="34" charset="0"/>
                          <a:ea typeface="メイリオ" pitchFamily="50" charset="-128"/>
                        </a:rPr>
                        <a:t>Black Duck Open HUB</a:t>
                      </a:r>
                      <a:r>
                        <a:rPr lang="ja-JP" altLang="en-US" sz="1400" b="1" kern="100" spc="100" baseline="0" dirty="0">
                          <a:solidFill>
                            <a:schemeClr val="bg1"/>
                          </a:solidFill>
                          <a:latin typeface="Arial" pitchFamily="34" charset="0"/>
                          <a:ea typeface="メイリオ" pitchFamily="50" charset="-128"/>
                          <a:cs typeface="Times New Roman"/>
                        </a:rPr>
                        <a:t>」</a:t>
                      </a: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92B8"/>
                    </a:solidFill>
                  </a:tcPr>
                </a:tc>
                <a:tc>
                  <a:txBody>
                    <a:bodyPr/>
                    <a:lstStyle/>
                    <a:p>
                      <a:pPr marL="66675" marR="0" lvl="0" indent="0" algn="just" defTabSz="914400" rtl="0" eaLnBrk="1" fontAlgn="auto" latinLnBrk="0" hangingPunct="1">
                        <a:lnSpc>
                          <a:spcPts val="2000"/>
                        </a:lnSpc>
                        <a:spcBef>
                          <a:spcPts val="0"/>
                        </a:spcBef>
                        <a:spcAft>
                          <a:spcPts val="0"/>
                        </a:spcAft>
                        <a:buClrTx/>
                        <a:buSzTx/>
                        <a:buFontTx/>
                        <a:buNone/>
                        <a:tabLst/>
                        <a:defRPr/>
                      </a:pPr>
                      <a:r>
                        <a:rPr lang="en-US" altLang="ja-JP" sz="1400" b="1" spc="100" baseline="0" dirty="0">
                          <a:solidFill>
                            <a:schemeClr val="tx1">
                              <a:lumMod val="75000"/>
                              <a:lumOff val="25000"/>
                            </a:schemeClr>
                          </a:solidFill>
                          <a:latin typeface="Arial" pitchFamily="34" charset="0"/>
                          <a:ea typeface="メイリオ" pitchFamily="50" charset="-128"/>
                        </a:rPr>
                        <a:t>Synopsys</a:t>
                      </a:r>
                      <a:r>
                        <a:rPr lang="ja-JP" altLang="en-US" sz="1400" b="1" spc="100" baseline="0" dirty="0">
                          <a:solidFill>
                            <a:schemeClr val="tx1">
                              <a:lumMod val="75000"/>
                              <a:lumOff val="25000"/>
                            </a:schemeClr>
                          </a:solidFill>
                          <a:latin typeface="Arial" pitchFamily="34" charset="0"/>
                          <a:ea typeface="メイリオ" pitchFamily="50" charset="-128"/>
                        </a:rPr>
                        <a:t>社が運営している</a:t>
                      </a: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評価比較サービスで，多種の</a:t>
                      </a: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を網羅しており，ソースコード量の変化やコミット数の増減といった</a:t>
                      </a: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コミュニティの活性度の推移が視覚的にわかりやすく掲載されている。</a:t>
                      </a:r>
                      <a:r>
                        <a:rPr kumimoji="1" lang="en-US" altLang="ja-JP" sz="1400" b="1" spc="100" dirty="0">
                          <a:solidFill>
                            <a:srgbClr val="FF0000"/>
                          </a:solidFill>
                          <a:latin typeface="Arial" pitchFamily="34" charset="0"/>
                          <a:ea typeface="メイリオ" pitchFamily="50" charset="-128"/>
                          <a:hlinkClick r:id="rId3"/>
                        </a:rPr>
                        <a:t>https://www.openhub.net</a:t>
                      </a:r>
                      <a:endParaRPr kumimoji="1" lang="en-US" altLang="ja-JP" sz="1400" b="1" spc="100" baseline="0" dirty="0">
                        <a:solidFill>
                          <a:schemeClr val="tx1">
                            <a:lumMod val="75000"/>
                            <a:lumOff val="25000"/>
                          </a:schemeClr>
                        </a:solidFill>
                        <a:latin typeface="Arial" pitchFamily="34" charset="0"/>
                        <a:ea typeface="メイリオ" pitchFamily="50" charset="-128"/>
                      </a:endParaRPr>
                    </a:p>
                  </a:txBody>
                  <a:tcPr marL="72000" marR="216000" marT="108000" marB="108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EE4E6"/>
                    </a:solidFill>
                  </a:tcPr>
                </a:tc>
                <a:extLst>
                  <a:ext uri="{0D108BD9-81ED-4DB2-BD59-A6C34878D82A}">
                    <a16:rowId xmlns:a16="http://schemas.microsoft.com/office/drawing/2014/main" val="10002"/>
                  </a:ext>
                </a:extLst>
              </a:tr>
            </a:tbl>
          </a:graphicData>
        </a:graphic>
      </p:graphicFrame>
      <p:sp>
        <p:nvSpPr>
          <p:cNvPr id="10" name="Text Box 31"/>
          <p:cNvSpPr txBox="1">
            <a:spLocks noChangeArrowheads="1"/>
          </p:cNvSpPr>
          <p:nvPr/>
        </p:nvSpPr>
        <p:spPr bwMode="gray">
          <a:xfrm>
            <a:off x="431358" y="552085"/>
            <a:ext cx="8596896" cy="288104"/>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コミュニティの活性度などの情報を提供してくれる、社外の提供サイトです。</a:t>
            </a:r>
            <a:br>
              <a:rPr lang="en-US" altLang="ja-JP" sz="1400" b="1" spc="100" dirty="0">
                <a:solidFill>
                  <a:schemeClr val="tx1">
                    <a:lumMod val="75000"/>
                    <a:lumOff val="25000"/>
                  </a:schemeClr>
                </a:solidFill>
                <a:latin typeface="Arial" pitchFamily="34" charset="0"/>
                <a:ea typeface="メイリオ" pitchFamily="50" charset="-128"/>
              </a:rPr>
            </a:b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の評価を行う際にご参照ください。</a:t>
            </a:r>
          </a:p>
        </p:txBody>
      </p:sp>
      <p:sp>
        <p:nvSpPr>
          <p:cNvPr id="11" name="正方形/長方形 10"/>
          <p:cNvSpPr/>
          <p:nvPr/>
        </p:nvSpPr>
        <p:spPr bwMode="auto">
          <a:xfrm>
            <a:off x="327329" y="670229"/>
            <a:ext cx="99392" cy="99392"/>
          </a:xfrm>
          <a:prstGeom prst="rect">
            <a:avLst/>
          </a:prstGeom>
          <a:solidFill>
            <a:srgbClr val="33B1D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 name="乗算記号 3">
            <a:extLst>
              <a:ext uri="{FF2B5EF4-FFF2-40B4-BE49-F238E27FC236}">
                <a16:creationId xmlns:a16="http://schemas.microsoft.com/office/drawing/2014/main" id="{BAE80DDD-4B25-CFDA-4A9B-913F125E1B90}"/>
              </a:ext>
            </a:extLst>
          </p:cNvPr>
          <p:cNvSpPr/>
          <p:nvPr/>
        </p:nvSpPr>
        <p:spPr bwMode="auto">
          <a:xfrm>
            <a:off x="-971044" y="1249198"/>
            <a:ext cx="11021351" cy="1485564"/>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 name="Text Box 31">
            <a:extLst>
              <a:ext uri="{FF2B5EF4-FFF2-40B4-BE49-F238E27FC236}">
                <a16:creationId xmlns:a16="http://schemas.microsoft.com/office/drawing/2014/main" id="{276EA812-DA96-D77B-69F5-3F636C6DC8AB}"/>
              </a:ext>
            </a:extLst>
          </p:cNvPr>
          <p:cNvSpPr txBox="1">
            <a:spLocks noChangeArrowheads="1"/>
          </p:cNvSpPr>
          <p:nvPr/>
        </p:nvSpPr>
        <p:spPr bwMode="gray">
          <a:xfrm>
            <a:off x="6568525" y="5159831"/>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grpSp>
        <p:nvGrpSpPr>
          <p:cNvPr id="5" name="グループ化 4">
            <a:extLst>
              <a:ext uri="{FF2B5EF4-FFF2-40B4-BE49-F238E27FC236}">
                <a16:creationId xmlns:a16="http://schemas.microsoft.com/office/drawing/2014/main" id="{69196C0C-1778-6987-B0AD-C778E06BD067}"/>
              </a:ext>
            </a:extLst>
          </p:cNvPr>
          <p:cNvGrpSpPr/>
          <p:nvPr/>
        </p:nvGrpSpPr>
        <p:grpSpPr>
          <a:xfrm>
            <a:off x="9259854" y="1460810"/>
            <a:ext cx="2764506" cy="936702"/>
            <a:chOff x="8401210" y="1616927"/>
            <a:chExt cx="1924819" cy="936702"/>
          </a:xfrm>
        </p:grpSpPr>
        <p:sp>
          <p:nvSpPr>
            <p:cNvPr id="6" name="吹き出し: 角を丸めた四角形 5">
              <a:extLst>
                <a:ext uri="{FF2B5EF4-FFF2-40B4-BE49-F238E27FC236}">
                  <a16:creationId xmlns:a16="http://schemas.microsoft.com/office/drawing/2014/main" id="{C0FCD3B1-26EB-EF60-847E-71DFF33332CC}"/>
                </a:ext>
              </a:extLst>
            </p:cNvPr>
            <p:cNvSpPr/>
            <p:nvPr/>
          </p:nvSpPr>
          <p:spPr bwMode="auto">
            <a:xfrm>
              <a:off x="8441473" y="1616927"/>
              <a:ext cx="1884556" cy="936702"/>
            </a:xfrm>
            <a:prstGeom prst="wedgeRoundRectCallout">
              <a:avLst>
                <a:gd name="adj1" fmla="val -65804"/>
                <a:gd name="adj2" fmla="val 12672"/>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800" b="1" spc="100" dirty="0">
                  <a:solidFill>
                    <a:schemeClr val="tx1"/>
                  </a:solidFill>
                  <a:latin typeface="Arial" pitchFamily="34" charset="0"/>
                  <a:ea typeface="メイリオ" pitchFamily="50" charset="-128"/>
                </a:rPr>
                <a:t>部分は削除</a:t>
              </a:r>
              <a:br>
                <a:rPr kumimoji="1" lang="en-US" altLang="ja-JP" sz="1800" b="1" spc="100" dirty="0">
                  <a:solidFill>
                    <a:schemeClr val="tx1"/>
                  </a:solidFill>
                  <a:latin typeface="Arial" pitchFamily="34" charset="0"/>
                  <a:ea typeface="メイリオ" pitchFamily="50" charset="-128"/>
                </a:rPr>
              </a:br>
              <a:r>
                <a:rPr kumimoji="1" lang="ja-JP" altLang="en-US" sz="1800" b="1" spc="100" dirty="0">
                  <a:solidFill>
                    <a:schemeClr val="tx1"/>
                  </a:solidFill>
                  <a:latin typeface="Arial" pitchFamily="34" charset="0"/>
                  <a:ea typeface="メイリオ" pitchFamily="50" charset="-128"/>
                </a:rPr>
                <a:t>ページ全体の体裁調整</a:t>
              </a:r>
            </a:p>
          </p:txBody>
        </p:sp>
        <p:sp>
          <p:nvSpPr>
            <p:cNvPr id="7" name="乗算記号 6">
              <a:extLst>
                <a:ext uri="{FF2B5EF4-FFF2-40B4-BE49-F238E27FC236}">
                  <a16:creationId xmlns:a16="http://schemas.microsoft.com/office/drawing/2014/main" id="{0E387A7F-5135-8EF2-9D71-92BC8F137B22}"/>
                </a:ext>
              </a:extLst>
            </p:cNvPr>
            <p:cNvSpPr/>
            <p:nvPr/>
          </p:nvSpPr>
          <p:spPr bwMode="auto">
            <a:xfrm>
              <a:off x="8401210" y="1639491"/>
              <a:ext cx="419407" cy="468090"/>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Tree>
    <p:extLst>
      <p:ext uri="{BB962C8B-B14F-4D97-AF65-F5344CB8AC3E}">
        <p14:creationId xmlns:p14="http://schemas.microsoft.com/office/powerpoint/2010/main" val="203655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371192" y="193046"/>
            <a:ext cx="8806262" cy="1959139"/>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
        <p:nvSpPr>
          <p:cNvPr id="6" name="正方形/長方形 5"/>
          <p:cNvSpPr/>
          <p:nvPr/>
        </p:nvSpPr>
        <p:spPr bwMode="auto">
          <a:xfrm>
            <a:off x="325925" y="2743200"/>
            <a:ext cx="8845235" cy="2429301"/>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3-1</a:t>
            </a:r>
            <a:r>
              <a:rPr lang="ja-JP" altLang="en-US" dirty="0"/>
              <a:t> </a:t>
            </a:r>
            <a:r>
              <a:rPr lang="en-US" altLang="ja-JP" dirty="0"/>
              <a:t>OSS</a:t>
            </a:r>
            <a:r>
              <a:rPr lang="ja-JP" altLang="en-US" dirty="0"/>
              <a:t>活用におけるポイント</a:t>
            </a:r>
          </a:p>
        </p:txBody>
      </p:sp>
      <p:sp>
        <p:nvSpPr>
          <p:cNvPr id="134" name="正方形/長方形 133"/>
          <p:cNvSpPr/>
          <p:nvPr/>
        </p:nvSpPr>
        <p:spPr bwMode="auto">
          <a:xfrm>
            <a:off x="257440" y="575735"/>
            <a:ext cx="8957732" cy="1035782"/>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35" name="Text Box 31"/>
          <p:cNvSpPr txBox="1">
            <a:spLocks noChangeArrowheads="1"/>
          </p:cNvSpPr>
          <p:nvPr/>
        </p:nvSpPr>
        <p:spPr bwMode="gray">
          <a:xfrm>
            <a:off x="376422" y="715224"/>
            <a:ext cx="8784505" cy="526700"/>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の活用にあたっては次の４つのポイントがあります。</a:t>
            </a:r>
            <a:br>
              <a:rPr lang="en-US" altLang="ja-JP" sz="1600" b="1" spc="100" dirty="0">
                <a:solidFill>
                  <a:schemeClr val="tx1">
                    <a:lumMod val="75000"/>
                    <a:lumOff val="25000"/>
                  </a:schemeClr>
                </a:solidFill>
                <a:latin typeface="Arial" pitchFamily="34" charset="0"/>
                <a:ea typeface="メイリオ" pitchFamily="50" charset="-128"/>
              </a:rPr>
            </a:br>
            <a:r>
              <a:rPr lang="ja-JP" altLang="en-US" sz="1600" b="1" spc="100" dirty="0">
                <a:solidFill>
                  <a:schemeClr val="tx1">
                    <a:lumMod val="75000"/>
                    <a:lumOff val="25000"/>
                  </a:schemeClr>
                </a:solidFill>
                <a:latin typeface="Arial" pitchFamily="34" charset="0"/>
                <a:ea typeface="メイリオ" pitchFamily="50" charset="-128"/>
              </a:rPr>
              <a:t>次のページからそれぞれのポイントについて説明します。</a:t>
            </a:r>
          </a:p>
        </p:txBody>
      </p:sp>
      <p:cxnSp>
        <p:nvCxnSpPr>
          <p:cNvPr id="136" name="直線コネクタ 135"/>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37" name="直線コネクタ 136"/>
          <p:cNvCxnSpPr/>
          <p:nvPr/>
        </p:nvCxnSpPr>
        <p:spPr bwMode="auto">
          <a:xfrm>
            <a:off x="350573" y="1533620"/>
            <a:ext cx="8771467" cy="0"/>
          </a:xfrm>
          <a:prstGeom prst="line">
            <a:avLst/>
          </a:prstGeom>
          <a:noFill/>
          <a:ln w="19050" cap="flat" cmpd="sng" algn="ctr">
            <a:solidFill>
              <a:schemeClr val="bg1"/>
            </a:solidFill>
            <a:prstDash val="dash"/>
            <a:round/>
            <a:headEnd type="none" w="med" len="med"/>
            <a:tailEnd type="none" w="med" len="med"/>
          </a:ln>
          <a:effectLst/>
        </p:spPr>
      </p:cxnSp>
      <p:grpSp>
        <p:nvGrpSpPr>
          <p:cNvPr id="33" name="グループ化 32"/>
          <p:cNvGrpSpPr/>
          <p:nvPr/>
        </p:nvGrpSpPr>
        <p:grpSpPr>
          <a:xfrm>
            <a:off x="2035900" y="2142925"/>
            <a:ext cx="6359465" cy="2597612"/>
            <a:chOff x="1091583" y="2142925"/>
            <a:chExt cx="6359465" cy="2597612"/>
          </a:xfrm>
        </p:grpSpPr>
        <p:sp>
          <p:nvSpPr>
            <p:cNvPr id="20" name="正方形/長方形 19"/>
            <p:cNvSpPr/>
            <p:nvPr/>
          </p:nvSpPr>
          <p:spPr bwMode="auto">
            <a:xfrm>
              <a:off x="1091584" y="2774454"/>
              <a:ext cx="6359464" cy="637849"/>
            </a:xfrm>
            <a:prstGeom prst="rect">
              <a:avLst/>
            </a:prstGeom>
            <a:noFill/>
            <a:ln w="9525">
              <a:noFill/>
              <a:miter lim="800000"/>
              <a:headEnd/>
              <a:tailEnd/>
            </a:ln>
            <a:effectLst/>
          </p:spPr>
          <p:txBody>
            <a:bodyPr wrap="square" lIns="108000" tIns="72000" rIns="144000" bIns="72000" rtlCol="0" anchor="ctr" anchorCtr="0">
              <a:spAutoFit/>
            </a:bodyPr>
            <a:lstStyle/>
            <a:p>
              <a:pPr>
                <a:lnSpc>
                  <a:spcPct val="100000"/>
                </a:lnSpc>
              </a:pPr>
              <a:r>
                <a:rPr lang="en-US" altLang="ja-JP" sz="2400" b="1" spc="100" dirty="0">
                  <a:solidFill>
                    <a:srgbClr val="1588A7"/>
                  </a:solidFill>
                  <a:latin typeface="Arial" pitchFamily="34" charset="0"/>
                  <a:ea typeface="メイリオ" pitchFamily="50" charset="-128"/>
                </a:rPr>
                <a:t>OSS</a:t>
              </a:r>
              <a:r>
                <a:rPr lang="ja-JP" altLang="en-US" sz="2400" b="1" spc="100" dirty="0">
                  <a:solidFill>
                    <a:srgbClr val="1588A7"/>
                  </a:solidFill>
                  <a:latin typeface="Arial" pitchFamily="34" charset="0"/>
                  <a:ea typeface="メイリオ" pitchFamily="50" charset="-128"/>
                </a:rPr>
                <a:t>の</a:t>
              </a:r>
              <a:r>
                <a:rPr lang="ja-JP" altLang="en-US" sz="3200" b="1" spc="100" dirty="0">
                  <a:solidFill>
                    <a:srgbClr val="F6167B"/>
                  </a:solidFill>
                  <a:latin typeface="Arial" pitchFamily="34" charset="0"/>
                  <a:ea typeface="メイリオ" pitchFamily="50" charset="-128"/>
                </a:rPr>
                <a:t>ライセンスを遵守する</a:t>
              </a:r>
              <a:endParaRPr lang="en-US" altLang="ja-JP" sz="3200" b="1" spc="100" dirty="0">
                <a:solidFill>
                  <a:srgbClr val="F6167B"/>
                </a:solidFill>
                <a:latin typeface="Arial" pitchFamily="34" charset="0"/>
                <a:ea typeface="メイリオ" pitchFamily="50" charset="-128"/>
              </a:endParaRPr>
            </a:p>
          </p:txBody>
        </p:sp>
        <p:sp>
          <p:nvSpPr>
            <p:cNvPr id="23" name="正方形/長方形 22"/>
            <p:cNvSpPr/>
            <p:nvPr/>
          </p:nvSpPr>
          <p:spPr bwMode="auto">
            <a:xfrm>
              <a:off x="1091583" y="4102688"/>
              <a:ext cx="6024453" cy="637849"/>
            </a:xfrm>
            <a:prstGeom prst="rect">
              <a:avLst/>
            </a:prstGeom>
            <a:noFill/>
            <a:ln w="9525">
              <a:noFill/>
              <a:miter lim="800000"/>
              <a:headEnd/>
              <a:tailEnd/>
            </a:ln>
            <a:effectLst/>
          </p:spPr>
          <p:txBody>
            <a:bodyPr wrap="square" lIns="108000" tIns="72000" rIns="144000" bIns="72000" rtlCol="0" anchor="ctr" anchorCtr="0">
              <a:spAutoFit/>
            </a:bodyPr>
            <a:lstStyle/>
            <a:p>
              <a:pPr>
                <a:lnSpc>
                  <a:spcPct val="100000"/>
                </a:lnSpc>
              </a:pPr>
              <a:r>
                <a:rPr lang="en-US" altLang="ja-JP" sz="2400" b="1" spc="100" dirty="0">
                  <a:solidFill>
                    <a:srgbClr val="1588A7"/>
                  </a:solidFill>
                  <a:latin typeface="Arial" pitchFamily="34" charset="0"/>
                  <a:ea typeface="メイリオ" pitchFamily="50" charset="-128"/>
                </a:rPr>
                <a:t>OSS</a:t>
              </a:r>
              <a:r>
                <a:rPr lang="ja-JP" altLang="en-US" sz="2400" b="1" spc="100" dirty="0">
                  <a:solidFill>
                    <a:srgbClr val="1588A7"/>
                  </a:solidFill>
                  <a:latin typeface="Arial" pitchFamily="34" charset="0"/>
                  <a:ea typeface="メイリオ" pitchFamily="50" charset="-128"/>
                </a:rPr>
                <a:t>の</a:t>
              </a:r>
              <a:r>
                <a:rPr lang="ja-JP" altLang="en-US" sz="3200" b="1" spc="100" dirty="0">
                  <a:solidFill>
                    <a:srgbClr val="F6167B"/>
                  </a:solidFill>
                  <a:latin typeface="Arial" pitchFamily="34" charset="0"/>
                  <a:ea typeface="メイリオ" pitchFamily="50" charset="-128"/>
                </a:rPr>
                <a:t>ガイドラインを活用する</a:t>
              </a:r>
              <a:endParaRPr lang="en-US" altLang="ja-JP" sz="3200" b="1" spc="100" dirty="0">
                <a:solidFill>
                  <a:srgbClr val="F6167B"/>
                </a:solidFill>
                <a:latin typeface="Arial" pitchFamily="34" charset="0"/>
                <a:ea typeface="メイリオ" pitchFamily="50" charset="-128"/>
              </a:endParaRPr>
            </a:p>
          </p:txBody>
        </p:sp>
        <p:sp>
          <p:nvSpPr>
            <p:cNvPr id="26" name="正方形/長方形 25"/>
            <p:cNvSpPr/>
            <p:nvPr/>
          </p:nvSpPr>
          <p:spPr bwMode="auto">
            <a:xfrm>
              <a:off x="1091583" y="2142925"/>
              <a:ext cx="6346121" cy="637849"/>
            </a:xfrm>
            <a:prstGeom prst="rect">
              <a:avLst/>
            </a:prstGeom>
            <a:noFill/>
            <a:ln w="9525">
              <a:noFill/>
              <a:miter lim="800000"/>
              <a:headEnd/>
              <a:tailEnd/>
            </a:ln>
            <a:effectLst/>
          </p:spPr>
          <p:txBody>
            <a:bodyPr wrap="square" lIns="108000" tIns="72000" rIns="144000" bIns="72000" rtlCol="0" anchor="ctr" anchorCtr="0">
              <a:spAutoFit/>
            </a:bodyPr>
            <a:lstStyle/>
            <a:p>
              <a:pPr>
                <a:lnSpc>
                  <a:spcPct val="100000"/>
                </a:lnSpc>
              </a:pPr>
              <a:r>
                <a:rPr kumimoji="1" lang="en-US" altLang="ja-JP" sz="2400" b="1" spc="100" dirty="0">
                  <a:solidFill>
                    <a:srgbClr val="1588A7"/>
                  </a:solidFill>
                  <a:latin typeface="Arial" pitchFamily="34" charset="0"/>
                  <a:ea typeface="メイリオ" pitchFamily="50" charset="-128"/>
                </a:rPr>
                <a:t>OSS</a:t>
              </a:r>
              <a:r>
                <a:rPr kumimoji="1" lang="ja-JP" altLang="en-US" sz="2400" b="1" spc="100" dirty="0">
                  <a:solidFill>
                    <a:srgbClr val="1588A7"/>
                  </a:solidFill>
                  <a:latin typeface="Arial" pitchFamily="34" charset="0"/>
                  <a:ea typeface="メイリオ" pitchFamily="50" charset="-128"/>
                </a:rPr>
                <a:t>の</a:t>
              </a:r>
              <a:r>
                <a:rPr kumimoji="1" lang="ja-JP" altLang="en-US" sz="3200" b="1" spc="100" dirty="0">
                  <a:solidFill>
                    <a:srgbClr val="F6167B"/>
                  </a:solidFill>
                  <a:latin typeface="Arial" pitchFamily="34" charset="0"/>
                  <a:ea typeface="メイリオ" pitchFamily="50" charset="-128"/>
                </a:rPr>
                <a:t>特徴</a:t>
              </a:r>
              <a:r>
                <a:rPr kumimoji="1" lang="ja-JP" altLang="en-US" sz="2400" b="1" spc="100" dirty="0">
                  <a:solidFill>
                    <a:srgbClr val="F6167B"/>
                  </a:solidFill>
                  <a:latin typeface="Arial" pitchFamily="34" charset="0"/>
                  <a:ea typeface="メイリオ" pitchFamily="50" charset="-128"/>
                </a:rPr>
                <a:t>（＝活用のリスク）</a:t>
              </a:r>
              <a:r>
                <a:rPr kumimoji="1" lang="ja-JP" altLang="en-US" sz="3200" b="1" spc="100" dirty="0">
                  <a:solidFill>
                    <a:srgbClr val="F6167B"/>
                  </a:solidFill>
                  <a:latin typeface="Arial" pitchFamily="34" charset="0"/>
                  <a:ea typeface="メイリオ" pitchFamily="50" charset="-128"/>
                </a:rPr>
                <a:t>を知る</a:t>
              </a:r>
            </a:p>
          </p:txBody>
        </p:sp>
      </p:grpSp>
      <p:sp>
        <p:nvSpPr>
          <p:cNvPr id="38" name="角丸四角形 37"/>
          <p:cNvSpPr/>
          <p:nvPr/>
        </p:nvSpPr>
        <p:spPr bwMode="auto">
          <a:xfrm>
            <a:off x="968482" y="2857501"/>
            <a:ext cx="1086416" cy="482036"/>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400" b="1" spc="-100" dirty="0">
                <a:solidFill>
                  <a:schemeClr val="bg1"/>
                </a:solidFill>
                <a:latin typeface="Arial Black" pitchFamily="34" charset="0"/>
                <a:ea typeface="メイリオ" pitchFamily="50" charset="-128"/>
              </a:rPr>
              <a:t>ポ</a:t>
            </a:r>
            <a:r>
              <a:rPr kumimoji="1" lang="ja-JP" altLang="en-US" sz="1400" b="1" spc="-100" dirty="0">
                <a:solidFill>
                  <a:schemeClr val="bg1"/>
                </a:solidFill>
                <a:latin typeface="Arial Black" pitchFamily="34" charset="0"/>
                <a:ea typeface="メイリオ" pitchFamily="50" charset="-128"/>
              </a:rPr>
              <a:t>イント</a:t>
            </a:r>
            <a:r>
              <a:rPr kumimoji="1" lang="en-US" altLang="ja-JP" sz="1400" b="1" spc="-100" dirty="0">
                <a:solidFill>
                  <a:schemeClr val="bg1"/>
                </a:solidFill>
                <a:latin typeface="Arial Black" pitchFamily="34" charset="0"/>
                <a:ea typeface="メイリオ" pitchFamily="50" charset="-128"/>
              </a:rPr>
              <a:t> </a:t>
            </a:r>
            <a:r>
              <a:rPr kumimoji="1" lang="en-US" altLang="ja-JP" sz="2800" b="1" spc="-100" dirty="0">
                <a:solidFill>
                  <a:schemeClr val="bg1"/>
                </a:solidFill>
                <a:latin typeface="Arial Black" pitchFamily="34" charset="0"/>
                <a:ea typeface="メイリオ" pitchFamily="50" charset="-128"/>
              </a:rPr>
              <a:t>2</a:t>
            </a:r>
          </a:p>
        </p:txBody>
      </p:sp>
      <p:sp>
        <p:nvSpPr>
          <p:cNvPr id="39" name="角丸四角形 38"/>
          <p:cNvSpPr/>
          <p:nvPr/>
        </p:nvSpPr>
        <p:spPr bwMode="auto">
          <a:xfrm>
            <a:off x="968482" y="3513546"/>
            <a:ext cx="1086416" cy="482036"/>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400" b="1" spc="-100" dirty="0">
                <a:solidFill>
                  <a:schemeClr val="bg1"/>
                </a:solidFill>
                <a:latin typeface="Arial Black" pitchFamily="34" charset="0"/>
                <a:ea typeface="メイリオ" pitchFamily="50" charset="-128"/>
              </a:rPr>
              <a:t>ポ</a:t>
            </a:r>
            <a:r>
              <a:rPr kumimoji="1" lang="ja-JP" altLang="en-US" sz="1400" b="1" spc="-100" dirty="0">
                <a:solidFill>
                  <a:schemeClr val="bg1"/>
                </a:solidFill>
                <a:latin typeface="Arial Black" pitchFamily="34" charset="0"/>
                <a:ea typeface="メイリオ" pitchFamily="50" charset="-128"/>
              </a:rPr>
              <a:t>イント</a:t>
            </a:r>
            <a:r>
              <a:rPr kumimoji="1" lang="en-US" altLang="ja-JP" sz="1400" b="1" spc="-100" dirty="0">
                <a:solidFill>
                  <a:schemeClr val="bg1"/>
                </a:solidFill>
                <a:latin typeface="Arial Black" pitchFamily="34" charset="0"/>
                <a:ea typeface="メイリオ" pitchFamily="50" charset="-128"/>
              </a:rPr>
              <a:t> </a:t>
            </a:r>
            <a:r>
              <a:rPr kumimoji="1" lang="en-US" altLang="ja-JP" sz="2800" b="1" spc="-100" dirty="0">
                <a:solidFill>
                  <a:schemeClr val="bg1"/>
                </a:solidFill>
                <a:latin typeface="Arial Black" pitchFamily="34" charset="0"/>
                <a:ea typeface="メイリオ" pitchFamily="50" charset="-128"/>
              </a:rPr>
              <a:t>3</a:t>
            </a:r>
          </a:p>
        </p:txBody>
      </p:sp>
      <p:sp>
        <p:nvSpPr>
          <p:cNvPr id="40" name="角丸四角形 39"/>
          <p:cNvSpPr/>
          <p:nvPr/>
        </p:nvSpPr>
        <p:spPr bwMode="auto">
          <a:xfrm>
            <a:off x="968482" y="2179684"/>
            <a:ext cx="1086416" cy="482036"/>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400" b="1" spc="-100" dirty="0">
                <a:solidFill>
                  <a:schemeClr val="bg1"/>
                </a:solidFill>
                <a:latin typeface="Arial Black" pitchFamily="34" charset="0"/>
                <a:ea typeface="メイリオ" pitchFamily="50" charset="-128"/>
              </a:rPr>
              <a:t>ポ</a:t>
            </a:r>
            <a:r>
              <a:rPr kumimoji="1" lang="ja-JP" altLang="en-US" sz="1400" b="1" spc="-100" dirty="0">
                <a:solidFill>
                  <a:schemeClr val="bg1"/>
                </a:solidFill>
                <a:latin typeface="Arial Black" pitchFamily="34" charset="0"/>
                <a:ea typeface="メイリオ" pitchFamily="50" charset="-128"/>
              </a:rPr>
              <a:t>イント</a:t>
            </a:r>
            <a:r>
              <a:rPr kumimoji="1" lang="en-US" altLang="ja-JP" sz="1400" b="1" spc="-100" dirty="0">
                <a:solidFill>
                  <a:schemeClr val="bg1"/>
                </a:solidFill>
                <a:latin typeface="Arial Black" pitchFamily="34" charset="0"/>
                <a:ea typeface="メイリオ" pitchFamily="50" charset="-128"/>
              </a:rPr>
              <a:t> </a:t>
            </a:r>
            <a:r>
              <a:rPr kumimoji="1" lang="en-US" altLang="ja-JP" sz="2800" b="1" spc="-100" dirty="0">
                <a:solidFill>
                  <a:schemeClr val="bg1"/>
                </a:solidFill>
                <a:latin typeface="Arial Black" pitchFamily="34" charset="0"/>
                <a:ea typeface="メイリオ" pitchFamily="50" charset="-128"/>
              </a:rPr>
              <a:t>1</a:t>
            </a:r>
          </a:p>
        </p:txBody>
      </p:sp>
      <p:cxnSp>
        <p:nvCxnSpPr>
          <p:cNvPr id="14" name="直線コネクタ 13"/>
          <p:cNvCxnSpPr/>
          <p:nvPr/>
        </p:nvCxnSpPr>
        <p:spPr bwMode="auto">
          <a:xfrm>
            <a:off x="348180" y="1868766"/>
            <a:ext cx="8776252" cy="0"/>
          </a:xfrm>
          <a:prstGeom prst="line">
            <a:avLst/>
          </a:prstGeom>
          <a:noFill/>
          <a:ln w="38100" cap="flat" cmpd="sng" algn="ctr">
            <a:solidFill>
              <a:schemeClr val="bg1">
                <a:lumMod val="75000"/>
              </a:schemeClr>
            </a:solidFill>
            <a:prstDash val="sysDash"/>
            <a:round/>
            <a:headEnd type="none" w="med" len="med"/>
            <a:tailEnd type="none" w="med" len="med"/>
          </a:ln>
          <a:effectLst/>
        </p:spPr>
      </p:cxnSp>
      <p:cxnSp>
        <p:nvCxnSpPr>
          <p:cNvPr id="15" name="直線コネクタ 14"/>
          <p:cNvCxnSpPr/>
          <p:nvPr/>
        </p:nvCxnSpPr>
        <p:spPr bwMode="auto">
          <a:xfrm>
            <a:off x="348180" y="4970158"/>
            <a:ext cx="8776252" cy="0"/>
          </a:xfrm>
          <a:prstGeom prst="line">
            <a:avLst/>
          </a:prstGeom>
          <a:noFill/>
          <a:ln w="38100" cap="flat" cmpd="sng" algn="ctr">
            <a:solidFill>
              <a:schemeClr val="bg1">
                <a:lumMod val="75000"/>
              </a:schemeClr>
            </a:solidFill>
            <a:prstDash val="sysDash"/>
            <a:round/>
            <a:headEnd type="none" w="med" len="med"/>
            <a:tailEnd type="none" w="med" len="med"/>
          </a:ln>
          <a:effectLst/>
        </p:spPr>
      </p:cxnSp>
      <p:sp>
        <p:nvSpPr>
          <p:cNvPr id="16" name="角丸四角形 15"/>
          <p:cNvSpPr/>
          <p:nvPr/>
        </p:nvSpPr>
        <p:spPr bwMode="auto">
          <a:xfrm>
            <a:off x="968478" y="4177588"/>
            <a:ext cx="1086416" cy="482036"/>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400" b="1" spc="-100" dirty="0">
                <a:solidFill>
                  <a:schemeClr val="bg1"/>
                </a:solidFill>
                <a:latin typeface="Arial Black" pitchFamily="34" charset="0"/>
                <a:ea typeface="メイリオ" pitchFamily="50" charset="-128"/>
              </a:rPr>
              <a:t>ポ</a:t>
            </a:r>
            <a:r>
              <a:rPr kumimoji="1" lang="ja-JP" altLang="en-US" sz="1400" b="1" spc="-100" dirty="0">
                <a:solidFill>
                  <a:schemeClr val="bg1"/>
                </a:solidFill>
                <a:latin typeface="Arial Black" pitchFamily="34" charset="0"/>
                <a:ea typeface="メイリオ" pitchFamily="50" charset="-128"/>
              </a:rPr>
              <a:t>イント</a:t>
            </a:r>
            <a:r>
              <a:rPr kumimoji="1" lang="en-US" altLang="ja-JP" sz="1400" b="1" spc="-100" dirty="0">
                <a:solidFill>
                  <a:schemeClr val="bg1"/>
                </a:solidFill>
                <a:latin typeface="Arial Black" pitchFamily="34" charset="0"/>
                <a:ea typeface="メイリオ" pitchFamily="50" charset="-128"/>
              </a:rPr>
              <a:t> </a:t>
            </a:r>
            <a:r>
              <a:rPr lang="en-US" altLang="ja-JP" sz="2800" b="1" spc="-100" dirty="0">
                <a:solidFill>
                  <a:schemeClr val="bg1"/>
                </a:solidFill>
                <a:latin typeface="Arial Black" pitchFamily="34" charset="0"/>
                <a:ea typeface="メイリオ" pitchFamily="50" charset="-128"/>
              </a:rPr>
              <a:t>4</a:t>
            </a:r>
            <a:endParaRPr kumimoji="1" lang="en-US" altLang="ja-JP" sz="2800" b="1" spc="-100" dirty="0">
              <a:solidFill>
                <a:schemeClr val="bg1"/>
              </a:solidFill>
              <a:latin typeface="Arial Black" pitchFamily="34" charset="0"/>
              <a:ea typeface="メイリオ" pitchFamily="50" charset="-128"/>
            </a:endParaRPr>
          </a:p>
        </p:txBody>
      </p:sp>
      <p:sp>
        <p:nvSpPr>
          <p:cNvPr id="17" name="正方形/長方形 16"/>
          <p:cNvSpPr/>
          <p:nvPr/>
        </p:nvSpPr>
        <p:spPr bwMode="auto">
          <a:xfrm>
            <a:off x="2025010" y="3427778"/>
            <a:ext cx="7135917" cy="637849"/>
          </a:xfrm>
          <a:prstGeom prst="rect">
            <a:avLst/>
          </a:prstGeom>
          <a:noFill/>
          <a:ln w="9525">
            <a:noFill/>
            <a:miter lim="800000"/>
            <a:headEnd/>
            <a:tailEnd/>
          </a:ln>
          <a:effectLst/>
        </p:spPr>
        <p:txBody>
          <a:bodyPr wrap="square" lIns="108000" tIns="72000" rIns="144000" bIns="72000" rtlCol="0" anchor="ctr" anchorCtr="0">
            <a:spAutoFit/>
          </a:bodyPr>
          <a:lstStyle/>
          <a:p>
            <a:pPr>
              <a:lnSpc>
                <a:spcPct val="100000"/>
              </a:lnSpc>
            </a:pPr>
            <a:r>
              <a:rPr lang="en-US" altLang="ja-JP" sz="2400" b="1" spc="100" dirty="0">
                <a:solidFill>
                  <a:srgbClr val="1588A7"/>
                </a:solidFill>
                <a:latin typeface="Arial" pitchFamily="34" charset="0"/>
                <a:ea typeface="メイリオ" pitchFamily="50" charset="-128"/>
              </a:rPr>
              <a:t>OSS</a:t>
            </a:r>
            <a:r>
              <a:rPr lang="ja-JP" altLang="en-US" sz="2400" b="1" spc="100" dirty="0">
                <a:solidFill>
                  <a:srgbClr val="1588A7"/>
                </a:solidFill>
                <a:latin typeface="Arial" pitchFamily="34" charset="0"/>
                <a:ea typeface="メイリオ" pitchFamily="50" charset="-128"/>
              </a:rPr>
              <a:t>の</a:t>
            </a:r>
            <a:r>
              <a:rPr lang="ja-JP" altLang="en-US" sz="3200" b="1" spc="100" dirty="0">
                <a:solidFill>
                  <a:srgbClr val="F6167B"/>
                </a:solidFill>
                <a:latin typeface="Arial" pitchFamily="34" charset="0"/>
                <a:ea typeface="メイリオ" pitchFamily="50" charset="-128"/>
              </a:rPr>
              <a:t>活用関連規則を理解し遵守する</a:t>
            </a:r>
            <a:endParaRPr lang="en-US" altLang="ja-JP" sz="3200" b="1" spc="100" dirty="0">
              <a:solidFill>
                <a:srgbClr val="F6167B"/>
              </a:solidFill>
              <a:latin typeface="Arial" pitchFamily="34" charset="0"/>
              <a:ea typeface="メイリオ" pitchFamily="50" charset="-128"/>
            </a:endParaRPr>
          </a:p>
        </p:txBody>
      </p:sp>
    </p:spTree>
    <p:extLst>
      <p:ext uri="{BB962C8B-B14F-4D97-AF65-F5344CB8AC3E}">
        <p14:creationId xmlns:p14="http://schemas.microsoft.com/office/powerpoint/2010/main" val="433287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p:cNvSpPr/>
          <p:nvPr/>
        </p:nvSpPr>
        <p:spPr bwMode="auto">
          <a:xfrm>
            <a:off x="197644" y="688976"/>
            <a:ext cx="9077325" cy="1848036"/>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 name="タイトル 7"/>
          <p:cNvSpPr>
            <a:spLocks noGrp="1"/>
          </p:cNvSpPr>
          <p:nvPr>
            <p:ph type="title"/>
          </p:nvPr>
        </p:nvSpPr>
        <p:spPr>
          <a:xfrm>
            <a:off x="284027" y="207820"/>
            <a:ext cx="7786257" cy="348557"/>
          </a:xfrm>
        </p:spPr>
        <p:txBody>
          <a:bodyPr/>
          <a:lstStyle/>
          <a:p>
            <a:r>
              <a:rPr lang="en-US" altLang="ja-JP" dirty="0"/>
              <a:t>3-2</a:t>
            </a:r>
            <a:r>
              <a:rPr lang="ja-JP" altLang="en-US" dirty="0"/>
              <a:t>            </a:t>
            </a:r>
            <a:r>
              <a:rPr lang="en-US" altLang="ja-JP" dirty="0"/>
              <a:t>OSS</a:t>
            </a:r>
            <a:r>
              <a:rPr lang="ja-JP" altLang="en-US" dirty="0"/>
              <a:t>の特徴</a:t>
            </a:r>
            <a:r>
              <a:rPr lang="en-US" altLang="ja-JP" sz="1600" dirty="0"/>
              <a:t>(</a:t>
            </a:r>
            <a:r>
              <a:rPr lang="ja-JP" altLang="en-US" sz="1600" dirty="0"/>
              <a:t>＝活用のリスク</a:t>
            </a:r>
            <a:r>
              <a:rPr lang="en-US" altLang="ja-JP" sz="1600" dirty="0"/>
              <a:t>)</a:t>
            </a:r>
            <a:r>
              <a:rPr lang="ja-JP" altLang="en-US" dirty="0"/>
              <a:t>を知る①</a:t>
            </a:r>
          </a:p>
        </p:txBody>
      </p:sp>
      <p:sp>
        <p:nvSpPr>
          <p:cNvPr id="2" name="円/楕円 1"/>
          <p:cNvSpPr/>
          <p:nvPr/>
        </p:nvSpPr>
        <p:spPr bwMode="auto">
          <a:xfrm>
            <a:off x="1565455" y="2631700"/>
            <a:ext cx="5638800" cy="2628900"/>
          </a:xfrm>
          <a:prstGeom prst="ellipse">
            <a:avLst/>
          </a:prstGeom>
          <a:solidFill>
            <a:srgbClr val="FBE5F4"/>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39" name="テキスト ボックス 38"/>
          <p:cNvSpPr txBox="1"/>
          <p:nvPr/>
        </p:nvSpPr>
        <p:spPr>
          <a:xfrm>
            <a:off x="197644" y="591656"/>
            <a:ext cx="4884277" cy="443076"/>
          </a:xfrm>
          <a:prstGeom prst="roundRect">
            <a:avLst>
              <a:gd name="adj" fmla="val 13223"/>
            </a:avLst>
          </a:prstGeom>
          <a:solidFill>
            <a:srgbClr val="F6167B"/>
          </a:solidFill>
        </p:spPr>
        <p:txBody>
          <a:bodyPr wrap="none" tIns="36000" rIns="72000" bIns="36000" rtlCol="0" anchor="ctr">
            <a:spAutoFit/>
          </a:bodyPr>
          <a:lstStyle/>
          <a:p>
            <a:pPr>
              <a:lnSpc>
                <a:spcPct val="100000"/>
              </a:lnSpc>
            </a:pPr>
            <a:r>
              <a:rPr kumimoji="1" lang="ja-JP" altLang="en-US" sz="2200" b="1" spc="100" dirty="0">
                <a:solidFill>
                  <a:schemeClr val="bg1"/>
                </a:solidFill>
                <a:latin typeface="Arial" pitchFamily="34" charset="0"/>
                <a:ea typeface="メイリオ" pitchFamily="50" charset="-128"/>
              </a:rPr>
              <a:t>特徴　　権利者が曖昧な場合も多い</a:t>
            </a:r>
          </a:p>
        </p:txBody>
      </p:sp>
      <p:sp>
        <p:nvSpPr>
          <p:cNvPr id="41" name="円/楕円 40"/>
          <p:cNvSpPr/>
          <p:nvPr/>
        </p:nvSpPr>
        <p:spPr bwMode="auto">
          <a:xfrm>
            <a:off x="954868" y="634843"/>
            <a:ext cx="288000" cy="288000"/>
          </a:xfrm>
          <a:prstGeom prst="ellipse">
            <a:avLst/>
          </a:prstGeom>
          <a:solidFill>
            <a:srgbClr val="FBE5F4"/>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2000" b="1" spc="100" dirty="0">
                <a:solidFill>
                  <a:srgbClr val="F6167B"/>
                </a:solidFill>
                <a:latin typeface="Arial" pitchFamily="34" charset="0"/>
                <a:ea typeface="メイリオ" pitchFamily="50" charset="-128"/>
              </a:rPr>
              <a:t>1</a:t>
            </a:r>
          </a:p>
        </p:txBody>
      </p:sp>
      <p:sp>
        <p:nvSpPr>
          <p:cNvPr id="45" name="Text Box 31"/>
          <p:cNvSpPr txBox="1">
            <a:spLocks noChangeArrowheads="1"/>
          </p:cNvSpPr>
          <p:nvPr/>
        </p:nvSpPr>
        <p:spPr bwMode="gray">
          <a:xfrm>
            <a:off x="1054332" y="1114173"/>
            <a:ext cx="7777433" cy="310163"/>
          </a:xfrm>
          <a:prstGeom prst="rect">
            <a:avLst/>
          </a:prstGeom>
          <a:noFill/>
          <a:ln w="3175" cap="rnd">
            <a:noFill/>
            <a:miter lim="800000"/>
            <a:headEnd/>
            <a:tailEnd/>
          </a:ln>
          <a:effectLst/>
        </p:spPr>
        <p:txBody>
          <a:bodyPr wrap="square" lIns="72000" tIns="0" rIns="144000" bIns="0" anchor="t">
            <a:noAutofit/>
          </a:bodyPr>
          <a:lstStyle/>
          <a:p>
            <a:pPr>
              <a:lnSpc>
                <a:spcPts val="2600"/>
              </a:lnSpc>
              <a:buClr>
                <a:srgbClr val="C00000"/>
              </a:buClr>
              <a:defRPr/>
            </a:pP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開発には企業・個人など、</a:t>
            </a: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コミュニティの内外から多数の開発者が</a:t>
            </a:r>
            <a:br>
              <a:rPr lang="en-US" altLang="ja-JP" sz="1600" b="1" spc="100" dirty="0">
                <a:solidFill>
                  <a:schemeClr val="tx1">
                    <a:lumMod val="75000"/>
                    <a:lumOff val="25000"/>
                  </a:schemeClr>
                </a:solidFill>
                <a:latin typeface="Arial" pitchFamily="34" charset="0"/>
                <a:ea typeface="メイリオ" pitchFamily="50" charset="-128"/>
              </a:rPr>
            </a:br>
            <a:r>
              <a:rPr lang="ja-JP" altLang="en-US" sz="1600" b="1" spc="100" dirty="0">
                <a:solidFill>
                  <a:schemeClr val="tx1">
                    <a:lumMod val="75000"/>
                    <a:lumOff val="25000"/>
                  </a:schemeClr>
                </a:solidFill>
                <a:latin typeface="Arial" pitchFamily="34" charset="0"/>
                <a:ea typeface="メイリオ" pitchFamily="50" charset="-128"/>
              </a:rPr>
              <a:t>関わっており、</a:t>
            </a:r>
            <a:r>
              <a:rPr lang="ja-JP" altLang="en-US" sz="1600" b="1" spc="100" dirty="0">
                <a:solidFill>
                  <a:srgbClr val="F6167B"/>
                </a:solidFill>
                <a:latin typeface="Arial" pitchFamily="34" charset="0"/>
                <a:ea typeface="メイリオ" pitchFamily="50" charset="-128"/>
              </a:rPr>
              <a:t>権利者が誰であるかを明確にすることが困難な場合も多い。</a:t>
            </a:r>
          </a:p>
        </p:txBody>
      </p:sp>
      <p:sp>
        <p:nvSpPr>
          <p:cNvPr id="48" name="テキスト ボックス 47"/>
          <p:cNvSpPr txBox="1"/>
          <p:nvPr/>
        </p:nvSpPr>
        <p:spPr>
          <a:xfrm>
            <a:off x="582706" y="1809493"/>
            <a:ext cx="8401750" cy="477500"/>
          </a:xfrm>
          <a:prstGeom prst="roundRect">
            <a:avLst>
              <a:gd name="adj" fmla="val 27980"/>
            </a:avLst>
          </a:prstGeom>
          <a:solidFill>
            <a:srgbClr val="F6167B"/>
          </a:solidFill>
        </p:spPr>
        <p:txBody>
          <a:bodyPr wrap="square" rtlCol="0" anchor="ctr">
            <a:spAutoFit/>
          </a:bodyPr>
          <a:lstStyle/>
          <a:p>
            <a:pPr algn="ctr">
              <a:lnSpc>
                <a:spcPct val="100000"/>
              </a:lnSpc>
            </a:pPr>
            <a:r>
              <a:rPr lang="ja-JP" altLang="en-US" sz="2000" b="1" spc="100" dirty="0">
                <a:solidFill>
                  <a:schemeClr val="bg1"/>
                </a:solidFill>
                <a:latin typeface="Arial" pitchFamily="34" charset="0"/>
                <a:ea typeface="メイリオ" pitchFamily="50" charset="-128"/>
              </a:rPr>
              <a:t>将来、侵害警告を受けたり、訴訟に巻き込まれるおそれがある</a:t>
            </a:r>
          </a:p>
        </p:txBody>
      </p:sp>
      <p:grpSp>
        <p:nvGrpSpPr>
          <p:cNvPr id="49" name="グループ化 48"/>
          <p:cNvGrpSpPr/>
          <p:nvPr/>
        </p:nvGrpSpPr>
        <p:grpSpPr>
          <a:xfrm>
            <a:off x="920090" y="2872152"/>
            <a:ext cx="1397993" cy="721573"/>
            <a:chOff x="821485" y="1659677"/>
            <a:chExt cx="2131142" cy="1099987"/>
          </a:xfrm>
        </p:grpSpPr>
        <p:sp>
          <p:nvSpPr>
            <p:cNvPr id="50" name="円/楕円 49"/>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51" name="グループ化 47"/>
            <p:cNvGrpSpPr/>
            <p:nvPr/>
          </p:nvGrpSpPr>
          <p:grpSpPr>
            <a:xfrm>
              <a:off x="1171023" y="1659677"/>
              <a:ext cx="1385520" cy="996748"/>
              <a:chOff x="1401098" y="1104897"/>
              <a:chExt cx="1385520" cy="996748"/>
            </a:xfrm>
          </p:grpSpPr>
          <p:grpSp>
            <p:nvGrpSpPr>
              <p:cNvPr id="52" name="グループ化 22"/>
              <p:cNvGrpSpPr/>
              <p:nvPr/>
            </p:nvGrpSpPr>
            <p:grpSpPr>
              <a:xfrm>
                <a:off x="1401098" y="1104897"/>
                <a:ext cx="1385520" cy="996748"/>
                <a:chOff x="-1069258" y="1215510"/>
                <a:chExt cx="2470355" cy="1777182"/>
              </a:xfrm>
            </p:grpSpPr>
            <p:sp>
              <p:nvSpPr>
                <p:cNvPr id="72" name="台形 71"/>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3" name="台形 72"/>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57" name="台形 56"/>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58" name="台形 57"/>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59" name="台形 58"/>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0" name="台形 59"/>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1" name="台形 60"/>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2" name="台形 61"/>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3" name="フリーフォーム 62"/>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74" name="テキスト ボックス 73"/>
          <p:cNvSpPr txBox="1"/>
          <p:nvPr/>
        </p:nvSpPr>
        <p:spPr bwMode="gray">
          <a:xfrm>
            <a:off x="1163895" y="3011154"/>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a:solidFill>
                  <a:schemeClr val="tx1">
                    <a:lumMod val="65000"/>
                    <a:lumOff val="35000"/>
                  </a:schemeClr>
                </a:solidFill>
                <a:latin typeface="Arial" pitchFamily="34" charset="0"/>
                <a:ea typeface="メイリオ" pitchFamily="50" charset="-128"/>
              </a:rPr>
              <a:t>企業</a:t>
            </a:r>
            <a:r>
              <a:rPr kumimoji="0" lang="en-US" altLang="ja-JP" sz="2000" b="1" kern="0" dirty="0">
                <a:solidFill>
                  <a:schemeClr val="tx1">
                    <a:lumMod val="65000"/>
                    <a:lumOff val="35000"/>
                  </a:schemeClr>
                </a:solidFill>
                <a:latin typeface="Arial" pitchFamily="34" charset="0"/>
                <a:ea typeface="メイリオ" pitchFamily="50" charset="-128"/>
              </a:rPr>
              <a:t>A</a:t>
            </a:r>
            <a:endParaRPr kumimoji="0" lang="ja-JP" altLang="en-US" sz="2000" b="1" kern="0" dirty="0">
              <a:solidFill>
                <a:schemeClr val="tx1">
                  <a:lumMod val="65000"/>
                  <a:lumOff val="35000"/>
                </a:schemeClr>
              </a:solidFill>
              <a:latin typeface="Arial" pitchFamily="34" charset="0"/>
              <a:ea typeface="メイリオ" pitchFamily="50" charset="-128"/>
            </a:endParaRPr>
          </a:p>
        </p:txBody>
      </p:sp>
      <p:grpSp>
        <p:nvGrpSpPr>
          <p:cNvPr id="75" name="グループ化 74"/>
          <p:cNvGrpSpPr/>
          <p:nvPr/>
        </p:nvGrpSpPr>
        <p:grpSpPr>
          <a:xfrm>
            <a:off x="739115" y="3662727"/>
            <a:ext cx="1397993" cy="721573"/>
            <a:chOff x="821485" y="1659677"/>
            <a:chExt cx="2131142" cy="1099987"/>
          </a:xfrm>
        </p:grpSpPr>
        <p:sp>
          <p:nvSpPr>
            <p:cNvPr id="76" name="円/楕円 75"/>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77" name="グループ化 47"/>
            <p:cNvGrpSpPr/>
            <p:nvPr/>
          </p:nvGrpSpPr>
          <p:grpSpPr>
            <a:xfrm>
              <a:off x="1171023" y="1659677"/>
              <a:ext cx="1385520" cy="996748"/>
              <a:chOff x="1401098" y="1104897"/>
              <a:chExt cx="1385520" cy="996748"/>
            </a:xfrm>
          </p:grpSpPr>
          <p:grpSp>
            <p:nvGrpSpPr>
              <p:cNvPr id="78" name="グループ化 22"/>
              <p:cNvGrpSpPr/>
              <p:nvPr/>
            </p:nvGrpSpPr>
            <p:grpSpPr>
              <a:xfrm>
                <a:off x="1401098" y="1104897"/>
                <a:ext cx="1385520" cy="996748"/>
                <a:chOff x="-1069258" y="1215510"/>
                <a:chExt cx="2470355" cy="1777182"/>
              </a:xfrm>
            </p:grpSpPr>
            <p:sp>
              <p:nvSpPr>
                <p:cNvPr id="86" name="台形 85"/>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7" name="台形 86"/>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79" name="台形 78"/>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0" name="台形 79"/>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1" name="台形 80"/>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2" name="台形 81"/>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3" name="台形 82"/>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4" name="台形 83"/>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5" name="フリーフォーム 84"/>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88" name="テキスト ボックス 87"/>
          <p:cNvSpPr txBox="1"/>
          <p:nvPr/>
        </p:nvSpPr>
        <p:spPr bwMode="gray">
          <a:xfrm>
            <a:off x="982920" y="3811254"/>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a:solidFill>
                  <a:schemeClr val="tx1">
                    <a:lumMod val="65000"/>
                    <a:lumOff val="35000"/>
                  </a:schemeClr>
                </a:solidFill>
                <a:latin typeface="Arial" pitchFamily="34" charset="0"/>
                <a:ea typeface="メイリオ" pitchFamily="50" charset="-128"/>
              </a:rPr>
              <a:t>企業</a:t>
            </a:r>
            <a:r>
              <a:rPr kumimoji="0" lang="en-US" altLang="ja-JP" sz="2000" b="1" kern="0" dirty="0">
                <a:solidFill>
                  <a:schemeClr val="tx1">
                    <a:lumMod val="65000"/>
                    <a:lumOff val="35000"/>
                  </a:schemeClr>
                </a:solidFill>
                <a:latin typeface="Arial" pitchFamily="34" charset="0"/>
                <a:ea typeface="メイリオ" pitchFamily="50" charset="-128"/>
              </a:rPr>
              <a:t>B</a:t>
            </a:r>
            <a:endParaRPr kumimoji="0" lang="ja-JP" altLang="en-US" sz="2000" b="1" kern="0" dirty="0">
              <a:solidFill>
                <a:schemeClr val="tx1">
                  <a:lumMod val="65000"/>
                  <a:lumOff val="35000"/>
                </a:schemeClr>
              </a:solidFill>
              <a:latin typeface="Arial" pitchFamily="34" charset="0"/>
              <a:ea typeface="メイリオ" pitchFamily="50" charset="-128"/>
            </a:endParaRPr>
          </a:p>
        </p:txBody>
      </p:sp>
      <p:grpSp>
        <p:nvGrpSpPr>
          <p:cNvPr id="89" name="グループ化 88"/>
          <p:cNvGrpSpPr/>
          <p:nvPr/>
        </p:nvGrpSpPr>
        <p:grpSpPr>
          <a:xfrm>
            <a:off x="7656625" y="2706366"/>
            <a:ext cx="1397993" cy="721573"/>
            <a:chOff x="821485" y="1659677"/>
            <a:chExt cx="2131142" cy="1099987"/>
          </a:xfrm>
        </p:grpSpPr>
        <p:sp>
          <p:nvSpPr>
            <p:cNvPr id="90" name="円/楕円 89"/>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91" name="グループ化 47"/>
            <p:cNvGrpSpPr/>
            <p:nvPr/>
          </p:nvGrpSpPr>
          <p:grpSpPr>
            <a:xfrm>
              <a:off x="1171023" y="1659677"/>
              <a:ext cx="1385520" cy="996748"/>
              <a:chOff x="1401098" y="1104897"/>
              <a:chExt cx="1385520" cy="996748"/>
            </a:xfrm>
          </p:grpSpPr>
          <p:grpSp>
            <p:nvGrpSpPr>
              <p:cNvPr id="92" name="グループ化 22"/>
              <p:cNvGrpSpPr/>
              <p:nvPr/>
            </p:nvGrpSpPr>
            <p:grpSpPr>
              <a:xfrm>
                <a:off x="1401098" y="1104897"/>
                <a:ext cx="1385520" cy="996748"/>
                <a:chOff x="-1069258" y="1215510"/>
                <a:chExt cx="2470355" cy="1777182"/>
              </a:xfrm>
            </p:grpSpPr>
            <p:sp>
              <p:nvSpPr>
                <p:cNvPr id="100" name="台形 99"/>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1" name="台形 100"/>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93" name="台形 92"/>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4" name="台形 93"/>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5" name="台形 94"/>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6" name="台形 95"/>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7" name="台形 96"/>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8" name="台形 97"/>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9" name="フリーフォーム 98"/>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102" name="テキスト ボックス 101"/>
          <p:cNvSpPr txBox="1"/>
          <p:nvPr/>
        </p:nvSpPr>
        <p:spPr bwMode="gray">
          <a:xfrm>
            <a:off x="7900430" y="2854421"/>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a:solidFill>
                  <a:schemeClr val="tx1">
                    <a:lumMod val="65000"/>
                    <a:lumOff val="35000"/>
                  </a:schemeClr>
                </a:solidFill>
                <a:latin typeface="Arial" pitchFamily="34" charset="0"/>
                <a:ea typeface="メイリオ" pitchFamily="50" charset="-128"/>
              </a:rPr>
              <a:t>企業</a:t>
            </a:r>
            <a:r>
              <a:rPr kumimoji="0" lang="en-US" altLang="ja-JP" sz="2000" b="1" kern="0" dirty="0">
                <a:solidFill>
                  <a:schemeClr val="tx1">
                    <a:lumMod val="65000"/>
                    <a:lumOff val="35000"/>
                  </a:schemeClr>
                </a:solidFill>
                <a:latin typeface="Arial" pitchFamily="34" charset="0"/>
                <a:ea typeface="メイリオ" pitchFamily="50" charset="-128"/>
              </a:rPr>
              <a:t>D</a:t>
            </a:r>
            <a:endParaRPr kumimoji="0" lang="ja-JP" altLang="en-US" sz="2000" b="1" kern="0" dirty="0">
              <a:solidFill>
                <a:schemeClr val="tx1">
                  <a:lumMod val="65000"/>
                  <a:lumOff val="35000"/>
                </a:schemeClr>
              </a:solidFill>
              <a:latin typeface="Arial" pitchFamily="34" charset="0"/>
              <a:ea typeface="メイリオ" pitchFamily="50" charset="-128"/>
            </a:endParaRPr>
          </a:p>
        </p:txBody>
      </p:sp>
      <p:sp>
        <p:nvSpPr>
          <p:cNvPr id="104" name="テキスト ボックス 103"/>
          <p:cNvSpPr txBox="1"/>
          <p:nvPr/>
        </p:nvSpPr>
        <p:spPr bwMode="gray">
          <a:xfrm>
            <a:off x="3187782" y="2744454"/>
            <a:ext cx="2577406" cy="377026"/>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en-US" altLang="ja-JP" sz="2000" b="1" kern="0" dirty="0">
                <a:solidFill>
                  <a:srgbClr val="F6167B"/>
                </a:solidFill>
                <a:latin typeface="Arial" pitchFamily="34" charset="0"/>
                <a:ea typeface="メイリオ" pitchFamily="50" charset="-128"/>
              </a:rPr>
              <a:t>OSS</a:t>
            </a:r>
            <a:r>
              <a:rPr kumimoji="0" lang="ja-JP" altLang="en-US" sz="2000" b="1" kern="0" dirty="0">
                <a:solidFill>
                  <a:srgbClr val="F6167B"/>
                </a:solidFill>
                <a:latin typeface="Arial" pitchFamily="34" charset="0"/>
                <a:ea typeface="メイリオ" pitchFamily="50" charset="-128"/>
              </a:rPr>
              <a:t>コミュニティ</a:t>
            </a:r>
          </a:p>
        </p:txBody>
      </p:sp>
      <p:grpSp>
        <p:nvGrpSpPr>
          <p:cNvPr id="144" name="グループ化 143"/>
          <p:cNvGrpSpPr/>
          <p:nvPr/>
        </p:nvGrpSpPr>
        <p:grpSpPr>
          <a:xfrm>
            <a:off x="3419694" y="3107950"/>
            <a:ext cx="2220835" cy="1667690"/>
            <a:chOff x="3625889" y="3152775"/>
            <a:chExt cx="2220835" cy="1667690"/>
          </a:xfrm>
        </p:grpSpPr>
        <p:grpSp>
          <p:nvGrpSpPr>
            <p:cNvPr id="4" name="グループ化 12"/>
            <p:cNvGrpSpPr/>
            <p:nvPr/>
          </p:nvGrpSpPr>
          <p:grpSpPr>
            <a:xfrm>
              <a:off x="3793331" y="3152775"/>
              <a:ext cx="1885950" cy="1667690"/>
              <a:chOff x="2914558" y="1925512"/>
              <a:chExt cx="2449012" cy="2237056"/>
            </a:xfrm>
          </p:grpSpPr>
          <p:sp>
            <p:nvSpPr>
              <p:cNvPr id="15" name="Puzzle3"/>
              <p:cNvSpPr>
                <a:spLocks noEditPoints="1" noChangeArrowheads="1"/>
              </p:cNvSpPr>
              <p:nvPr/>
            </p:nvSpPr>
            <p:spPr bwMode="auto">
              <a:xfrm>
                <a:off x="4114092" y="1925512"/>
                <a:ext cx="957303" cy="118880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AB3B"/>
              </a:solidFill>
              <a:ln w="28575">
                <a:solidFill>
                  <a:srgbClr val="DDAB3B"/>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 name="Puzzle2"/>
              <p:cNvSpPr>
                <a:spLocks noEditPoints="1" noChangeArrowheads="1"/>
              </p:cNvSpPr>
              <p:nvPr/>
            </p:nvSpPr>
            <p:spPr bwMode="auto">
              <a:xfrm>
                <a:off x="3835667" y="2791596"/>
                <a:ext cx="1527903" cy="1082801"/>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94B854"/>
              </a:solidFill>
              <a:ln w="28575">
                <a:solidFill>
                  <a:srgbClr val="94B854"/>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Puzzle4"/>
              <p:cNvSpPr>
                <a:spLocks noEditPoints="1" noChangeArrowheads="1"/>
              </p:cNvSpPr>
              <p:nvPr/>
            </p:nvSpPr>
            <p:spPr bwMode="auto">
              <a:xfrm>
                <a:off x="3244442" y="2778247"/>
                <a:ext cx="921210" cy="1384321"/>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66A5C4"/>
              </a:solidFill>
              <a:ln w="28575">
                <a:solidFill>
                  <a:srgbClr val="66A5C4"/>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 name="Puzzle1"/>
              <p:cNvSpPr>
                <a:spLocks noEditPoints="1" noChangeArrowheads="1"/>
              </p:cNvSpPr>
              <p:nvPr/>
            </p:nvSpPr>
            <p:spPr bwMode="auto">
              <a:xfrm>
                <a:off x="2914558" y="2285137"/>
                <a:ext cx="1546808" cy="825253"/>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F6167B"/>
              </a:solidFill>
              <a:ln w="28575">
                <a:solidFill>
                  <a:srgbClr val="F6167B"/>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106" name="テキスト ボックス 105"/>
            <p:cNvSpPr txBox="1"/>
            <p:nvPr/>
          </p:nvSpPr>
          <p:spPr bwMode="gray">
            <a:xfrm>
              <a:off x="3625889" y="3770354"/>
              <a:ext cx="2220835" cy="480131"/>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en-US" altLang="ja-JP" sz="2800" b="1" kern="0" dirty="0">
                  <a:solidFill>
                    <a:schemeClr val="bg1"/>
                  </a:solidFill>
                  <a:latin typeface="Arial Black" pitchFamily="34" charset="0"/>
                  <a:ea typeface="メイリオ" pitchFamily="50" charset="-128"/>
                </a:rPr>
                <a:t>OSS</a:t>
              </a:r>
              <a:endParaRPr kumimoji="0" lang="ja-JP" altLang="en-US" sz="2800" b="1" kern="0" dirty="0">
                <a:solidFill>
                  <a:schemeClr val="bg1"/>
                </a:solidFill>
                <a:latin typeface="Arial Black" pitchFamily="34" charset="0"/>
                <a:ea typeface="メイリオ" pitchFamily="50" charset="-128"/>
              </a:endParaRPr>
            </a:p>
          </p:txBody>
        </p:sp>
      </p:grpSp>
      <p:grpSp>
        <p:nvGrpSpPr>
          <p:cNvPr id="111" name="グループ化 110"/>
          <p:cNvGrpSpPr/>
          <p:nvPr/>
        </p:nvGrpSpPr>
        <p:grpSpPr>
          <a:xfrm>
            <a:off x="6988956" y="2898400"/>
            <a:ext cx="819150" cy="764540"/>
            <a:chOff x="6962775" y="2838450"/>
            <a:chExt cx="819150" cy="764540"/>
          </a:xfrm>
        </p:grpSpPr>
        <p:sp>
          <p:nvSpPr>
            <p:cNvPr id="107" name="円/楕円 106"/>
            <p:cNvSpPr/>
            <p:nvPr/>
          </p:nvSpPr>
          <p:spPr bwMode="auto">
            <a:xfrm>
              <a:off x="6962775" y="2838450"/>
              <a:ext cx="819150" cy="764540"/>
            </a:xfrm>
            <a:prstGeom prst="ellipse">
              <a:avLst/>
            </a:prstGeom>
            <a:solidFill>
              <a:srgbClr val="DDAB3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8" name="円/楕円 107"/>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9" name="円/楕円 108"/>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0" name="フリーフォーム 109"/>
            <p:cNvSpPr/>
            <p:nvPr/>
          </p:nvSpPr>
          <p:spPr bwMode="auto">
            <a:xfrm>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112" name="グループ化 111"/>
          <p:cNvGrpSpPr/>
          <p:nvPr/>
        </p:nvGrpSpPr>
        <p:grpSpPr>
          <a:xfrm>
            <a:off x="6947080" y="4260475"/>
            <a:ext cx="819150" cy="764540"/>
            <a:chOff x="6962775" y="2838450"/>
            <a:chExt cx="819150" cy="764540"/>
          </a:xfrm>
        </p:grpSpPr>
        <p:sp>
          <p:nvSpPr>
            <p:cNvPr id="113" name="円/楕円 112"/>
            <p:cNvSpPr/>
            <p:nvPr/>
          </p:nvSpPr>
          <p:spPr bwMode="auto">
            <a:xfrm>
              <a:off x="6962775" y="2838450"/>
              <a:ext cx="819150" cy="764540"/>
            </a:xfrm>
            <a:prstGeom prst="ellipse">
              <a:avLst/>
            </a:prstGeom>
            <a:solidFill>
              <a:srgbClr val="94B854"/>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4" name="円/楕円 113"/>
            <p:cNvSpPr/>
            <p:nvPr/>
          </p:nvSpPr>
          <p:spPr bwMode="auto">
            <a:xfrm>
              <a:off x="7126224" y="309600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5" name="円/楕円 114"/>
            <p:cNvSpPr/>
            <p:nvPr/>
          </p:nvSpPr>
          <p:spPr bwMode="auto">
            <a:xfrm>
              <a:off x="7443216" y="310210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6" name="フリーフォーム 115"/>
            <p:cNvSpPr/>
            <p:nvPr/>
          </p:nvSpPr>
          <p:spPr bwMode="auto">
            <a:xfrm>
              <a:off x="7254240" y="333375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117" name="グループ化 116"/>
          <p:cNvGrpSpPr/>
          <p:nvPr/>
        </p:nvGrpSpPr>
        <p:grpSpPr>
          <a:xfrm flipH="1">
            <a:off x="2298880" y="2774575"/>
            <a:ext cx="819150" cy="764540"/>
            <a:chOff x="6962775" y="2838450"/>
            <a:chExt cx="819150" cy="764540"/>
          </a:xfrm>
        </p:grpSpPr>
        <p:sp>
          <p:nvSpPr>
            <p:cNvPr id="118" name="円/楕円 117"/>
            <p:cNvSpPr/>
            <p:nvPr/>
          </p:nvSpPr>
          <p:spPr bwMode="auto">
            <a:xfrm>
              <a:off x="6962775" y="2838450"/>
              <a:ext cx="819150" cy="764540"/>
            </a:xfrm>
            <a:prstGeom prst="ellipse">
              <a:avLst/>
            </a:prstGeom>
            <a:solidFill>
              <a:srgbClr val="F6167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9" name="円/楕円 118"/>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0" name="円/楕円 119"/>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1" name="フリーフォーム 120"/>
            <p:cNvSpPr/>
            <p:nvPr/>
          </p:nvSpPr>
          <p:spPr bwMode="auto">
            <a:xfrm flipH="1">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122" name="グループ化 121"/>
          <p:cNvGrpSpPr/>
          <p:nvPr/>
        </p:nvGrpSpPr>
        <p:grpSpPr>
          <a:xfrm flipH="1">
            <a:off x="2451280" y="4231900"/>
            <a:ext cx="819150" cy="764540"/>
            <a:chOff x="6962775" y="2838450"/>
            <a:chExt cx="819150" cy="764540"/>
          </a:xfrm>
        </p:grpSpPr>
        <p:sp>
          <p:nvSpPr>
            <p:cNvPr id="123" name="円/楕円 122"/>
            <p:cNvSpPr/>
            <p:nvPr/>
          </p:nvSpPr>
          <p:spPr bwMode="auto">
            <a:xfrm>
              <a:off x="6962775" y="2838450"/>
              <a:ext cx="819150" cy="764540"/>
            </a:xfrm>
            <a:prstGeom prst="ellipse">
              <a:avLst/>
            </a:prstGeom>
            <a:solidFill>
              <a:srgbClr val="66A5C4"/>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4" name="円/楕円 123"/>
            <p:cNvSpPr/>
            <p:nvPr/>
          </p:nvSpPr>
          <p:spPr bwMode="auto">
            <a:xfrm>
              <a:off x="7126224" y="309600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5" name="円/楕円 124"/>
            <p:cNvSpPr/>
            <p:nvPr/>
          </p:nvSpPr>
          <p:spPr bwMode="auto">
            <a:xfrm>
              <a:off x="7443216" y="310210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6" name="フリーフォーム 125"/>
            <p:cNvSpPr/>
            <p:nvPr/>
          </p:nvSpPr>
          <p:spPr bwMode="auto">
            <a:xfrm>
              <a:off x="7254240" y="333375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132" name="グループ化 131"/>
          <p:cNvGrpSpPr/>
          <p:nvPr/>
        </p:nvGrpSpPr>
        <p:grpSpPr>
          <a:xfrm flipH="1">
            <a:off x="1975030" y="3536575"/>
            <a:ext cx="819150" cy="764540"/>
            <a:chOff x="6962775" y="2838450"/>
            <a:chExt cx="819150" cy="764540"/>
          </a:xfrm>
        </p:grpSpPr>
        <p:sp>
          <p:nvSpPr>
            <p:cNvPr id="133" name="円/楕円 132"/>
            <p:cNvSpPr/>
            <p:nvPr/>
          </p:nvSpPr>
          <p:spPr bwMode="auto">
            <a:xfrm>
              <a:off x="6962775" y="2838450"/>
              <a:ext cx="819150" cy="764540"/>
            </a:xfrm>
            <a:prstGeom prst="ellipse">
              <a:avLst/>
            </a:prstGeom>
            <a:solidFill>
              <a:srgbClr val="FA8AB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4" name="円/楕円 133"/>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5" name="円/楕円 134"/>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6" name="フリーフォーム 135"/>
            <p:cNvSpPr/>
            <p:nvPr/>
          </p:nvSpPr>
          <p:spPr bwMode="auto">
            <a:xfrm>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sp>
        <p:nvSpPr>
          <p:cNvPr id="137" name="テキスト ボックス 136"/>
          <p:cNvSpPr txBox="1"/>
          <p:nvPr/>
        </p:nvSpPr>
        <p:spPr bwMode="gray">
          <a:xfrm>
            <a:off x="7840920" y="4678029"/>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a:solidFill>
                  <a:schemeClr val="tx1">
                    <a:lumMod val="65000"/>
                    <a:lumOff val="35000"/>
                  </a:schemeClr>
                </a:solidFill>
                <a:latin typeface="Arial" pitchFamily="34" charset="0"/>
                <a:ea typeface="メイリオ" pitchFamily="50" charset="-128"/>
              </a:rPr>
              <a:t>個人</a:t>
            </a:r>
            <a:r>
              <a:rPr kumimoji="0" lang="en-US" altLang="ja-JP" sz="2000" b="1" kern="0" dirty="0">
                <a:solidFill>
                  <a:schemeClr val="tx1">
                    <a:lumMod val="65000"/>
                    <a:lumOff val="35000"/>
                  </a:schemeClr>
                </a:solidFill>
                <a:latin typeface="Arial" pitchFamily="34" charset="0"/>
                <a:ea typeface="メイリオ" pitchFamily="50" charset="-128"/>
              </a:rPr>
              <a:t>E</a:t>
            </a:r>
            <a:endParaRPr kumimoji="0" lang="ja-JP" altLang="en-US" sz="2000" b="1" kern="0" dirty="0">
              <a:solidFill>
                <a:schemeClr val="tx1">
                  <a:lumMod val="65000"/>
                  <a:lumOff val="35000"/>
                </a:schemeClr>
              </a:solidFill>
              <a:latin typeface="Arial" pitchFamily="34" charset="0"/>
              <a:ea typeface="メイリオ" pitchFamily="50" charset="-128"/>
            </a:endParaRPr>
          </a:p>
        </p:txBody>
      </p:sp>
      <p:sp>
        <p:nvSpPr>
          <p:cNvPr id="138" name="テキスト ボックス 137"/>
          <p:cNvSpPr txBox="1"/>
          <p:nvPr/>
        </p:nvSpPr>
        <p:spPr bwMode="gray">
          <a:xfrm>
            <a:off x="1878270" y="4906629"/>
            <a:ext cx="919089" cy="377026"/>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ja-JP" altLang="en-US" sz="2000" b="1" kern="0" dirty="0">
                <a:solidFill>
                  <a:schemeClr val="tx1">
                    <a:lumMod val="65000"/>
                    <a:lumOff val="35000"/>
                  </a:schemeClr>
                </a:solidFill>
                <a:latin typeface="Arial" pitchFamily="34" charset="0"/>
                <a:ea typeface="メイリオ" pitchFamily="50" charset="-128"/>
              </a:rPr>
              <a:t>個人</a:t>
            </a:r>
            <a:r>
              <a:rPr kumimoji="0" lang="en-US" altLang="ja-JP" sz="2000" b="1" kern="0" dirty="0">
                <a:solidFill>
                  <a:schemeClr val="tx1">
                    <a:lumMod val="65000"/>
                    <a:lumOff val="35000"/>
                  </a:schemeClr>
                </a:solidFill>
                <a:latin typeface="Arial" pitchFamily="34" charset="0"/>
                <a:ea typeface="メイリオ" pitchFamily="50" charset="-128"/>
              </a:rPr>
              <a:t>C</a:t>
            </a:r>
            <a:endParaRPr kumimoji="0" lang="ja-JP" altLang="en-US" sz="2000" b="1" kern="0" dirty="0">
              <a:solidFill>
                <a:schemeClr val="tx1">
                  <a:lumMod val="65000"/>
                  <a:lumOff val="35000"/>
                </a:schemeClr>
              </a:solidFill>
              <a:latin typeface="Arial" pitchFamily="34" charset="0"/>
              <a:ea typeface="メイリオ" pitchFamily="50" charset="-128"/>
            </a:endParaRPr>
          </a:p>
        </p:txBody>
      </p:sp>
      <p:sp>
        <p:nvSpPr>
          <p:cNvPr id="139" name="上矢印 138"/>
          <p:cNvSpPr/>
          <p:nvPr/>
        </p:nvSpPr>
        <p:spPr bwMode="auto">
          <a:xfrm rot="17419636" flipH="1" flipV="1">
            <a:off x="3277791" y="3100003"/>
            <a:ext cx="288190" cy="576381"/>
          </a:xfrm>
          <a:prstGeom prst="upArrow">
            <a:avLst>
              <a:gd name="adj1" fmla="val 50000"/>
              <a:gd name="adj2" fmla="val 72080"/>
            </a:avLst>
          </a:prstGeom>
          <a:solidFill>
            <a:srgbClr val="F6167B"/>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40" name="上矢印 139"/>
          <p:cNvSpPr/>
          <p:nvPr/>
        </p:nvSpPr>
        <p:spPr bwMode="auto">
          <a:xfrm rot="15858590" flipH="1" flipV="1">
            <a:off x="3049190" y="3557203"/>
            <a:ext cx="288190" cy="576381"/>
          </a:xfrm>
          <a:prstGeom prst="upArrow">
            <a:avLst>
              <a:gd name="adj1" fmla="val 50000"/>
              <a:gd name="adj2" fmla="val 72080"/>
            </a:avLst>
          </a:prstGeom>
          <a:solidFill>
            <a:srgbClr val="FA8ABD"/>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41" name="上矢印 140"/>
          <p:cNvSpPr/>
          <p:nvPr/>
        </p:nvSpPr>
        <p:spPr bwMode="auto">
          <a:xfrm rot="15198471" flipH="1" flipV="1">
            <a:off x="3411141" y="3909627"/>
            <a:ext cx="288190" cy="576381"/>
          </a:xfrm>
          <a:prstGeom prst="upArrow">
            <a:avLst>
              <a:gd name="adj1" fmla="val 50000"/>
              <a:gd name="adj2" fmla="val 72080"/>
            </a:avLst>
          </a:prstGeom>
          <a:solidFill>
            <a:srgbClr val="66A5C4"/>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42" name="上矢印 141"/>
          <p:cNvSpPr/>
          <p:nvPr/>
        </p:nvSpPr>
        <p:spPr bwMode="auto">
          <a:xfrm rot="4542095" flipH="1" flipV="1">
            <a:off x="6078140" y="3223828"/>
            <a:ext cx="288190" cy="576381"/>
          </a:xfrm>
          <a:prstGeom prst="upArrow">
            <a:avLst>
              <a:gd name="adj1" fmla="val 50000"/>
              <a:gd name="adj2" fmla="val 72080"/>
            </a:avLst>
          </a:prstGeom>
          <a:solidFill>
            <a:srgbClr val="DDAB3B"/>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43" name="上矢印 142"/>
          <p:cNvSpPr/>
          <p:nvPr/>
        </p:nvSpPr>
        <p:spPr bwMode="auto">
          <a:xfrm rot="6397620" flipH="1" flipV="1">
            <a:off x="6163866" y="4100128"/>
            <a:ext cx="288190" cy="576381"/>
          </a:xfrm>
          <a:prstGeom prst="upArrow">
            <a:avLst>
              <a:gd name="adj1" fmla="val 50000"/>
              <a:gd name="adj2" fmla="val 72080"/>
            </a:avLst>
          </a:prstGeom>
          <a:solidFill>
            <a:srgbClr val="94B854"/>
          </a:soli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5" name="角丸四角形 10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1</a:t>
            </a:r>
            <a:endParaRPr kumimoji="1" lang="en-US" altLang="ja-JP" sz="2000" b="1" spc="100" dirty="0">
              <a:solidFill>
                <a:schemeClr val="bg1"/>
              </a:solidFill>
              <a:latin typeface="Arial Black" pitchFamily="34" charset="0"/>
              <a:ea typeface="メイリオ" pitchFamily="50" charset="-128"/>
            </a:endParaRPr>
          </a:p>
        </p:txBody>
      </p:sp>
      <p:sp>
        <p:nvSpPr>
          <p:cNvPr id="103" name="下矢印 102"/>
          <p:cNvSpPr/>
          <p:nvPr/>
        </p:nvSpPr>
        <p:spPr bwMode="auto">
          <a:xfrm rot="16200000">
            <a:off x="370775" y="1801899"/>
            <a:ext cx="409155" cy="492726"/>
          </a:xfrm>
          <a:prstGeom prst="downArrow">
            <a:avLst>
              <a:gd name="adj1" fmla="val 50000"/>
              <a:gd name="adj2" fmla="val 76923"/>
            </a:avLst>
          </a:prstGeom>
          <a:solidFill>
            <a:srgbClr val="F5CC65"/>
          </a:solidFill>
          <a:ln w="38100">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275080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bwMode="auto">
          <a:xfrm>
            <a:off x="217283" y="2937748"/>
            <a:ext cx="4707802" cy="2335794"/>
          </a:xfrm>
          <a:prstGeom prst="rect">
            <a:avLst/>
          </a:prstGeom>
          <a:solidFill>
            <a:srgbClr val="CCE1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 name="タイトル 7"/>
          <p:cNvSpPr>
            <a:spLocks noGrp="1"/>
          </p:cNvSpPr>
          <p:nvPr>
            <p:ph type="title"/>
          </p:nvPr>
        </p:nvSpPr>
        <p:spPr>
          <a:xfrm>
            <a:off x="284027" y="207820"/>
            <a:ext cx="8984664" cy="348557"/>
          </a:xfrm>
        </p:spPr>
        <p:txBody>
          <a:bodyPr/>
          <a:lstStyle/>
          <a:p>
            <a:r>
              <a:rPr lang="en-US" altLang="ja-JP" dirty="0"/>
              <a:t>3-3            OSS</a:t>
            </a:r>
            <a:r>
              <a:rPr lang="ja-JP" altLang="en-US" dirty="0"/>
              <a:t>の特徴</a:t>
            </a:r>
            <a:r>
              <a:rPr lang="en-US" altLang="ja-JP" sz="1600" dirty="0"/>
              <a:t>(</a:t>
            </a:r>
            <a:r>
              <a:rPr lang="ja-JP" altLang="en-US" sz="1600" dirty="0"/>
              <a:t>＝活用のリスク</a:t>
            </a:r>
            <a:r>
              <a:rPr lang="en-US" altLang="ja-JP" sz="1600" dirty="0"/>
              <a:t>)</a:t>
            </a:r>
            <a:r>
              <a:rPr lang="ja-JP" altLang="en-US" dirty="0"/>
              <a:t>を知る②</a:t>
            </a:r>
            <a:endParaRPr lang="ja-JP" altLang="en-US" dirty="0">
              <a:latin typeface="HGPｺﾞｼｯｸE" pitchFamily="50" charset="-128"/>
              <a:ea typeface="HGPｺﾞｼｯｸE" pitchFamily="50" charset="-128"/>
            </a:endParaRPr>
          </a:p>
        </p:txBody>
      </p:sp>
      <p:sp>
        <p:nvSpPr>
          <p:cNvPr id="13" name="AutoShape 11"/>
          <p:cNvSpPr>
            <a:spLocks noChangeArrowheads="1"/>
          </p:cNvSpPr>
          <p:nvPr/>
        </p:nvSpPr>
        <p:spPr bwMode="auto">
          <a:xfrm>
            <a:off x="5183896" y="3365261"/>
            <a:ext cx="1531588" cy="869884"/>
          </a:xfrm>
          <a:prstGeom prst="flowChartDocument">
            <a:avLst/>
          </a:prstGeom>
          <a:solidFill>
            <a:schemeClr val="bg1">
              <a:lumMod val="95000"/>
            </a:schemeClr>
          </a:solidFill>
          <a:ln w="25400">
            <a:noFill/>
            <a:miter lim="800000"/>
            <a:headEnd/>
            <a:tailEnd/>
          </a:ln>
          <a:effectLst>
            <a:outerShdw dist="107763" dir="2700000" algn="ctr" rotWithShape="0">
              <a:srgbClr val="B2B2B2">
                <a:alpha val="50000"/>
              </a:srgbClr>
            </a:outerShdw>
          </a:effectLst>
        </p:spPr>
        <p:txBody>
          <a:bodyPr wrap="none" lIns="0" rIns="0" anchor="ctr"/>
          <a:lstStyle/>
          <a:p>
            <a:pPr algn="just"/>
            <a:endParaRPr lang="en-US" altLang="ja-JP" sz="800" dirty="0">
              <a:solidFill>
                <a:schemeClr val="tx1"/>
              </a:solidFill>
              <a:latin typeface="Lucida Console" pitchFamily="49" charset="0"/>
            </a:endParaRPr>
          </a:p>
          <a:p>
            <a:pPr algn="just"/>
            <a:r>
              <a:rPr lang="en-US" altLang="ja-JP" sz="800" dirty="0">
                <a:solidFill>
                  <a:schemeClr val="tx1"/>
                </a:solidFill>
                <a:latin typeface="Lucida Console" pitchFamily="49" charset="0"/>
              </a:rPr>
              <a:t>#include</a:t>
            </a:r>
            <a:r>
              <a:rPr lang="ja-JP" altLang="en-US" sz="800" dirty="0">
                <a:solidFill>
                  <a:schemeClr val="tx1"/>
                </a:solidFill>
                <a:latin typeface="Lucida Console" pitchFamily="49" charset="0"/>
              </a:rPr>
              <a:t> </a:t>
            </a:r>
            <a:r>
              <a:rPr lang="en-US" altLang="ja-JP" sz="800" dirty="0">
                <a:solidFill>
                  <a:schemeClr val="tx1"/>
                </a:solidFill>
                <a:latin typeface="Lucida Console" pitchFamily="49" charset="0"/>
              </a:rPr>
              <a:t>&lt;</a:t>
            </a:r>
            <a:r>
              <a:rPr lang="en-US" altLang="ja-JP" sz="800" dirty="0" err="1">
                <a:solidFill>
                  <a:schemeClr val="tx1"/>
                </a:solidFill>
                <a:latin typeface="Lucida Console" pitchFamily="49" charset="0"/>
              </a:rPr>
              <a:t>stdio.h</a:t>
            </a:r>
            <a:r>
              <a:rPr lang="en-US" altLang="ja-JP" sz="800" dirty="0">
                <a:solidFill>
                  <a:schemeClr val="tx1"/>
                </a:solidFill>
                <a:latin typeface="Lucida Console" pitchFamily="49" charset="0"/>
              </a:rPr>
              <a:t>&gt;</a:t>
            </a:r>
          </a:p>
          <a:p>
            <a:pPr algn="just"/>
            <a:r>
              <a:rPr lang="ja-JP" altLang="en-US" sz="800" dirty="0">
                <a:solidFill>
                  <a:schemeClr val="tx1"/>
                </a:solidFill>
                <a:latin typeface="Lucida Console" pitchFamily="49" charset="0"/>
              </a:rPr>
              <a:t>　</a:t>
            </a:r>
            <a:r>
              <a:rPr lang="en-US" altLang="ja-JP" sz="800" dirty="0">
                <a:solidFill>
                  <a:schemeClr val="tx1"/>
                </a:solidFill>
                <a:latin typeface="Lucida Console" pitchFamily="49" charset="0"/>
              </a:rPr>
              <a:t>main()</a:t>
            </a:r>
          </a:p>
          <a:p>
            <a:pPr algn="just"/>
            <a:r>
              <a:rPr lang="ja-JP" altLang="en-US" sz="800" dirty="0">
                <a:solidFill>
                  <a:schemeClr val="tx1"/>
                </a:solidFill>
                <a:latin typeface="Lucida Console" pitchFamily="49" charset="0"/>
              </a:rPr>
              <a:t>　　</a:t>
            </a:r>
            <a:r>
              <a:rPr lang="en-US" altLang="ja-JP" sz="800" dirty="0">
                <a:solidFill>
                  <a:schemeClr val="tx1"/>
                </a:solidFill>
                <a:latin typeface="Lucida Console" pitchFamily="49" charset="0"/>
              </a:rPr>
              <a:t>“</a:t>
            </a:r>
            <a:r>
              <a:rPr lang="ja-JP" altLang="en-US" sz="800" dirty="0">
                <a:solidFill>
                  <a:schemeClr val="tx1"/>
                </a:solidFill>
                <a:latin typeface="Lucida Console" pitchFamily="49" charset="0"/>
              </a:rPr>
              <a:t>・・・・・・・・・・・・・</a:t>
            </a:r>
            <a:r>
              <a:rPr lang="en-US" altLang="ja-JP" sz="800" dirty="0">
                <a:solidFill>
                  <a:schemeClr val="tx1"/>
                </a:solidFill>
                <a:latin typeface="Lucida Console" pitchFamily="49" charset="0"/>
              </a:rPr>
              <a:t>”</a:t>
            </a:r>
          </a:p>
          <a:p>
            <a:pPr algn="ctr"/>
            <a:r>
              <a:rPr lang="ja-JP" altLang="en-US" sz="800" dirty="0">
                <a:solidFill>
                  <a:schemeClr val="tx1"/>
                </a:solidFill>
                <a:latin typeface="Lucida Console" pitchFamily="49" charset="0"/>
              </a:rPr>
              <a:t>・</a:t>
            </a:r>
            <a:endParaRPr lang="en-US" altLang="ja-JP" sz="800" dirty="0">
              <a:solidFill>
                <a:schemeClr val="tx1"/>
              </a:solidFill>
              <a:latin typeface="Lucida Console" pitchFamily="49" charset="0"/>
            </a:endParaRPr>
          </a:p>
          <a:p>
            <a:pPr algn="ctr"/>
            <a:r>
              <a:rPr lang="ja-JP" altLang="en-US" sz="800" dirty="0">
                <a:solidFill>
                  <a:schemeClr val="tx1"/>
                </a:solidFill>
                <a:latin typeface="Lucida Console" pitchFamily="49" charset="0"/>
              </a:rPr>
              <a:t>・</a:t>
            </a:r>
            <a:endParaRPr lang="en-US" altLang="ja-JP" sz="800" dirty="0">
              <a:solidFill>
                <a:schemeClr val="tx1"/>
              </a:solidFill>
              <a:latin typeface="Lucida Console" pitchFamily="49" charset="0"/>
            </a:endParaRPr>
          </a:p>
        </p:txBody>
      </p:sp>
      <p:sp>
        <p:nvSpPr>
          <p:cNvPr id="20" name="AutoShape 11"/>
          <p:cNvSpPr>
            <a:spLocks noChangeArrowheads="1"/>
          </p:cNvSpPr>
          <p:nvPr/>
        </p:nvSpPr>
        <p:spPr bwMode="auto">
          <a:xfrm>
            <a:off x="7634667" y="3327773"/>
            <a:ext cx="1531588" cy="869884"/>
          </a:xfrm>
          <a:prstGeom prst="flowChartDocument">
            <a:avLst/>
          </a:prstGeom>
          <a:solidFill>
            <a:schemeClr val="bg1">
              <a:lumMod val="95000"/>
            </a:schemeClr>
          </a:solidFill>
          <a:ln w="25400">
            <a:noFill/>
            <a:miter lim="800000"/>
            <a:headEnd/>
            <a:tailEnd/>
          </a:ln>
          <a:effectLst>
            <a:outerShdw dist="107763" dir="2700000" algn="ctr" rotWithShape="0">
              <a:srgbClr val="B2B2B2">
                <a:alpha val="50000"/>
              </a:srgbClr>
            </a:outerShdw>
          </a:effectLst>
        </p:spPr>
        <p:txBody>
          <a:bodyPr wrap="none" lIns="0" rIns="0" anchor="ctr"/>
          <a:lstStyle/>
          <a:p>
            <a:pPr algn="just"/>
            <a:endParaRPr lang="en-US" altLang="ja-JP" sz="800" dirty="0">
              <a:solidFill>
                <a:schemeClr val="tx1"/>
              </a:solidFill>
              <a:latin typeface="Lucida Console" pitchFamily="49" charset="0"/>
            </a:endParaRPr>
          </a:p>
          <a:p>
            <a:pPr algn="just"/>
            <a:r>
              <a:rPr lang="en-US" altLang="ja-JP" sz="800" dirty="0">
                <a:solidFill>
                  <a:schemeClr val="tx1"/>
                </a:solidFill>
                <a:latin typeface="Lucida Console" pitchFamily="49" charset="0"/>
              </a:rPr>
              <a:t>#include</a:t>
            </a:r>
            <a:r>
              <a:rPr lang="ja-JP" altLang="en-US" sz="800" dirty="0">
                <a:solidFill>
                  <a:schemeClr val="tx1"/>
                </a:solidFill>
                <a:latin typeface="Lucida Console" pitchFamily="49" charset="0"/>
              </a:rPr>
              <a:t> </a:t>
            </a:r>
            <a:r>
              <a:rPr lang="en-US" altLang="ja-JP" sz="800" dirty="0">
                <a:solidFill>
                  <a:schemeClr val="tx1"/>
                </a:solidFill>
                <a:latin typeface="Lucida Console" pitchFamily="49" charset="0"/>
              </a:rPr>
              <a:t>&lt;</a:t>
            </a:r>
            <a:r>
              <a:rPr lang="en-US" altLang="ja-JP" sz="800" dirty="0" err="1">
                <a:solidFill>
                  <a:schemeClr val="tx1"/>
                </a:solidFill>
                <a:latin typeface="Lucida Console" pitchFamily="49" charset="0"/>
              </a:rPr>
              <a:t>stdio.h</a:t>
            </a:r>
            <a:r>
              <a:rPr lang="en-US" altLang="ja-JP" sz="800" dirty="0">
                <a:solidFill>
                  <a:schemeClr val="tx1"/>
                </a:solidFill>
                <a:latin typeface="Lucida Console" pitchFamily="49" charset="0"/>
              </a:rPr>
              <a:t>&gt;</a:t>
            </a:r>
          </a:p>
          <a:p>
            <a:pPr algn="just"/>
            <a:r>
              <a:rPr lang="ja-JP" altLang="en-US" sz="800" dirty="0">
                <a:solidFill>
                  <a:schemeClr val="tx1"/>
                </a:solidFill>
                <a:latin typeface="Lucida Console" pitchFamily="49" charset="0"/>
              </a:rPr>
              <a:t>　</a:t>
            </a:r>
            <a:r>
              <a:rPr lang="en-US" altLang="ja-JP" sz="800" dirty="0">
                <a:solidFill>
                  <a:schemeClr val="tx1"/>
                </a:solidFill>
                <a:latin typeface="Lucida Console" pitchFamily="49" charset="0"/>
              </a:rPr>
              <a:t>main()</a:t>
            </a:r>
          </a:p>
          <a:p>
            <a:pPr algn="just"/>
            <a:r>
              <a:rPr lang="ja-JP" altLang="en-US" sz="800" dirty="0">
                <a:solidFill>
                  <a:schemeClr val="tx1"/>
                </a:solidFill>
                <a:latin typeface="Lucida Console" pitchFamily="49" charset="0"/>
              </a:rPr>
              <a:t>　　</a:t>
            </a:r>
            <a:r>
              <a:rPr lang="en-US" altLang="ja-JP" sz="800" dirty="0">
                <a:solidFill>
                  <a:schemeClr val="tx1"/>
                </a:solidFill>
                <a:latin typeface="Lucida Console" pitchFamily="49" charset="0"/>
              </a:rPr>
              <a:t>“</a:t>
            </a:r>
            <a:r>
              <a:rPr lang="ja-JP" altLang="en-US" sz="800" dirty="0">
                <a:solidFill>
                  <a:schemeClr val="tx1"/>
                </a:solidFill>
                <a:latin typeface="Lucida Console" pitchFamily="49" charset="0"/>
              </a:rPr>
              <a:t>・・・・・・・・・・・・・</a:t>
            </a:r>
            <a:r>
              <a:rPr lang="en-US" altLang="ja-JP" sz="800" dirty="0">
                <a:solidFill>
                  <a:schemeClr val="tx1"/>
                </a:solidFill>
                <a:latin typeface="Lucida Console" pitchFamily="49" charset="0"/>
              </a:rPr>
              <a:t>”</a:t>
            </a:r>
          </a:p>
          <a:p>
            <a:pPr algn="ctr"/>
            <a:r>
              <a:rPr lang="ja-JP" altLang="en-US" sz="800" dirty="0">
                <a:solidFill>
                  <a:schemeClr val="tx1"/>
                </a:solidFill>
                <a:latin typeface="Lucida Console" pitchFamily="49" charset="0"/>
              </a:rPr>
              <a:t>・</a:t>
            </a:r>
            <a:endParaRPr lang="en-US" altLang="ja-JP" sz="800" dirty="0">
              <a:solidFill>
                <a:schemeClr val="tx1"/>
              </a:solidFill>
              <a:latin typeface="Lucida Console" pitchFamily="49" charset="0"/>
            </a:endParaRPr>
          </a:p>
          <a:p>
            <a:pPr algn="ctr"/>
            <a:r>
              <a:rPr lang="ja-JP" altLang="en-US" sz="800" dirty="0">
                <a:solidFill>
                  <a:schemeClr val="tx1"/>
                </a:solidFill>
                <a:latin typeface="Lucida Console" pitchFamily="49" charset="0"/>
              </a:rPr>
              <a:t>・</a:t>
            </a:r>
            <a:endParaRPr lang="en-US" altLang="ja-JP" sz="800" dirty="0">
              <a:solidFill>
                <a:schemeClr val="tx1"/>
              </a:solidFill>
              <a:latin typeface="Lucida Console" pitchFamily="49" charset="0"/>
            </a:endParaRPr>
          </a:p>
        </p:txBody>
      </p:sp>
      <p:sp>
        <p:nvSpPr>
          <p:cNvPr id="2" name="テキスト ボックス 1"/>
          <p:cNvSpPr txBox="1"/>
          <p:nvPr/>
        </p:nvSpPr>
        <p:spPr bwMode="gray">
          <a:xfrm>
            <a:off x="5136959" y="2962681"/>
            <a:ext cx="1457433" cy="461665"/>
          </a:xfrm>
          <a:prstGeom prst="rect">
            <a:avLst/>
          </a:prstGeom>
          <a:noFill/>
          <a:ln w="3175" cap="rnd">
            <a:noFill/>
            <a:miter lim="800000"/>
            <a:headEnd/>
            <a:tailEnd/>
          </a:ln>
          <a:effectLst/>
        </p:spPr>
        <p:txBody>
          <a:bodyPr wrap="square" rtlCol="0">
            <a:spAutoFit/>
          </a:bodyPr>
          <a:lstStyle/>
          <a:p>
            <a:pPr fontAlgn="auto">
              <a:lnSpc>
                <a:spcPct val="100000"/>
              </a:lnSpc>
              <a:spcBef>
                <a:spcPts val="0"/>
              </a:spcBef>
              <a:spcAft>
                <a:spcPts val="300"/>
              </a:spcAft>
              <a:buClr>
                <a:srgbClr val="C00000"/>
              </a:buClr>
            </a:pPr>
            <a:r>
              <a:rPr kumimoji="0" lang="ja-JP" altLang="en-US" sz="1200" b="1" kern="0" dirty="0">
                <a:solidFill>
                  <a:schemeClr val="tx1">
                    <a:lumMod val="75000"/>
                    <a:lumOff val="25000"/>
                  </a:schemeClr>
                </a:solidFill>
                <a:latin typeface="Arial" pitchFamily="34" charset="0"/>
                <a:ea typeface="メイリオ" pitchFamily="50" charset="-128"/>
              </a:rPr>
              <a:t>公開されているコード</a:t>
            </a:r>
          </a:p>
        </p:txBody>
      </p:sp>
      <p:sp>
        <p:nvSpPr>
          <p:cNvPr id="21" name="テキスト ボックス 20"/>
          <p:cNvSpPr txBox="1"/>
          <p:nvPr/>
        </p:nvSpPr>
        <p:spPr bwMode="gray">
          <a:xfrm>
            <a:off x="7618102" y="2962681"/>
            <a:ext cx="1457433" cy="276999"/>
          </a:xfrm>
          <a:prstGeom prst="rect">
            <a:avLst/>
          </a:prstGeom>
          <a:noFill/>
          <a:ln w="3175" cap="rnd">
            <a:noFill/>
            <a:miter lim="800000"/>
            <a:headEnd/>
            <a:tailEnd/>
          </a:ln>
          <a:effectLst/>
        </p:spPr>
        <p:txBody>
          <a:bodyPr wrap="square" rtlCol="0">
            <a:spAutoFit/>
          </a:bodyPr>
          <a:lstStyle/>
          <a:p>
            <a:pPr fontAlgn="auto">
              <a:lnSpc>
                <a:spcPct val="100000"/>
              </a:lnSpc>
              <a:spcBef>
                <a:spcPts val="0"/>
              </a:spcBef>
              <a:spcAft>
                <a:spcPts val="300"/>
              </a:spcAft>
              <a:buClr>
                <a:srgbClr val="C00000"/>
              </a:buClr>
            </a:pPr>
            <a:r>
              <a:rPr kumimoji="0" lang="ja-JP" altLang="en-US" sz="1200" b="1" kern="0" dirty="0">
                <a:solidFill>
                  <a:schemeClr val="tx1">
                    <a:lumMod val="75000"/>
                    <a:lumOff val="25000"/>
                  </a:schemeClr>
                </a:solidFill>
                <a:latin typeface="Arial" pitchFamily="34" charset="0"/>
                <a:ea typeface="メイリオ" pitchFamily="50" charset="-128"/>
              </a:rPr>
              <a:t>開発したコード</a:t>
            </a:r>
          </a:p>
        </p:txBody>
      </p:sp>
      <p:sp>
        <p:nvSpPr>
          <p:cNvPr id="16" name="正方形/長方形 15"/>
          <p:cNvSpPr/>
          <p:nvPr/>
        </p:nvSpPr>
        <p:spPr bwMode="auto">
          <a:xfrm>
            <a:off x="197644" y="688975"/>
            <a:ext cx="9077325" cy="2176145"/>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 name="Text Box 31"/>
          <p:cNvSpPr txBox="1">
            <a:spLocks noChangeArrowheads="1"/>
          </p:cNvSpPr>
          <p:nvPr/>
        </p:nvSpPr>
        <p:spPr bwMode="gray">
          <a:xfrm>
            <a:off x="854090" y="1066972"/>
            <a:ext cx="8209446" cy="31016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600" b="1" spc="100" dirty="0">
                <a:solidFill>
                  <a:schemeClr val="tx1">
                    <a:lumMod val="75000"/>
                    <a:lumOff val="25000"/>
                  </a:schemeClr>
                </a:solidFill>
                <a:latin typeface="Arial" pitchFamily="34" charset="0"/>
                <a:ea typeface="メイリオ" pitchFamily="50" charset="-128"/>
              </a:rPr>
              <a:t>誰でもソースコードを見て</a:t>
            </a: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を活用し、開発生産性の向上を図ることができる一方で、開発したプログラムのソースコードに、公開されている</a:t>
            </a: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のソースコードが意図しないで混入していた場合･･･</a:t>
            </a:r>
          </a:p>
        </p:txBody>
      </p:sp>
      <p:sp>
        <p:nvSpPr>
          <p:cNvPr id="29" name="Text Box 31"/>
          <p:cNvSpPr txBox="1">
            <a:spLocks noChangeArrowheads="1"/>
          </p:cNvSpPr>
          <p:nvPr/>
        </p:nvSpPr>
        <p:spPr bwMode="gray">
          <a:xfrm>
            <a:off x="361273" y="3145205"/>
            <a:ext cx="4506552" cy="791515"/>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200" b="1" spc="100" dirty="0">
                <a:solidFill>
                  <a:schemeClr val="tx1">
                    <a:lumMod val="75000"/>
                    <a:lumOff val="25000"/>
                  </a:schemeClr>
                </a:solidFill>
                <a:latin typeface="Arial" pitchFamily="34" charset="0"/>
                <a:ea typeface="メイリオ" pitchFamily="50" charset="-128"/>
              </a:rPr>
              <a:t>当社では、通常プログラムの開発時には素材とした</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技術情報、要員、開発履歴を記録し、開発プログラムの</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構成管理を行うこととしています。</a:t>
            </a:r>
            <a:br>
              <a:rPr lang="ja-JP" altLang="en-US" sz="1200" b="1" spc="100" dirty="0">
                <a:solidFill>
                  <a:schemeClr val="tx1">
                    <a:lumMod val="75000"/>
                    <a:lumOff val="25000"/>
                  </a:schemeClr>
                </a:solidFill>
                <a:latin typeface="Arial" pitchFamily="34" charset="0"/>
                <a:ea typeface="メイリオ" pitchFamily="50" charset="-128"/>
              </a:rPr>
            </a:b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をプログラムの開発素材として活用する際は、</a:t>
            </a:r>
            <a:br>
              <a:rPr lang="en-US" altLang="ja-JP" sz="1200" b="1" spc="100" dirty="0">
                <a:solidFill>
                  <a:schemeClr val="tx1">
                    <a:lumMod val="75000"/>
                    <a:lumOff val="25000"/>
                  </a:schemeClr>
                </a:solidFill>
                <a:latin typeface="Arial" pitchFamily="34" charset="0"/>
                <a:ea typeface="メイリオ" pitchFamily="50" charset="-128"/>
              </a:rPr>
            </a:b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の名称、バージョン、ライセンスを記録し、</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記録した以外の</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を活用しないでプログラム開発を</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行うことが大切です。</a:t>
            </a:r>
          </a:p>
        </p:txBody>
      </p:sp>
      <p:sp>
        <p:nvSpPr>
          <p:cNvPr id="26" name="テキスト ボックス 25"/>
          <p:cNvSpPr txBox="1"/>
          <p:nvPr/>
        </p:nvSpPr>
        <p:spPr bwMode="gray">
          <a:xfrm>
            <a:off x="6692205" y="3744795"/>
            <a:ext cx="1036878" cy="276999"/>
          </a:xfrm>
          <a:prstGeom prst="rect">
            <a:avLst/>
          </a:prstGeom>
          <a:noFill/>
          <a:ln w="3175" cap="rnd">
            <a:noFill/>
            <a:miter lim="800000"/>
            <a:headEnd/>
            <a:tailEnd/>
          </a:ln>
          <a:effectLst/>
        </p:spPr>
        <p:txBody>
          <a:bodyPr wrap="square" rtlCol="0">
            <a:spAutoFit/>
          </a:bodyPr>
          <a:lstStyle/>
          <a:p>
            <a:pPr algn="ctr" fontAlgn="auto">
              <a:lnSpc>
                <a:spcPct val="100000"/>
              </a:lnSpc>
              <a:spcBef>
                <a:spcPts val="0"/>
              </a:spcBef>
              <a:spcAft>
                <a:spcPts val="300"/>
              </a:spcAft>
              <a:buClr>
                <a:srgbClr val="C00000"/>
              </a:buClr>
            </a:pPr>
            <a:r>
              <a:rPr kumimoji="0" lang="ja-JP" altLang="en-US" sz="1200" b="1" kern="0" dirty="0">
                <a:solidFill>
                  <a:srgbClr val="F6167B"/>
                </a:solidFill>
                <a:latin typeface="Arial" pitchFamily="34" charset="0"/>
                <a:ea typeface="メイリオ" pitchFamily="50" charset="-128"/>
              </a:rPr>
              <a:t>引用したら</a:t>
            </a:r>
          </a:p>
        </p:txBody>
      </p:sp>
      <p:grpSp>
        <p:nvGrpSpPr>
          <p:cNvPr id="38" name="グループ化 37"/>
          <p:cNvGrpSpPr/>
          <p:nvPr/>
        </p:nvGrpSpPr>
        <p:grpSpPr>
          <a:xfrm>
            <a:off x="5015132" y="3958290"/>
            <a:ext cx="3102003" cy="1119042"/>
            <a:chOff x="3008192" y="4031541"/>
            <a:chExt cx="3102003" cy="1103558"/>
          </a:xfrm>
          <a:solidFill>
            <a:srgbClr val="71C9E5"/>
          </a:solidFill>
          <a:effectLst>
            <a:outerShdw blurRad="50800" dist="38100" dir="2700000" algn="tl" rotWithShape="0">
              <a:prstClr val="black">
                <a:alpha val="40000"/>
              </a:prstClr>
            </a:outerShdw>
          </a:effectLst>
        </p:grpSpPr>
        <p:sp>
          <p:nvSpPr>
            <p:cNvPr id="39" name="二等辺三角形 38"/>
            <p:cNvSpPr/>
            <p:nvPr/>
          </p:nvSpPr>
          <p:spPr bwMode="auto">
            <a:xfrm rot="1783705" flipH="1">
              <a:off x="4777043" y="4031541"/>
              <a:ext cx="235862" cy="717546"/>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40" name="角丸四角形 39"/>
            <p:cNvSpPr/>
            <p:nvPr/>
          </p:nvSpPr>
          <p:spPr bwMode="auto">
            <a:xfrm>
              <a:off x="3008192" y="4429591"/>
              <a:ext cx="3102003" cy="705508"/>
            </a:xfrm>
            <a:prstGeom prst="roundRect">
              <a:avLst>
                <a:gd name="adj" fmla="val 9050"/>
              </a:avLst>
            </a:prstGeom>
            <a:grpFill/>
            <a:ln w="9525">
              <a:noFill/>
              <a:miter lim="800000"/>
              <a:headEnd/>
              <a:tailEnd/>
            </a:ln>
            <a:effectLst/>
          </p:spPr>
          <p:txBody>
            <a:bodyPr wrap="square" lIns="108000" tIns="72000" rIns="108000" bIns="72000" rtlCol="0" anchor="ctr" anchorCtr="0">
              <a:noAutofit/>
            </a:bodyPr>
            <a:lstStyle/>
            <a:p>
              <a:pPr>
                <a:lnSpc>
                  <a:spcPct val="150000"/>
                </a:lnSpc>
              </a:pPr>
              <a:r>
                <a:rPr lang="ja-JP" altLang="en-US" sz="1400" b="1" spc="100" dirty="0">
                  <a:solidFill>
                    <a:schemeClr val="tx1">
                      <a:lumMod val="75000"/>
                      <a:lumOff val="25000"/>
                    </a:schemeClr>
                  </a:solidFill>
                  <a:latin typeface="Arial" pitchFamily="34" charset="0"/>
                  <a:ea typeface="メイリオ" pitchFamily="50" charset="-128"/>
                </a:rPr>
                <a:t>引用した</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の名称</a:t>
              </a:r>
              <a:r>
                <a:rPr lang="en-US" altLang="ja-JP" sz="1400" b="1" spc="100" dirty="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バージョン、ライセンスの告知等が必要！</a:t>
              </a:r>
              <a:endParaRPr kumimoji="1" lang="ja-JP" altLang="en-US" sz="1400" b="1" spc="100" dirty="0">
                <a:solidFill>
                  <a:schemeClr val="tx1">
                    <a:lumMod val="75000"/>
                    <a:lumOff val="25000"/>
                  </a:schemeClr>
                </a:solidFill>
                <a:latin typeface="Arial" pitchFamily="34" charset="0"/>
                <a:ea typeface="メイリオ" pitchFamily="50" charset="-128"/>
              </a:endParaRPr>
            </a:p>
          </p:txBody>
        </p:sp>
      </p:grpSp>
      <p:pic>
        <p:nvPicPr>
          <p:cNvPr id="43" name="図 42" descr="1.png"/>
          <p:cNvPicPr>
            <a:picLocks noChangeAspect="1"/>
          </p:cNvPicPr>
          <p:nvPr/>
        </p:nvPicPr>
        <p:blipFill>
          <a:blip r:embed="rId3"/>
          <a:srcRect l="28933" t="32704" r="25558" b="22013"/>
          <a:stretch>
            <a:fillRect/>
          </a:stretch>
        </p:blipFill>
        <p:spPr>
          <a:xfrm>
            <a:off x="8096033" y="4303060"/>
            <a:ext cx="1086142" cy="1080739"/>
          </a:xfrm>
          <a:prstGeom prst="rect">
            <a:avLst/>
          </a:prstGeom>
        </p:spPr>
      </p:pic>
      <p:cxnSp>
        <p:nvCxnSpPr>
          <p:cNvPr id="48" name="直線コネクタ 47"/>
          <p:cNvCxnSpPr/>
          <p:nvPr/>
        </p:nvCxnSpPr>
        <p:spPr bwMode="auto">
          <a:xfrm>
            <a:off x="287199" y="3014490"/>
            <a:ext cx="4574512" cy="0"/>
          </a:xfrm>
          <a:prstGeom prst="line">
            <a:avLst/>
          </a:prstGeom>
          <a:noFill/>
          <a:ln w="19050" cap="flat" cmpd="sng" algn="ctr">
            <a:solidFill>
              <a:srgbClr val="87BAD3"/>
            </a:solidFill>
            <a:prstDash val="dash"/>
            <a:round/>
            <a:headEnd type="none" w="med" len="med"/>
            <a:tailEnd type="none" w="med" len="med"/>
          </a:ln>
          <a:effectLst/>
        </p:spPr>
      </p:cxnSp>
      <p:cxnSp>
        <p:nvCxnSpPr>
          <p:cNvPr id="50" name="直線コネクタ 49"/>
          <p:cNvCxnSpPr/>
          <p:nvPr/>
        </p:nvCxnSpPr>
        <p:spPr bwMode="auto">
          <a:xfrm>
            <a:off x="287199" y="5203919"/>
            <a:ext cx="4574512" cy="0"/>
          </a:xfrm>
          <a:prstGeom prst="line">
            <a:avLst/>
          </a:prstGeom>
          <a:noFill/>
          <a:ln w="19050" cap="flat" cmpd="sng" algn="ctr">
            <a:solidFill>
              <a:srgbClr val="87BAD3"/>
            </a:solidFill>
            <a:prstDash val="dash"/>
            <a:round/>
            <a:headEnd type="none" w="med" len="med"/>
            <a:tailEnd type="none" w="med" len="med"/>
          </a:ln>
          <a:effectLst/>
        </p:spPr>
      </p:cxnSp>
      <p:sp>
        <p:nvSpPr>
          <p:cNvPr id="35" name="テキスト ボックス 34"/>
          <p:cNvSpPr txBox="1"/>
          <p:nvPr/>
        </p:nvSpPr>
        <p:spPr>
          <a:xfrm>
            <a:off x="197644" y="591656"/>
            <a:ext cx="5474182" cy="443076"/>
          </a:xfrm>
          <a:prstGeom prst="roundRect">
            <a:avLst>
              <a:gd name="adj" fmla="val 13223"/>
            </a:avLst>
          </a:prstGeom>
          <a:solidFill>
            <a:srgbClr val="F6167B"/>
          </a:solidFill>
        </p:spPr>
        <p:txBody>
          <a:bodyPr wrap="none" tIns="36000" rIns="72000" bIns="36000" rtlCol="0" anchor="ctr">
            <a:spAutoFit/>
          </a:bodyPr>
          <a:lstStyle/>
          <a:p>
            <a:pPr>
              <a:lnSpc>
                <a:spcPct val="100000"/>
              </a:lnSpc>
            </a:pPr>
            <a:r>
              <a:rPr kumimoji="1" lang="ja-JP" altLang="en-US" sz="2200" b="1" spc="100" dirty="0">
                <a:solidFill>
                  <a:schemeClr val="bg1"/>
                </a:solidFill>
                <a:latin typeface="Arial" pitchFamily="34" charset="0"/>
                <a:ea typeface="メイリオ" pitchFamily="50" charset="-128"/>
              </a:rPr>
              <a:t>特徴　　</a:t>
            </a:r>
            <a:r>
              <a:rPr lang="ja-JP" altLang="en-US" sz="2200" b="1" spc="100" dirty="0">
                <a:solidFill>
                  <a:schemeClr val="bg1"/>
                </a:solidFill>
                <a:latin typeface="Arial" pitchFamily="34" charset="0"/>
                <a:ea typeface="メイリオ" pitchFamily="50" charset="-128"/>
              </a:rPr>
              <a:t>ソースコードが公開されている</a:t>
            </a:r>
            <a:endParaRPr kumimoji="1" lang="ja-JP" altLang="en-US" sz="2200" b="1" spc="100" dirty="0">
              <a:solidFill>
                <a:schemeClr val="bg1"/>
              </a:solidFill>
              <a:latin typeface="Arial" pitchFamily="34" charset="0"/>
              <a:ea typeface="メイリオ" pitchFamily="50" charset="-128"/>
            </a:endParaRPr>
          </a:p>
        </p:txBody>
      </p:sp>
      <p:sp>
        <p:nvSpPr>
          <p:cNvPr id="37" name="円/楕円 36"/>
          <p:cNvSpPr/>
          <p:nvPr/>
        </p:nvSpPr>
        <p:spPr bwMode="auto">
          <a:xfrm>
            <a:off x="957202" y="642400"/>
            <a:ext cx="288000" cy="288000"/>
          </a:xfrm>
          <a:prstGeom prst="ellipse">
            <a:avLst/>
          </a:prstGeom>
          <a:solidFill>
            <a:srgbClr val="FBE5F4"/>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2000" b="1" spc="100" dirty="0">
                <a:solidFill>
                  <a:srgbClr val="F6167B"/>
                </a:solidFill>
                <a:latin typeface="Arial" pitchFamily="34" charset="0"/>
                <a:ea typeface="メイリオ" pitchFamily="50" charset="-128"/>
              </a:rPr>
              <a:t>2</a:t>
            </a:r>
          </a:p>
        </p:txBody>
      </p:sp>
      <p:sp>
        <p:nvSpPr>
          <p:cNvPr id="41" name="角丸四角形 40"/>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1</a:t>
            </a:r>
            <a:endParaRPr kumimoji="1" lang="en-US" altLang="ja-JP" sz="2000" b="1" spc="100" dirty="0">
              <a:solidFill>
                <a:schemeClr val="bg1"/>
              </a:solidFill>
              <a:latin typeface="Arial Black" pitchFamily="34" charset="0"/>
              <a:ea typeface="メイリオ" pitchFamily="50" charset="-128"/>
            </a:endParaRPr>
          </a:p>
        </p:txBody>
      </p:sp>
      <p:sp>
        <p:nvSpPr>
          <p:cNvPr id="34" name="テキスト ボックス 33"/>
          <p:cNvSpPr txBox="1"/>
          <p:nvPr/>
        </p:nvSpPr>
        <p:spPr>
          <a:xfrm>
            <a:off x="582706" y="2230848"/>
            <a:ext cx="8401750" cy="477500"/>
          </a:xfrm>
          <a:prstGeom prst="roundRect">
            <a:avLst>
              <a:gd name="adj" fmla="val 27980"/>
            </a:avLst>
          </a:prstGeom>
          <a:solidFill>
            <a:srgbClr val="F6167B"/>
          </a:solidFill>
        </p:spPr>
        <p:txBody>
          <a:bodyPr wrap="square" rtlCol="0" anchor="ctr">
            <a:spAutoFit/>
          </a:bodyPr>
          <a:lstStyle/>
          <a:p>
            <a:pPr algn="ctr">
              <a:lnSpc>
                <a:spcPct val="100000"/>
              </a:lnSpc>
            </a:pPr>
            <a:r>
              <a:rPr lang="en-US" altLang="ja-JP" sz="2000" b="1" spc="100" dirty="0">
                <a:solidFill>
                  <a:schemeClr val="bg1"/>
                </a:solidFill>
                <a:latin typeface="Arial" pitchFamily="34" charset="0"/>
                <a:ea typeface="メイリオ" pitchFamily="50" charset="-128"/>
              </a:rPr>
              <a:t>OSS</a:t>
            </a:r>
            <a:r>
              <a:rPr lang="ja-JP" altLang="en-US" sz="2000" b="1" spc="100" dirty="0">
                <a:solidFill>
                  <a:schemeClr val="bg1"/>
                </a:solidFill>
                <a:latin typeface="Arial" pitchFamily="34" charset="0"/>
                <a:ea typeface="メイリオ" pitchFamily="50" charset="-128"/>
              </a:rPr>
              <a:t>の著作権者から著作権侵害の訴えを受けるおそれがある</a:t>
            </a:r>
          </a:p>
        </p:txBody>
      </p:sp>
      <p:sp>
        <p:nvSpPr>
          <p:cNvPr id="36" name="下矢印 35"/>
          <p:cNvSpPr/>
          <p:nvPr/>
        </p:nvSpPr>
        <p:spPr bwMode="auto">
          <a:xfrm rot="16200000">
            <a:off x="370775" y="2223254"/>
            <a:ext cx="409155" cy="492726"/>
          </a:xfrm>
          <a:prstGeom prst="downArrow">
            <a:avLst>
              <a:gd name="adj1" fmla="val 50000"/>
              <a:gd name="adj2" fmla="val 76923"/>
            </a:avLst>
          </a:prstGeom>
          <a:solidFill>
            <a:srgbClr val="F5CC65"/>
          </a:solidFill>
          <a:ln w="38100">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 name="右矢印 2"/>
          <p:cNvSpPr/>
          <p:nvPr/>
        </p:nvSpPr>
        <p:spPr bwMode="auto">
          <a:xfrm>
            <a:off x="6977575" y="3446887"/>
            <a:ext cx="457200" cy="297908"/>
          </a:xfrm>
          <a:prstGeom prst="rightArrow">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268126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グループ化 290"/>
          <p:cNvGrpSpPr/>
          <p:nvPr/>
        </p:nvGrpSpPr>
        <p:grpSpPr>
          <a:xfrm>
            <a:off x="2995503" y="3928404"/>
            <a:ext cx="1986059" cy="979836"/>
            <a:chOff x="4245405" y="3699292"/>
            <a:chExt cx="1986059" cy="979836"/>
          </a:xfrm>
        </p:grpSpPr>
        <p:grpSp>
          <p:nvGrpSpPr>
            <p:cNvPr id="292" name="グループ化 110"/>
            <p:cNvGrpSpPr/>
            <p:nvPr/>
          </p:nvGrpSpPr>
          <p:grpSpPr>
            <a:xfrm>
              <a:off x="4245405" y="3699292"/>
              <a:ext cx="1986059" cy="979836"/>
              <a:chOff x="821485" y="1659677"/>
              <a:chExt cx="2131142" cy="1051417"/>
            </a:xfrm>
          </p:grpSpPr>
          <p:sp>
            <p:nvSpPr>
              <p:cNvPr id="294" name="円/楕円 293"/>
              <p:cNvSpPr/>
              <p:nvPr/>
            </p:nvSpPr>
            <p:spPr bwMode="auto">
              <a:xfrm>
                <a:off x="821485" y="244562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95" name="グループ化 47"/>
              <p:cNvGrpSpPr/>
              <p:nvPr/>
            </p:nvGrpSpPr>
            <p:grpSpPr>
              <a:xfrm>
                <a:off x="1171023" y="1659677"/>
                <a:ext cx="1385520" cy="996748"/>
                <a:chOff x="1401098" y="1104897"/>
                <a:chExt cx="1385520" cy="996748"/>
              </a:xfrm>
            </p:grpSpPr>
            <p:grpSp>
              <p:nvGrpSpPr>
                <p:cNvPr id="296" name="グループ化 22"/>
                <p:cNvGrpSpPr/>
                <p:nvPr/>
              </p:nvGrpSpPr>
              <p:grpSpPr>
                <a:xfrm>
                  <a:off x="1401098" y="1104897"/>
                  <a:ext cx="1385520" cy="996748"/>
                  <a:chOff x="-1069258" y="1215510"/>
                  <a:chExt cx="2470355" cy="1777182"/>
                </a:xfrm>
              </p:grpSpPr>
              <p:sp>
                <p:nvSpPr>
                  <p:cNvPr id="304" name="台形 303"/>
                  <p:cNvSpPr/>
                  <p:nvPr/>
                </p:nvSpPr>
                <p:spPr bwMode="auto">
                  <a:xfrm rot="16200000">
                    <a:off x="-1013950" y="1160202"/>
                    <a:ext cx="1777181" cy="1887797"/>
                  </a:xfrm>
                  <a:prstGeom prst="trapezoid">
                    <a:avLst>
                      <a:gd name="adj" fmla="val 9232"/>
                    </a:avLst>
                  </a:prstGeom>
                  <a:solidFill>
                    <a:srgbClr val="E8E8E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5" name="台形 304"/>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97" name="台形 296"/>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8" name="台形 297"/>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9" name="台形 298"/>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0" name="台形 299"/>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1" name="台形 300"/>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2" name="台形 301"/>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3" name="フリーフォーム 302"/>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293" name="テキスト ボックス 292"/>
            <p:cNvSpPr txBox="1"/>
            <p:nvPr/>
          </p:nvSpPr>
          <p:spPr bwMode="gray">
            <a:xfrm>
              <a:off x="4641414" y="3899066"/>
              <a:ext cx="1082171" cy="480131"/>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ja-JP" altLang="en-US" sz="2800" b="1" kern="0" dirty="0">
                  <a:solidFill>
                    <a:srgbClr val="E94C37"/>
                  </a:solidFill>
                  <a:latin typeface="Arial" pitchFamily="34" charset="0"/>
                  <a:ea typeface="メイリオ" pitchFamily="50" charset="-128"/>
                </a:rPr>
                <a:t>当社</a:t>
              </a:r>
            </a:p>
          </p:txBody>
        </p:sp>
      </p:grpSp>
      <p:sp>
        <p:nvSpPr>
          <p:cNvPr id="8" name="タイトル 7"/>
          <p:cNvSpPr>
            <a:spLocks noGrp="1"/>
          </p:cNvSpPr>
          <p:nvPr>
            <p:ph type="title"/>
          </p:nvPr>
        </p:nvSpPr>
        <p:spPr>
          <a:xfrm>
            <a:off x="284027" y="207820"/>
            <a:ext cx="7786257" cy="348557"/>
          </a:xfrm>
        </p:spPr>
        <p:txBody>
          <a:bodyPr/>
          <a:lstStyle/>
          <a:p>
            <a:r>
              <a:rPr lang="en-US" altLang="ja-JP" dirty="0"/>
              <a:t>3-4</a:t>
            </a:r>
            <a:r>
              <a:rPr lang="ja-JP" altLang="en-US" dirty="0"/>
              <a:t>            </a:t>
            </a:r>
            <a:r>
              <a:rPr lang="en-US" altLang="ja-JP" dirty="0"/>
              <a:t>OSS</a:t>
            </a:r>
            <a:r>
              <a:rPr lang="ja-JP" altLang="en-US" dirty="0"/>
              <a:t>の特徴</a:t>
            </a:r>
            <a:r>
              <a:rPr lang="en-US" altLang="ja-JP" sz="1600" dirty="0"/>
              <a:t>(</a:t>
            </a:r>
            <a:r>
              <a:rPr lang="ja-JP" altLang="en-US" sz="1600" dirty="0"/>
              <a:t>＝活用のリスク</a:t>
            </a:r>
            <a:r>
              <a:rPr lang="en-US" altLang="ja-JP" sz="1600" dirty="0"/>
              <a:t>)</a:t>
            </a:r>
            <a:r>
              <a:rPr lang="ja-JP" altLang="en-US" dirty="0"/>
              <a:t>を知る③</a:t>
            </a:r>
          </a:p>
        </p:txBody>
      </p:sp>
      <p:sp>
        <p:nvSpPr>
          <p:cNvPr id="45" name="正方形/長方形 44"/>
          <p:cNvSpPr/>
          <p:nvPr/>
        </p:nvSpPr>
        <p:spPr bwMode="auto">
          <a:xfrm>
            <a:off x="197644" y="688976"/>
            <a:ext cx="9077325" cy="2376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53" name="Text Box 31"/>
          <p:cNvSpPr txBox="1">
            <a:spLocks noChangeArrowheads="1"/>
          </p:cNvSpPr>
          <p:nvPr/>
        </p:nvSpPr>
        <p:spPr bwMode="gray">
          <a:xfrm>
            <a:off x="371474" y="1117001"/>
            <a:ext cx="4637477" cy="756000"/>
          </a:xfrm>
          <a:prstGeom prst="roundRect">
            <a:avLst>
              <a:gd name="adj" fmla="val 6721"/>
            </a:avLst>
          </a:prstGeom>
          <a:solidFill>
            <a:srgbClr val="B4D3E2"/>
          </a:solidFill>
          <a:ln w="28575" cap="rnd">
            <a:noFill/>
            <a:prstDash val="sysDash"/>
            <a:miter lim="800000"/>
            <a:headEnd/>
            <a:tailEnd/>
          </a:ln>
          <a:effectLst/>
        </p:spPr>
        <p:txBody>
          <a:bodyPr wrap="square" lIns="72000" tIns="0" rIns="144000" bIns="0" anchor="ctr">
            <a:noAutofit/>
          </a:bodyPr>
          <a:lstStyle/>
          <a:p>
            <a:pPr marL="216000" indent="-216000">
              <a:lnSpc>
                <a:spcPct val="150000"/>
              </a:lnSpc>
              <a:buClr>
                <a:srgbClr val="1588A7"/>
              </a:buClr>
              <a:buSzPct val="86000"/>
              <a:buFont typeface="Wingdings" pitchFamily="2" charset="2"/>
              <a:buChar char="l"/>
              <a:defRPr/>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は商用ソフトウェアで実施されるような品質テストや第三者の権利調査は期待出来ない場合が多い</a:t>
            </a:r>
          </a:p>
        </p:txBody>
      </p:sp>
      <p:sp>
        <p:nvSpPr>
          <p:cNvPr id="55" name="テキスト ボックス 54"/>
          <p:cNvSpPr txBox="1"/>
          <p:nvPr/>
        </p:nvSpPr>
        <p:spPr>
          <a:xfrm>
            <a:off x="5293360" y="1117001"/>
            <a:ext cx="3697200" cy="756000"/>
          </a:xfrm>
          <a:prstGeom prst="roundRect">
            <a:avLst>
              <a:gd name="adj" fmla="val 11966"/>
            </a:avLst>
          </a:prstGeom>
          <a:solidFill>
            <a:srgbClr val="F6167B"/>
          </a:solidFill>
        </p:spPr>
        <p:txBody>
          <a:bodyPr wrap="square" lIns="144000" rtlCol="0" anchor="ctr">
            <a:noAutofit/>
          </a:bodyPr>
          <a:lstStyle/>
          <a:p>
            <a:pPr>
              <a:lnSpc>
                <a:spcPct val="100000"/>
              </a:lnSpc>
            </a:pPr>
            <a:r>
              <a:rPr lang="ja-JP" altLang="en-US" sz="1600" b="1" spc="100" dirty="0">
                <a:solidFill>
                  <a:schemeClr val="bg1"/>
                </a:solidFill>
                <a:latin typeface="Arial" pitchFamily="34" charset="0"/>
                <a:ea typeface="メイリオ" pitchFamily="50" charset="-128"/>
              </a:rPr>
              <a:t>品質や第三者の権利侵害について</a:t>
            </a:r>
            <a:r>
              <a:rPr lang="en-US" altLang="ja-JP" sz="1600" b="1" spc="100" dirty="0">
                <a:solidFill>
                  <a:schemeClr val="bg1"/>
                </a:solidFill>
                <a:latin typeface="Arial" pitchFamily="34" charset="0"/>
                <a:ea typeface="メイリオ" pitchFamily="50" charset="-128"/>
              </a:rPr>
              <a:t>OSS</a:t>
            </a:r>
            <a:r>
              <a:rPr lang="ja-JP" altLang="en-US" sz="1600" b="1" spc="100" dirty="0">
                <a:solidFill>
                  <a:schemeClr val="bg1"/>
                </a:solidFill>
                <a:latin typeface="Arial" pitchFamily="34" charset="0"/>
                <a:ea typeface="メイリオ" pitchFamily="50" charset="-128"/>
              </a:rPr>
              <a:t>提供元からの保証はない</a:t>
            </a:r>
          </a:p>
        </p:txBody>
      </p:sp>
      <p:sp>
        <p:nvSpPr>
          <p:cNvPr id="57" name="テキスト ボックス 56"/>
          <p:cNvSpPr txBox="1"/>
          <p:nvPr/>
        </p:nvSpPr>
        <p:spPr>
          <a:xfrm>
            <a:off x="5293360" y="1944197"/>
            <a:ext cx="3698240" cy="936000"/>
          </a:xfrm>
          <a:prstGeom prst="roundRect">
            <a:avLst>
              <a:gd name="adj" fmla="val 9820"/>
            </a:avLst>
          </a:prstGeom>
          <a:solidFill>
            <a:srgbClr val="F6167B"/>
          </a:solidFill>
        </p:spPr>
        <p:txBody>
          <a:bodyPr wrap="square" lIns="144000" rtlCol="0" anchor="ctr">
            <a:noAutofit/>
          </a:bodyPr>
          <a:lstStyle/>
          <a:p>
            <a:pPr>
              <a:lnSpc>
                <a:spcPct val="100000"/>
              </a:lnSpc>
            </a:pPr>
            <a:r>
              <a:rPr lang="ja-JP" altLang="en-US" sz="1600" b="1" spc="100" dirty="0">
                <a:solidFill>
                  <a:schemeClr val="bg1"/>
                </a:solidFill>
                <a:latin typeface="Arial" pitchFamily="34" charset="0"/>
                <a:ea typeface="メイリオ" pitchFamily="50" charset="-128"/>
              </a:rPr>
              <a:t>結果、損害が生じても</a:t>
            </a:r>
            <a:r>
              <a:rPr lang="en-US" altLang="ja-JP" sz="1600" b="1" spc="100" dirty="0">
                <a:solidFill>
                  <a:schemeClr val="bg1"/>
                </a:solidFill>
                <a:latin typeface="Arial" pitchFamily="34" charset="0"/>
                <a:ea typeface="メイリオ" pitchFamily="50" charset="-128"/>
              </a:rPr>
              <a:t>OSS</a:t>
            </a:r>
            <a:r>
              <a:rPr lang="ja-JP" altLang="en-US" sz="1600" b="1" spc="100" dirty="0">
                <a:solidFill>
                  <a:schemeClr val="bg1"/>
                </a:solidFill>
                <a:latin typeface="Arial" pitchFamily="34" charset="0"/>
                <a:ea typeface="メイリオ" pitchFamily="50" charset="-128"/>
              </a:rPr>
              <a:t>提供元からの補償はない</a:t>
            </a:r>
          </a:p>
        </p:txBody>
      </p:sp>
      <p:sp>
        <p:nvSpPr>
          <p:cNvPr id="63" name="Text Box 31"/>
          <p:cNvSpPr txBox="1">
            <a:spLocks noChangeArrowheads="1"/>
          </p:cNvSpPr>
          <p:nvPr/>
        </p:nvSpPr>
        <p:spPr bwMode="gray">
          <a:xfrm>
            <a:off x="371475" y="1944197"/>
            <a:ext cx="4637476" cy="936000"/>
          </a:xfrm>
          <a:prstGeom prst="roundRect">
            <a:avLst>
              <a:gd name="adj" fmla="val 6721"/>
            </a:avLst>
          </a:prstGeom>
          <a:solidFill>
            <a:srgbClr val="B4D3E2"/>
          </a:solidFill>
          <a:ln w="28575" cap="rnd">
            <a:noFill/>
            <a:prstDash val="sysDash"/>
            <a:miter lim="800000"/>
            <a:headEnd/>
            <a:tailEnd/>
          </a:ln>
          <a:effectLst/>
        </p:spPr>
        <p:txBody>
          <a:bodyPr wrap="square" lIns="72000" tIns="0" rIns="144000" bIns="0" anchor="ctr">
            <a:noAutofit/>
          </a:bodyPr>
          <a:lstStyle/>
          <a:p>
            <a:pPr marL="216000" indent="-216000">
              <a:lnSpc>
                <a:spcPct val="150000"/>
              </a:lnSpc>
              <a:buClr>
                <a:srgbClr val="1588A7"/>
              </a:buClr>
              <a:buSzPct val="86000"/>
              <a:buFont typeface="Wingdings" pitchFamily="2" charset="2"/>
              <a:buChar char="l"/>
              <a:defRPr/>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を利用した製品に不具合が生じたり、</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使用や販売について第三者から知財権侵害の訴訟が</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提起される可能性がある</a:t>
            </a:r>
          </a:p>
        </p:txBody>
      </p:sp>
      <p:grpSp>
        <p:nvGrpSpPr>
          <p:cNvPr id="139" name="グループ化 138"/>
          <p:cNvGrpSpPr/>
          <p:nvPr/>
        </p:nvGrpSpPr>
        <p:grpSpPr>
          <a:xfrm>
            <a:off x="153909" y="3150380"/>
            <a:ext cx="1706880" cy="924560"/>
            <a:chOff x="375920" y="3556000"/>
            <a:chExt cx="1706880" cy="924560"/>
          </a:xfrm>
        </p:grpSpPr>
        <p:grpSp>
          <p:nvGrpSpPr>
            <p:cNvPr id="95" name="グループ化 94"/>
            <p:cNvGrpSpPr/>
            <p:nvPr/>
          </p:nvGrpSpPr>
          <p:grpSpPr>
            <a:xfrm>
              <a:off x="375920" y="3556000"/>
              <a:ext cx="1706880" cy="924560"/>
              <a:chOff x="-2600960" y="2824480"/>
              <a:chExt cx="1463040" cy="894080"/>
            </a:xfrm>
          </p:grpSpPr>
          <p:sp>
            <p:nvSpPr>
              <p:cNvPr id="90" name="円/楕円 89"/>
              <p:cNvSpPr/>
              <p:nvPr/>
            </p:nvSpPr>
            <p:spPr bwMode="auto">
              <a:xfrm>
                <a:off x="-2194560" y="2824480"/>
                <a:ext cx="54864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1" name="円/楕円 90"/>
              <p:cNvSpPr/>
              <p:nvPr/>
            </p:nvSpPr>
            <p:spPr bwMode="auto">
              <a:xfrm>
                <a:off x="-2600960" y="294640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2" name="円/楕円 91"/>
              <p:cNvSpPr/>
              <p:nvPr/>
            </p:nvSpPr>
            <p:spPr bwMode="auto">
              <a:xfrm rot="20505470">
                <a:off x="-1950720" y="29362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3" name="円/楕円 92"/>
              <p:cNvSpPr/>
              <p:nvPr/>
            </p:nvSpPr>
            <p:spPr bwMode="auto">
              <a:xfrm rot="1219292">
                <a:off x="-2032000" y="30886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4" name="円/楕円 93"/>
              <p:cNvSpPr/>
              <p:nvPr/>
            </p:nvSpPr>
            <p:spPr bwMode="auto">
              <a:xfrm rot="19172392">
                <a:off x="-2418080" y="31394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96" name="テキスト ボックス 95"/>
            <p:cNvSpPr txBox="1"/>
            <p:nvPr/>
          </p:nvSpPr>
          <p:spPr>
            <a:xfrm>
              <a:off x="421640" y="3779520"/>
              <a:ext cx="1579880" cy="480131"/>
            </a:xfrm>
            <a:prstGeom prst="rect">
              <a:avLst/>
            </a:prstGeom>
            <a:noFill/>
          </p:spPr>
          <p:txBody>
            <a:bodyPr wrap="square" rtlCol="0">
              <a:spAutoFit/>
            </a:bodyPr>
            <a:lstStyle/>
            <a:p>
              <a:pPr algn="ctr"/>
              <a:r>
                <a:rPr kumimoji="1" lang="en-US" altLang="ja-JP" sz="1400" b="1" spc="100" dirty="0">
                  <a:solidFill>
                    <a:schemeClr val="bg1"/>
                  </a:solidFill>
                  <a:latin typeface="Arial" pitchFamily="34" charset="0"/>
                  <a:ea typeface="メイリオ" pitchFamily="50" charset="-128"/>
                </a:rPr>
                <a:t>OSS</a:t>
              </a:r>
            </a:p>
            <a:p>
              <a:pPr algn="ctr"/>
              <a:r>
                <a:rPr lang="ja-JP" altLang="en-US" sz="1400" b="1" spc="100" dirty="0">
                  <a:solidFill>
                    <a:schemeClr val="bg1"/>
                  </a:solidFill>
                  <a:latin typeface="Arial" pitchFamily="34" charset="0"/>
                  <a:ea typeface="メイリオ" pitchFamily="50" charset="-128"/>
                </a:rPr>
                <a:t>コミュニティ</a:t>
              </a:r>
              <a:endParaRPr kumimoji="1" lang="ja-JP" altLang="en-US" sz="1400" b="1" spc="100" dirty="0">
                <a:solidFill>
                  <a:schemeClr val="bg1"/>
                </a:solidFill>
                <a:latin typeface="Arial" pitchFamily="34" charset="0"/>
                <a:ea typeface="メイリオ" pitchFamily="50" charset="-128"/>
              </a:endParaRPr>
            </a:p>
          </p:txBody>
        </p:sp>
      </p:grpSp>
      <p:grpSp>
        <p:nvGrpSpPr>
          <p:cNvPr id="142" name="グループ化 141"/>
          <p:cNvGrpSpPr/>
          <p:nvPr/>
        </p:nvGrpSpPr>
        <p:grpSpPr>
          <a:xfrm>
            <a:off x="7618159" y="3978419"/>
            <a:ext cx="1397993" cy="685363"/>
            <a:chOff x="6236765" y="3699295"/>
            <a:chExt cx="1397993" cy="685363"/>
          </a:xfrm>
        </p:grpSpPr>
        <p:grpSp>
          <p:nvGrpSpPr>
            <p:cNvPr id="125" name="グループ化 124"/>
            <p:cNvGrpSpPr/>
            <p:nvPr/>
          </p:nvGrpSpPr>
          <p:grpSpPr>
            <a:xfrm>
              <a:off x="6236765" y="3699295"/>
              <a:ext cx="1397993" cy="685363"/>
              <a:chOff x="821485" y="1659677"/>
              <a:chExt cx="2131142" cy="1044788"/>
            </a:xfrm>
          </p:grpSpPr>
          <p:sp>
            <p:nvSpPr>
              <p:cNvPr id="126" name="円/楕円 125"/>
              <p:cNvSpPr/>
              <p:nvPr/>
            </p:nvSpPr>
            <p:spPr bwMode="auto">
              <a:xfrm>
                <a:off x="821485" y="2438993"/>
                <a:ext cx="2131142" cy="265472"/>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127" name="グループ化 47"/>
              <p:cNvGrpSpPr/>
              <p:nvPr/>
            </p:nvGrpSpPr>
            <p:grpSpPr>
              <a:xfrm>
                <a:off x="1171023" y="1659677"/>
                <a:ext cx="1385520" cy="996748"/>
                <a:chOff x="1401098" y="1104897"/>
                <a:chExt cx="1385520" cy="996748"/>
              </a:xfrm>
            </p:grpSpPr>
            <p:grpSp>
              <p:nvGrpSpPr>
                <p:cNvPr id="128" name="グループ化 22"/>
                <p:cNvGrpSpPr/>
                <p:nvPr/>
              </p:nvGrpSpPr>
              <p:grpSpPr>
                <a:xfrm>
                  <a:off x="1401098" y="1104897"/>
                  <a:ext cx="1385520" cy="996748"/>
                  <a:chOff x="-1069258" y="1215510"/>
                  <a:chExt cx="2470355" cy="1777182"/>
                </a:xfrm>
              </p:grpSpPr>
              <p:sp>
                <p:nvSpPr>
                  <p:cNvPr id="136" name="台形 135"/>
                  <p:cNvSpPr/>
                  <p:nvPr/>
                </p:nvSpPr>
                <p:spPr bwMode="auto">
                  <a:xfrm rot="16200000">
                    <a:off x="-1013950" y="1160202"/>
                    <a:ext cx="1777181" cy="1887797"/>
                  </a:xfrm>
                  <a:prstGeom prst="trapezoid">
                    <a:avLst>
                      <a:gd name="adj" fmla="val 9232"/>
                    </a:avLst>
                  </a:prstGeom>
                  <a:solidFill>
                    <a:srgbClr val="E8E8E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7" name="台形 136"/>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29" name="台形 128"/>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0" name="台形 129"/>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1" name="台形 130"/>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2" name="台形 131"/>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3" name="台形 132"/>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4" name="台形 133"/>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5" name="フリーフォーム 134"/>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138" name="テキスト ボックス 137"/>
            <p:cNvSpPr txBox="1"/>
            <p:nvPr/>
          </p:nvSpPr>
          <p:spPr bwMode="gray">
            <a:xfrm>
              <a:off x="6460250" y="3929739"/>
              <a:ext cx="919089" cy="291618"/>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ja-JP" altLang="en-US" sz="1400" b="1" kern="0" dirty="0">
                  <a:solidFill>
                    <a:schemeClr val="tx1">
                      <a:lumMod val="65000"/>
                      <a:lumOff val="35000"/>
                    </a:schemeClr>
                  </a:solidFill>
                  <a:latin typeface="Arial" pitchFamily="34" charset="0"/>
                  <a:ea typeface="メイリオ" pitchFamily="50" charset="-128"/>
                </a:rPr>
                <a:t>お客様</a:t>
              </a:r>
            </a:p>
          </p:txBody>
        </p:sp>
      </p:grpSp>
      <p:grpSp>
        <p:nvGrpSpPr>
          <p:cNvPr id="147" name="グループ化 146"/>
          <p:cNvGrpSpPr/>
          <p:nvPr/>
        </p:nvGrpSpPr>
        <p:grpSpPr>
          <a:xfrm>
            <a:off x="8749630" y="3693488"/>
            <a:ext cx="457200" cy="434795"/>
            <a:chOff x="-1615440" y="3464560"/>
            <a:chExt cx="599440" cy="570065"/>
          </a:xfrm>
          <a:solidFill>
            <a:schemeClr val="bg1">
              <a:lumMod val="75000"/>
            </a:schemeClr>
          </a:solidFill>
        </p:grpSpPr>
        <p:sp>
          <p:nvSpPr>
            <p:cNvPr id="143" name="円/楕円 142"/>
            <p:cNvSpPr/>
            <p:nvPr/>
          </p:nvSpPr>
          <p:spPr bwMode="auto">
            <a:xfrm>
              <a:off x="-1412240" y="346456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44" name="円/楕円 143"/>
            <p:cNvSpPr/>
            <p:nvPr/>
          </p:nvSpPr>
          <p:spPr bwMode="auto">
            <a:xfrm>
              <a:off x="-1605280" y="347472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45" name="円/楕円 144"/>
            <p:cNvSpPr/>
            <p:nvPr/>
          </p:nvSpPr>
          <p:spPr bwMode="auto">
            <a:xfrm>
              <a:off x="-1351280" y="364744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46" name="フリーフォーム 145"/>
            <p:cNvSpPr/>
            <p:nvPr/>
          </p:nvSpPr>
          <p:spPr bwMode="auto">
            <a:xfrm>
              <a:off x="-1615440" y="3657600"/>
              <a:ext cx="396240" cy="377025"/>
            </a:xfrm>
            <a:custGeom>
              <a:avLst/>
              <a:gdLst>
                <a:gd name="connsiteX0" fmla="*/ 701040 w 1188720"/>
                <a:gd name="connsiteY0" fmla="*/ 0 h 1131074"/>
                <a:gd name="connsiteX1" fmla="*/ 0 w 1188720"/>
                <a:gd name="connsiteY1" fmla="*/ 548640 h 1131074"/>
                <a:gd name="connsiteX2" fmla="*/ 132080 w 1188720"/>
                <a:gd name="connsiteY2" fmla="*/ 548640 h 1131074"/>
                <a:gd name="connsiteX3" fmla="*/ 101600 w 1188720"/>
                <a:gd name="connsiteY3" fmla="*/ 741680 h 1131074"/>
                <a:gd name="connsiteX4" fmla="*/ 264160 w 1188720"/>
                <a:gd name="connsiteY4" fmla="*/ 741680 h 1131074"/>
                <a:gd name="connsiteX5" fmla="*/ 233680 w 1188720"/>
                <a:gd name="connsiteY5" fmla="*/ 944880 h 1131074"/>
                <a:gd name="connsiteX6" fmla="*/ 436880 w 1188720"/>
                <a:gd name="connsiteY6" fmla="*/ 934720 h 1131074"/>
                <a:gd name="connsiteX7" fmla="*/ 406400 w 1188720"/>
                <a:gd name="connsiteY7" fmla="*/ 1127760 h 1131074"/>
                <a:gd name="connsiteX8" fmla="*/ 1188720 w 1188720"/>
                <a:gd name="connsiteY8" fmla="*/ 538480 h 1131074"/>
                <a:gd name="connsiteX9" fmla="*/ 701040 w 1188720"/>
                <a:gd name="connsiteY9" fmla="*/ 0 h 113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720" h="1131074">
                  <a:moveTo>
                    <a:pt x="701040" y="0"/>
                  </a:moveTo>
                  <a:lnTo>
                    <a:pt x="0" y="548640"/>
                  </a:lnTo>
                  <a:lnTo>
                    <a:pt x="132080" y="548640"/>
                  </a:lnTo>
                  <a:cubicBezTo>
                    <a:pt x="79556" y="748230"/>
                    <a:pt x="14743" y="741680"/>
                    <a:pt x="101600" y="741680"/>
                  </a:cubicBezTo>
                  <a:lnTo>
                    <a:pt x="264160" y="741680"/>
                  </a:lnTo>
                  <a:cubicBezTo>
                    <a:pt x="222533" y="939407"/>
                    <a:pt x="177023" y="888223"/>
                    <a:pt x="233680" y="944880"/>
                  </a:cubicBezTo>
                  <a:cubicBezTo>
                    <a:pt x="430102" y="934542"/>
                    <a:pt x="362284" y="934720"/>
                    <a:pt x="436880" y="934720"/>
                  </a:cubicBezTo>
                  <a:cubicBezTo>
                    <a:pt x="395542" y="1131074"/>
                    <a:pt x="330483" y="1127760"/>
                    <a:pt x="406400" y="1127760"/>
                  </a:cubicBezTo>
                  <a:lnTo>
                    <a:pt x="1188720" y="538480"/>
                  </a:lnTo>
                  <a:lnTo>
                    <a:pt x="701040" y="0"/>
                  </a:lnTo>
                  <a:close/>
                </a:path>
              </a:pathLst>
            </a:cu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148" name="グループ化 147"/>
          <p:cNvGrpSpPr/>
          <p:nvPr/>
        </p:nvGrpSpPr>
        <p:grpSpPr>
          <a:xfrm rot="16871732">
            <a:off x="7545789" y="3742398"/>
            <a:ext cx="331654" cy="315400"/>
            <a:chOff x="-1615440" y="3464560"/>
            <a:chExt cx="599440" cy="570063"/>
          </a:xfrm>
          <a:solidFill>
            <a:schemeClr val="bg1">
              <a:lumMod val="75000"/>
            </a:schemeClr>
          </a:solidFill>
        </p:grpSpPr>
        <p:sp>
          <p:nvSpPr>
            <p:cNvPr id="149" name="円/楕円 148"/>
            <p:cNvSpPr/>
            <p:nvPr/>
          </p:nvSpPr>
          <p:spPr bwMode="auto">
            <a:xfrm>
              <a:off x="-1412240" y="346456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50" name="円/楕円 149"/>
            <p:cNvSpPr/>
            <p:nvPr/>
          </p:nvSpPr>
          <p:spPr bwMode="auto">
            <a:xfrm>
              <a:off x="-1605280" y="347472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51" name="円/楕円 150"/>
            <p:cNvSpPr/>
            <p:nvPr/>
          </p:nvSpPr>
          <p:spPr bwMode="auto">
            <a:xfrm>
              <a:off x="-1351280" y="364744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52" name="フリーフォーム 151"/>
            <p:cNvSpPr/>
            <p:nvPr/>
          </p:nvSpPr>
          <p:spPr bwMode="auto">
            <a:xfrm rot="21086569">
              <a:off x="-1615440" y="3657599"/>
              <a:ext cx="396240" cy="377024"/>
            </a:xfrm>
            <a:custGeom>
              <a:avLst/>
              <a:gdLst>
                <a:gd name="connsiteX0" fmla="*/ 701040 w 1188720"/>
                <a:gd name="connsiteY0" fmla="*/ 0 h 1131074"/>
                <a:gd name="connsiteX1" fmla="*/ 0 w 1188720"/>
                <a:gd name="connsiteY1" fmla="*/ 548640 h 1131074"/>
                <a:gd name="connsiteX2" fmla="*/ 132080 w 1188720"/>
                <a:gd name="connsiteY2" fmla="*/ 548640 h 1131074"/>
                <a:gd name="connsiteX3" fmla="*/ 101600 w 1188720"/>
                <a:gd name="connsiteY3" fmla="*/ 741680 h 1131074"/>
                <a:gd name="connsiteX4" fmla="*/ 264160 w 1188720"/>
                <a:gd name="connsiteY4" fmla="*/ 741680 h 1131074"/>
                <a:gd name="connsiteX5" fmla="*/ 233680 w 1188720"/>
                <a:gd name="connsiteY5" fmla="*/ 944880 h 1131074"/>
                <a:gd name="connsiteX6" fmla="*/ 436880 w 1188720"/>
                <a:gd name="connsiteY6" fmla="*/ 934720 h 1131074"/>
                <a:gd name="connsiteX7" fmla="*/ 406400 w 1188720"/>
                <a:gd name="connsiteY7" fmla="*/ 1127760 h 1131074"/>
                <a:gd name="connsiteX8" fmla="*/ 1188720 w 1188720"/>
                <a:gd name="connsiteY8" fmla="*/ 538480 h 1131074"/>
                <a:gd name="connsiteX9" fmla="*/ 701040 w 1188720"/>
                <a:gd name="connsiteY9" fmla="*/ 0 h 113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720" h="1131074">
                  <a:moveTo>
                    <a:pt x="701040" y="0"/>
                  </a:moveTo>
                  <a:lnTo>
                    <a:pt x="0" y="548640"/>
                  </a:lnTo>
                  <a:lnTo>
                    <a:pt x="132080" y="548640"/>
                  </a:lnTo>
                  <a:cubicBezTo>
                    <a:pt x="79556" y="748230"/>
                    <a:pt x="14743" y="741680"/>
                    <a:pt x="101600" y="741680"/>
                  </a:cubicBezTo>
                  <a:lnTo>
                    <a:pt x="264160" y="741680"/>
                  </a:lnTo>
                  <a:cubicBezTo>
                    <a:pt x="222533" y="939407"/>
                    <a:pt x="177023" y="888223"/>
                    <a:pt x="233680" y="944880"/>
                  </a:cubicBezTo>
                  <a:cubicBezTo>
                    <a:pt x="430102" y="934542"/>
                    <a:pt x="362284" y="934720"/>
                    <a:pt x="436880" y="934720"/>
                  </a:cubicBezTo>
                  <a:cubicBezTo>
                    <a:pt x="395542" y="1131074"/>
                    <a:pt x="330483" y="1127760"/>
                    <a:pt x="406400" y="1127760"/>
                  </a:cubicBezTo>
                  <a:lnTo>
                    <a:pt x="1188720" y="538480"/>
                  </a:lnTo>
                  <a:lnTo>
                    <a:pt x="701040" y="0"/>
                  </a:lnTo>
                  <a:close/>
                </a:path>
              </a:pathLst>
            </a:cu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177" name="グループ化 176"/>
          <p:cNvGrpSpPr/>
          <p:nvPr/>
        </p:nvGrpSpPr>
        <p:grpSpPr>
          <a:xfrm>
            <a:off x="8474697" y="4720620"/>
            <a:ext cx="797196" cy="619399"/>
            <a:chOff x="-1579249" y="3803488"/>
            <a:chExt cx="937804" cy="728646"/>
          </a:xfrm>
        </p:grpSpPr>
        <p:grpSp>
          <p:nvGrpSpPr>
            <p:cNvPr id="175" name="グループ化 174"/>
            <p:cNvGrpSpPr/>
            <p:nvPr/>
          </p:nvGrpSpPr>
          <p:grpSpPr>
            <a:xfrm>
              <a:off x="-1239935" y="3803488"/>
              <a:ext cx="291973" cy="532266"/>
              <a:chOff x="-1172318" y="3777483"/>
              <a:chExt cx="434566" cy="792214"/>
            </a:xfrm>
            <a:gradFill flip="none" rotWithShape="1">
              <a:gsLst>
                <a:gs pos="0">
                  <a:schemeClr val="tx1"/>
                </a:gs>
                <a:gs pos="50000">
                  <a:schemeClr val="tx1">
                    <a:lumMod val="50000"/>
                    <a:lumOff val="50000"/>
                  </a:schemeClr>
                </a:gs>
                <a:gs pos="100000">
                  <a:schemeClr val="bg1">
                    <a:lumMod val="50000"/>
                  </a:schemeClr>
                </a:gs>
              </a:gsLst>
              <a:lin ang="5400000" scaled="1"/>
              <a:tileRect/>
            </a:gradFill>
          </p:grpSpPr>
          <p:sp>
            <p:nvSpPr>
              <p:cNvPr id="173" name="円/楕円 172"/>
              <p:cNvSpPr/>
              <p:nvPr/>
            </p:nvSpPr>
            <p:spPr bwMode="auto">
              <a:xfrm>
                <a:off x="-1127052" y="3777483"/>
                <a:ext cx="344033" cy="344032"/>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74" name="フローチャート : 論理積ゲート 173"/>
              <p:cNvSpPr/>
              <p:nvPr/>
            </p:nvSpPr>
            <p:spPr bwMode="auto">
              <a:xfrm rot="16200000">
                <a:off x="-1213059" y="4094391"/>
                <a:ext cx="516047" cy="434566"/>
              </a:xfrm>
              <a:prstGeom prst="flowChartDelay">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76" name="テキスト ボックス 175"/>
            <p:cNvSpPr txBox="1"/>
            <p:nvPr/>
          </p:nvSpPr>
          <p:spPr bwMode="gray">
            <a:xfrm>
              <a:off x="-1579249" y="4195648"/>
              <a:ext cx="937804" cy="336486"/>
            </a:xfrm>
            <a:prstGeom prst="roundRect">
              <a:avLst/>
            </a:prstGeom>
            <a:solidFill>
              <a:srgbClr val="000000">
                <a:alpha val="69804"/>
              </a:srgbClr>
            </a:solidFill>
            <a:ln w="3175" cap="rnd">
              <a:noFill/>
              <a:miter lim="800000"/>
              <a:headEnd/>
              <a:tailEnd/>
            </a:ln>
            <a:effectLst/>
          </p:spPr>
          <p:txBody>
            <a:bodyPr wrap="square" rtlCol="0" anchor="ctr">
              <a:spAutoFit/>
            </a:bodyPr>
            <a:lstStyle/>
            <a:p>
              <a:pPr algn="ctr" fontAlgn="auto">
                <a:spcBef>
                  <a:spcPts val="0"/>
                </a:spcBef>
                <a:spcAft>
                  <a:spcPts val="300"/>
                </a:spcAft>
                <a:buClr>
                  <a:srgbClr val="C00000"/>
                </a:buClr>
              </a:pPr>
              <a:r>
                <a:rPr kumimoji="0" lang="ja-JP" altLang="en-US" sz="1200" b="1" kern="0" dirty="0">
                  <a:solidFill>
                    <a:schemeClr val="bg1"/>
                  </a:solidFill>
                  <a:latin typeface="Arial" pitchFamily="34" charset="0"/>
                  <a:ea typeface="メイリオ" pitchFamily="50" charset="-128"/>
                </a:rPr>
                <a:t>第三者</a:t>
              </a:r>
            </a:p>
          </p:txBody>
        </p:sp>
      </p:grpSp>
      <p:sp>
        <p:nvSpPr>
          <p:cNvPr id="185" name="Line 8"/>
          <p:cNvSpPr>
            <a:spLocks noChangeShapeType="1"/>
          </p:cNvSpPr>
          <p:nvPr/>
        </p:nvSpPr>
        <p:spPr bwMode="auto">
          <a:xfrm flipV="1">
            <a:off x="4458878" y="4364808"/>
            <a:ext cx="3507714" cy="0"/>
          </a:xfrm>
          <a:prstGeom prst="line">
            <a:avLst/>
          </a:prstGeom>
          <a:noFill/>
          <a:ln w="76200" cap="rnd">
            <a:solidFill>
              <a:schemeClr val="bg1">
                <a:lumMod val="50000"/>
              </a:schemeClr>
            </a:solidFill>
            <a:prstDash val="solid"/>
            <a:round/>
            <a:headEnd/>
            <a:tailEnd type="triangle" w="med" len="med"/>
          </a:ln>
          <a:effectLst/>
        </p:spPr>
        <p:txBody>
          <a:bodyPr wrap="none"/>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600" dirty="0">
              <a:latin typeface="HGPｺﾞｼｯｸE" pitchFamily="50" charset="-128"/>
              <a:ea typeface="HGPｺﾞｼｯｸE" pitchFamily="50" charset="-128"/>
            </a:endParaRPr>
          </a:p>
        </p:txBody>
      </p:sp>
      <p:grpSp>
        <p:nvGrpSpPr>
          <p:cNvPr id="186" name="グループ化 185"/>
          <p:cNvGrpSpPr/>
          <p:nvPr/>
        </p:nvGrpSpPr>
        <p:grpSpPr>
          <a:xfrm>
            <a:off x="5557027" y="3997181"/>
            <a:ext cx="1579880" cy="590665"/>
            <a:chOff x="5932394" y="4077162"/>
            <a:chExt cx="1579880" cy="590665"/>
          </a:xfrm>
        </p:grpSpPr>
        <p:sp>
          <p:nvSpPr>
            <p:cNvPr id="187" name="円柱 186"/>
            <p:cNvSpPr/>
            <p:nvPr/>
          </p:nvSpPr>
          <p:spPr bwMode="auto">
            <a:xfrm>
              <a:off x="6201626" y="4077162"/>
              <a:ext cx="996019" cy="585382"/>
            </a:xfrm>
            <a:prstGeom prst="can">
              <a:avLst/>
            </a:prstGeom>
            <a:solidFill>
              <a:srgbClr val="F3919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8" name="テキスト ボックス 187"/>
            <p:cNvSpPr txBox="1"/>
            <p:nvPr/>
          </p:nvSpPr>
          <p:spPr>
            <a:xfrm>
              <a:off x="5932394" y="4176667"/>
              <a:ext cx="1579880" cy="491160"/>
            </a:xfrm>
            <a:prstGeom prst="rect">
              <a:avLst/>
            </a:prstGeom>
            <a:noFill/>
          </p:spPr>
          <p:txBody>
            <a:bodyPr wrap="square" rtlCol="0">
              <a:spAutoFit/>
            </a:bodyPr>
            <a:lstStyle/>
            <a:p>
              <a:pPr algn="ctr">
                <a:lnSpc>
                  <a:spcPts val="1000"/>
                </a:lnSpc>
              </a:pPr>
              <a:r>
                <a:rPr lang="ja-JP" altLang="en-US" sz="1400" b="1" spc="100" dirty="0">
                  <a:solidFill>
                    <a:schemeClr val="tx1">
                      <a:lumMod val="75000"/>
                      <a:lumOff val="25000"/>
                    </a:schemeClr>
                  </a:solidFill>
                  <a:latin typeface="Arial" pitchFamily="34" charset="0"/>
                  <a:ea typeface="メイリオ" pitchFamily="50" charset="-128"/>
                </a:rPr>
                <a:t>当社製品</a:t>
              </a:r>
              <a:endParaRPr lang="en-US" altLang="ja-JP" sz="1400" b="1" spc="100" dirty="0">
                <a:solidFill>
                  <a:schemeClr val="tx1">
                    <a:lumMod val="75000"/>
                    <a:lumOff val="25000"/>
                  </a:schemeClr>
                </a:solidFill>
                <a:latin typeface="Arial" pitchFamily="34" charset="0"/>
                <a:ea typeface="メイリオ" pitchFamily="50" charset="-128"/>
              </a:endParaRPr>
            </a:p>
            <a:p>
              <a:pPr algn="ctr">
                <a:lnSpc>
                  <a:spcPts val="1000"/>
                </a:lnSpc>
              </a:pPr>
              <a:r>
                <a:rPr lang="ja-JP" altLang="en-US" sz="1200" b="1" spc="100" dirty="0">
                  <a:solidFill>
                    <a:schemeClr val="tx1">
                      <a:lumMod val="75000"/>
                      <a:lumOff val="25000"/>
                    </a:schemeClr>
                  </a:solidFill>
                  <a:latin typeface="Arial" pitchFamily="34" charset="0"/>
                  <a:ea typeface="メイリオ" pitchFamily="50" charset="-128"/>
                </a:rPr>
                <a:t>＋</a:t>
              </a:r>
              <a:endParaRPr lang="en-US" altLang="ja-JP" sz="1200" b="1" spc="100" dirty="0">
                <a:solidFill>
                  <a:schemeClr val="tx1">
                    <a:lumMod val="75000"/>
                    <a:lumOff val="25000"/>
                  </a:schemeClr>
                </a:solidFill>
                <a:latin typeface="Arial" pitchFamily="34" charset="0"/>
                <a:ea typeface="メイリオ" pitchFamily="50" charset="-128"/>
              </a:endParaRPr>
            </a:p>
            <a:p>
              <a:pPr algn="ctr">
                <a:lnSpc>
                  <a:spcPts val="1000"/>
                </a:lnSpc>
              </a:pPr>
              <a:r>
                <a:rPr lang="en-US" altLang="ja-JP" sz="1200" b="1" spc="100" dirty="0">
                  <a:solidFill>
                    <a:schemeClr val="tx1">
                      <a:lumMod val="75000"/>
                      <a:lumOff val="25000"/>
                    </a:schemeClr>
                  </a:solidFill>
                  <a:latin typeface="Arial" pitchFamily="34" charset="0"/>
                  <a:ea typeface="メイリオ" pitchFamily="50" charset="-128"/>
                </a:rPr>
                <a:t>OSS</a:t>
              </a:r>
              <a:endParaRPr kumimoji="1" lang="ja-JP" altLang="en-US" sz="1200" b="1" spc="100" dirty="0">
                <a:solidFill>
                  <a:schemeClr val="tx1">
                    <a:lumMod val="75000"/>
                    <a:lumOff val="25000"/>
                  </a:schemeClr>
                </a:solidFill>
                <a:latin typeface="Arial" pitchFamily="34" charset="0"/>
                <a:ea typeface="メイリオ" pitchFamily="50" charset="-128"/>
              </a:endParaRPr>
            </a:p>
          </p:txBody>
        </p:sp>
      </p:grpSp>
      <p:grpSp>
        <p:nvGrpSpPr>
          <p:cNvPr id="196" name="グループ化 195"/>
          <p:cNvGrpSpPr/>
          <p:nvPr/>
        </p:nvGrpSpPr>
        <p:grpSpPr>
          <a:xfrm rot="16876908">
            <a:off x="3397213" y="3438988"/>
            <a:ext cx="433155" cy="474798"/>
            <a:chOff x="5533731" y="3555188"/>
            <a:chExt cx="433155" cy="474798"/>
          </a:xfrm>
        </p:grpSpPr>
        <p:sp>
          <p:nvSpPr>
            <p:cNvPr id="193" name="フリーフォーム 192"/>
            <p:cNvSpPr/>
            <p:nvPr/>
          </p:nvSpPr>
          <p:spPr bwMode="auto">
            <a:xfrm>
              <a:off x="5694442" y="3653022"/>
              <a:ext cx="234471" cy="182040"/>
            </a:xfrm>
            <a:custGeom>
              <a:avLst/>
              <a:gdLst>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173480 h 1173480"/>
                <a:gd name="connsiteX1" fmla="*/ 619760 w 1483360"/>
                <a:gd name="connsiteY1" fmla="*/ 218440 h 1173480"/>
                <a:gd name="connsiteX2" fmla="*/ 1005840 w 1483360"/>
                <a:gd name="connsiteY2" fmla="*/ 0 h 1173480"/>
                <a:gd name="connsiteX3" fmla="*/ 1402080 w 1483360"/>
                <a:gd name="connsiteY3" fmla="*/ 228600 h 1173480"/>
                <a:gd name="connsiteX4" fmla="*/ 1483360 w 1483360"/>
                <a:gd name="connsiteY4" fmla="*/ 685800 h 1173480"/>
                <a:gd name="connsiteX5" fmla="*/ 1087120 w 1483360"/>
                <a:gd name="connsiteY5" fmla="*/ 1021080 h 1173480"/>
                <a:gd name="connsiteX6" fmla="*/ 0 w 1483360"/>
                <a:gd name="connsiteY6" fmla="*/ 1173480 h 1173480"/>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83360 w 1507278"/>
                <a:gd name="connsiteY4" fmla="*/ 690272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227" h="1177952">
                  <a:moveTo>
                    <a:pt x="0" y="1177952"/>
                  </a:moveTo>
                  <a:cubicBezTo>
                    <a:pt x="210397" y="951045"/>
                    <a:pt x="413173" y="541259"/>
                    <a:pt x="619760" y="222912"/>
                  </a:cubicBezTo>
                  <a:cubicBezTo>
                    <a:pt x="695113" y="137399"/>
                    <a:pt x="821902" y="25215"/>
                    <a:pt x="1005840" y="4472"/>
                  </a:cubicBezTo>
                  <a:cubicBezTo>
                    <a:pt x="1196950" y="0"/>
                    <a:pt x="1388818" y="122582"/>
                    <a:pt x="1430655" y="233072"/>
                  </a:cubicBezTo>
                  <a:cubicBezTo>
                    <a:pt x="1507278" y="387377"/>
                    <a:pt x="1517227" y="534062"/>
                    <a:pt x="1483360" y="673127"/>
                  </a:cubicBezTo>
                  <a:cubicBezTo>
                    <a:pt x="1400810" y="822987"/>
                    <a:pt x="1158240" y="969037"/>
                    <a:pt x="980440" y="1002692"/>
                  </a:cubicBezTo>
                  <a:cubicBezTo>
                    <a:pt x="626957" y="1043967"/>
                    <a:pt x="315383" y="1087147"/>
                    <a:pt x="0" y="1177952"/>
                  </a:cubicBezTo>
                  <a:close/>
                </a:path>
              </a:pathLst>
            </a:cu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94" name="フリーフォーム 193"/>
            <p:cNvSpPr/>
            <p:nvPr/>
          </p:nvSpPr>
          <p:spPr bwMode="auto">
            <a:xfrm rot="19628643">
              <a:off x="5533731" y="3555188"/>
              <a:ext cx="217180" cy="168615"/>
            </a:xfrm>
            <a:custGeom>
              <a:avLst/>
              <a:gdLst>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173480 h 1173480"/>
                <a:gd name="connsiteX1" fmla="*/ 619760 w 1483360"/>
                <a:gd name="connsiteY1" fmla="*/ 218440 h 1173480"/>
                <a:gd name="connsiteX2" fmla="*/ 1005840 w 1483360"/>
                <a:gd name="connsiteY2" fmla="*/ 0 h 1173480"/>
                <a:gd name="connsiteX3" fmla="*/ 1402080 w 1483360"/>
                <a:gd name="connsiteY3" fmla="*/ 228600 h 1173480"/>
                <a:gd name="connsiteX4" fmla="*/ 1483360 w 1483360"/>
                <a:gd name="connsiteY4" fmla="*/ 685800 h 1173480"/>
                <a:gd name="connsiteX5" fmla="*/ 1087120 w 1483360"/>
                <a:gd name="connsiteY5" fmla="*/ 1021080 h 1173480"/>
                <a:gd name="connsiteX6" fmla="*/ 0 w 1483360"/>
                <a:gd name="connsiteY6" fmla="*/ 1173480 h 1173480"/>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83360 w 1507278"/>
                <a:gd name="connsiteY4" fmla="*/ 690272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227" h="1177952">
                  <a:moveTo>
                    <a:pt x="0" y="1177952"/>
                  </a:moveTo>
                  <a:cubicBezTo>
                    <a:pt x="210397" y="951045"/>
                    <a:pt x="413173" y="541259"/>
                    <a:pt x="619760" y="222912"/>
                  </a:cubicBezTo>
                  <a:cubicBezTo>
                    <a:pt x="695113" y="137399"/>
                    <a:pt x="821902" y="25215"/>
                    <a:pt x="1005840" y="4472"/>
                  </a:cubicBezTo>
                  <a:cubicBezTo>
                    <a:pt x="1196950" y="0"/>
                    <a:pt x="1388818" y="122582"/>
                    <a:pt x="1430655" y="233072"/>
                  </a:cubicBezTo>
                  <a:cubicBezTo>
                    <a:pt x="1507278" y="387377"/>
                    <a:pt x="1517227" y="534062"/>
                    <a:pt x="1483360" y="673127"/>
                  </a:cubicBezTo>
                  <a:cubicBezTo>
                    <a:pt x="1400810" y="822987"/>
                    <a:pt x="1158240" y="969037"/>
                    <a:pt x="980440" y="1002692"/>
                  </a:cubicBezTo>
                  <a:cubicBezTo>
                    <a:pt x="626957" y="1043967"/>
                    <a:pt x="315383" y="1087147"/>
                    <a:pt x="0" y="1177952"/>
                  </a:cubicBezTo>
                  <a:close/>
                </a:path>
              </a:pathLst>
            </a:cu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95" name="フリーフォーム 194"/>
            <p:cNvSpPr/>
            <p:nvPr/>
          </p:nvSpPr>
          <p:spPr bwMode="auto">
            <a:xfrm rot="2243938">
              <a:off x="5749706" y="3861371"/>
              <a:ext cx="217180" cy="168615"/>
            </a:xfrm>
            <a:custGeom>
              <a:avLst/>
              <a:gdLst>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097280 h 1097280"/>
                <a:gd name="connsiteX1" fmla="*/ 619760 w 1483360"/>
                <a:gd name="connsiteY1" fmla="*/ 142240 h 1097280"/>
                <a:gd name="connsiteX2" fmla="*/ 1005840 w 1483360"/>
                <a:gd name="connsiteY2" fmla="*/ 0 h 1097280"/>
                <a:gd name="connsiteX3" fmla="*/ 1402080 w 1483360"/>
                <a:gd name="connsiteY3" fmla="*/ 152400 h 1097280"/>
                <a:gd name="connsiteX4" fmla="*/ 1483360 w 1483360"/>
                <a:gd name="connsiteY4" fmla="*/ 609600 h 1097280"/>
                <a:gd name="connsiteX5" fmla="*/ 1087120 w 1483360"/>
                <a:gd name="connsiteY5" fmla="*/ 944880 h 1097280"/>
                <a:gd name="connsiteX6" fmla="*/ 0 w 1483360"/>
                <a:gd name="connsiteY6" fmla="*/ 1097280 h 1097280"/>
                <a:gd name="connsiteX0" fmla="*/ 0 w 1483360"/>
                <a:gd name="connsiteY0" fmla="*/ 1173480 h 1173480"/>
                <a:gd name="connsiteX1" fmla="*/ 619760 w 1483360"/>
                <a:gd name="connsiteY1" fmla="*/ 218440 h 1173480"/>
                <a:gd name="connsiteX2" fmla="*/ 1005840 w 1483360"/>
                <a:gd name="connsiteY2" fmla="*/ 0 h 1173480"/>
                <a:gd name="connsiteX3" fmla="*/ 1402080 w 1483360"/>
                <a:gd name="connsiteY3" fmla="*/ 228600 h 1173480"/>
                <a:gd name="connsiteX4" fmla="*/ 1483360 w 1483360"/>
                <a:gd name="connsiteY4" fmla="*/ 685800 h 1173480"/>
                <a:gd name="connsiteX5" fmla="*/ 1087120 w 1483360"/>
                <a:gd name="connsiteY5" fmla="*/ 1021080 h 1173480"/>
                <a:gd name="connsiteX6" fmla="*/ 0 w 1483360"/>
                <a:gd name="connsiteY6" fmla="*/ 1173480 h 1173480"/>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483360"/>
                <a:gd name="connsiteY0" fmla="*/ 1177952 h 1177952"/>
                <a:gd name="connsiteX1" fmla="*/ 619760 w 1483360"/>
                <a:gd name="connsiteY1" fmla="*/ 222912 h 1177952"/>
                <a:gd name="connsiteX2" fmla="*/ 1005840 w 1483360"/>
                <a:gd name="connsiteY2" fmla="*/ 4472 h 1177952"/>
                <a:gd name="connsiteX3" fmla="*/ 1402080 w 1483360"/>
                <a:gd name="connsiteY3" fmla="*/ 233072 h 1177952"/>
                <a:gd name="connsiteX4" fmla="*/ 1483360 w 1483360"/>
                <a:gd name="connsiteY4" fmla="*/ 690272 h 1177952"/>
                <a:gd name="connsiteX5" fmla="*/ 1087120 w 1483360"/>
                <a:gd name="connsiteY5" fmla="*/ 1025552 h 1177952"/>
                <a:gd name="connsiteX6" fmla="*/ 0 w 1483360"/>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83360 w 1507278"/>
                <a:gd name="connsiteY4" fmla="*/ 690272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1087120 w 1507278"/>
                <a:gd name="connsiteY5" fmla="*/ 102555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07278"/>
                <a:gd name="connsiteY0" fmla="*/ 1177952 h 1177952"/>
                <a:gd name="connsiteX1" fmla="*/ 619760 w 1507278"/>
                <a:gd name="connsiteY1" fmla="*/ 222912 h 1177952"/>
                <a:gd name="connsiteX2" fmla="*/ 1005840 w 1507278"/>
                <a:gd name="connsiteY2" fmla="*/ 4472 h 1177952"/>
                <a:gd name="connsiteX3" fmla="*/ 1430655 w 1507278"/>
                <a:gd name="connsiteY3" fmla="*/ 233072 h 1177952"/>
                <a:gd name="connsiteX4" fmla="*/ 1437640 w 1507278"/>
                <a:gd name="connsiteY4" fmla="*/ 718847 h 1177952"/>
                <a:gd name="connsiteX5" fmla="*/ 980440 w 1507278"/>
                <a:gd name="connsiteY5" fmla="*/ 1002692 h 1177952"/>
                <a:gd name="connsiteX6" fmla="*/ 0 w 1507278"/>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 name="connsiteX0" fmla="*/ 0 w 1517227"/>
                <a:gd name="connsiteY0" fmla="*/ 1177952 h 1177952"/>
                <a:gd name="connsiteX1" fmla="*/ 619760 w 1517227"/>
                <a:gd name="connsiteY1" fmla="*/ 222912 h 1177952"/>
                <a:gd name="connsiteX2" fmla="*/ 1005840 w 1517227"/>
                <a:gd name="connsiteY2" fmla="*/ 4472 h 1177952"/>
                <a:gd name="connsiteX3" fmla="*/ 1430655 w 1517227"/>
                <a:gd name="connsiteY3" fmla="*/ 233072 h 1177952"/>
                <a:gd name="connsiteX4" fmla="*/ 1483360 w 1517227"/>
                <a:gd name="connsiteY4" fmla="*/ 673127 h 1177952"/>
                <a:gd name="connsiteX5" fmla="*/ 980440 w 1517227"/>
                <a:gd name="connsiteY5" fmla="*/ 1002692 h 1177952"/>
                <a:gd name="connsiteX6" fmla="*/ 0 w 1517227"/>
                <a:gd name="connsiteY6" fmla="*/ 1177952 h 11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227" h="1177952">
                  <a:moveTo>
                    <a:pt x="0" y="1177952"/>
                  </a:moveTo>
                  <a:cubicBezTo>
                    <a:pt x="210397" y="951045"/>
                    <a:pt x="413173" y="541259"/>
                    <a:pt x="619760" y="222912"/>
                  </a:cubicBezTo>
                  <a:cubicBezTo>
                    <a:pt x="695113" y="137399"/>
                    <a:pt x="821902" y="25215"/>
                    <a:pt x="1005840" y="4472"/>
                  </a:cubicBezTo>
                  <a:cubicBezTo>
                    <a:pt x="1196950" y="0"/>
                    <a:pt x="1388818" y="122582"/>
                    <a:pt x="1430655" y="233072"/>
                  </a:cubicBezTo>
                  <a:cubicBezTo>
                    <a:pt x="1507278" y="387377"/>
                    <a:pt x="1517227" y="534062"/>
                    <a:pt x="1483360" y="673127"/>
                  </a:cubicBezTo>
                  <a:cubicBezTo>
                    <a:pt x="1400810" y="822987"/>
                    <a:pt x="1158240" y="969037"/>
                    <a:pt x="980440" y="1002692"/>
                  </a:cubicBezTo>
                  <a:cubicBezTo>
                    <a:pt x="626957" y="1043967"/>
                    <a:pt x="315383" y="1087147"/>
                    <a:pt x="0" y="1177952"/>
                  </a:cubicBezTo>
                  <a:close/>
                </a:path>
              </a:pathLst>
            </a:cu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98" name="テキスト ボックス 197"/>
          <p:cNvSpPr txBox="1"/>
          <p:nvPr/>
        </p:nvSpPr>
        <p:spPr>
          <a:xfrm>
            <a:off x="6755740" y="3811479"/>
            <a:ext cx="835888" cy="871208"/>
          </a:xfrm>
          <a:prstGeom prst="star12">
            <a:avLst/>
          </a:prstGeom>
          <a:solidFill>
            <a:srgbClr val="FFC000"/>
          </a:solidFill>
          <a:ln w="28575">
            <a:solidFill>
              <a:schemeClr val="bg1"/>
            </a:solidFill>
          </a:ln>
          <a:effectLst>
            <a:outerShdw blurRad="50800" dist="38100" dir="2700000" algn="tl" rotWithShape="0">
              <a:prstClr val="black">
                <a:alpha val="40000"/>
              </a:prstClr>
            </a:outerShdw>
          </a:effectLst>
        </p:spPr>
        <p:txBody>
          <a:bodyPr wrap="none" lIns="0" tIns="0" rIns="0" bIns="0" rtlCol="0" anchor="ctr">
            <a:noAutofit/>
          </a:bodyPr>
          <a:lstStyle/>
          <a:p>
            <a:pPr algn="ctr"/>
            <a:r>
              <a:rPr kumimoji="1" lang="en-US" altLang="ja-JP" sz="1200" b="1" spc="100" dirty="0">
                <a:solidFill>
                  <a:srgbClr val="E86030"/>
                </a:solidFill>
                <a:latin typeface="Arial" pitchFamily="34" charset="0"/>
                <a:ea typeface="メイリオ" pitchFamily="50" charset="-128"/>
              </a:rPr>
              <a:t>OSS</a:t>
            </a:r>
            <a:br>
              <a:rPr kumimoji="1" lang="en-US" altLang="ja-JP" sz="1200" b="1" spc="100" dirty="0">
                <a:solidFill>
                  <a:srgbClr val="E86030"/>
                </a:solidFill>
                <a:latin typeface="Arial" pitchFamily="34" charset="0"/>
                <a:ea typeface="メイリオ" pitchFamily="50" charset="-128"/>
              </a:rPr>
            </a:br>
            <a:r>
              <a:rPr kumimoji="1" lang="ja-JP" altLang="en-US" sz="1200" b="1" spc="100" dirty="0">
                <a:solidFill>
                  <a:srgbClr val="E86030"/>
                </a:solidFill>
                <a:latin typeface="Arial" pitchFamily="34" charset="0"/>
                <a:ea typeface="メイリオ" pitchFamily="50" charset="-128"/>
              </a:rPr>
              <a:t>による</a:t>
            </a:r>
            <a:endParaRPr kumimoji="1" lang="en-US" altLang="ja-JP" sz="1200" b="1" spc="100" dirty="0">
              <a:solidFill>
                <a:srgbClr val="E86030"/>
              </a:solidFill>
              <a:latin typeface="Arial" pitchFamily="34" charset="0"/>
              <a:ea typeface="メイリオ" pitchFamily="50" charset="-128"/>
            </a:endParaRPr>
          </a:p>
          <a:p>
            <a:pPr algn="ctr"/>
            <a:r>
              <a:rPr kumimoji="1" lang="ja-JP" altLang="en-US" sz="1200" b="1" spc="100" dirty="0">
                <a:solidFill>
                  <a:srgbClr val="E86030"/>
                </a:solidFill>
                <a:latin typeface="Arial" pitchFamily="34" charset="0"/>
                <a:ea typeface="メイリオ" pitchFamily="50" charset="-128"/>
              </a:rPr>
              <a:t>不具合</a:t>
            </a:r>
          </a:p>
        </p:txBody>
      </p:sp>
      <p:sp>
        <p:nvSpPr>
          <p:cNvPr id="285" name="フリーフォーム 284"/>
          <p:cNvSpPr/>
          <p:nvPr/>
        </p:nvSpPr>
        <p:spPr bwMode="auto">
          <a:xfrm rot="466721">
            <a:off x="962148" y="4016397"/>
            <a:ext cx="2469771" cy="366687"/>
          </a:xfrm>
          <a:custGeom>
            <a:avLst/>
            <a:gdLst>
              <a:gd name="connsiteX0" fmla="*/ 0 w 543208"/>
              <a:gd name="connsiteY0" fmla="*/ 0 h 362138"/>
              <a:gd name="connsiteX1" fmla="*/ 543208 w 543208"/>
              <a:gd name="connsiteY1" fmla="*/ 362138 h 362138"/>
              <a:gd name="connsiteX0" fmla="*/ 0 w 543208"/>
              <a:gd name="connsiteY0" fmla="*/ 0 h 362138"/>
              <a:gd name="connsiteX1" fmla="*/ 543208 w 543208"/>
              <a:gd name="connsiteY1" fmla="*/ 362138 h 362138"/>
              <a:gd name="connsiteX0" fmla="*/ 0 w 543208"/>
              <a:gd name="connsiteY0" fmla="*/ 0 h 362138"/>
              <a:gd name="connsiteX1" fmla="*/ 543208 w 543208"/>
              <a:gd name="connsiteY1" fmla="*/ 362138 h 362138"/>
              <a:gd name="connsiteX0" fmla="*/ 0 w 543208"/>
              <a:gd name="connsiteY0" fmla="*/ 0 h 900913"/>
              <a:gd name="connsiteX1" fmla="*/ 543208 w 543208"/>
              <a:gd name="connsiteY1" fmla="*/ 362138 h 900913"/>
              <a:gd name="connsiteX0" fmla="*/ 0 w 543208"/>
              <a:gd name="connsiteY0" fmla="*/ 0 h 1237131"/>
              <a:gd name="connsiteX1" fmla="*/ 543208 w 543208"/>
              <a:gd name="connsiteY1" fmla="*/ 362138 h 1237131"/>
              <a:gd name="connsiteX0" fmla="*/ 0 w 549042"/>
              <a:gd name="connsiteY0" fmla="*/ 0 h 1619208"/>
              <a:gd name="connsiteX1" fmla="*/ 549042 w 549042"/>
              <a:gd name="connsiteY1" fmla="*/ 744215 h 1619208"/>
              <a:gd name="connsiteX0" fmla="*/ 0 w 549042"/>
              <a:gd name="connsiteY0" fmla="*/ 0 h 1619208"/>
              <a:gd name="connsiteX1" fmla="*/ 549042 w 549042"/>
              <a:gd name="connsiteY1" fmla="*/ 744215 h 1619208"/>
            </a:gdLst>
            <a:ahLst/>
            <a:cxnLst>
              <a:cxn ang="0">
                <a:pos x="connsiteX0" y="connsiteY0"/>
              </a:cxn>
              <a:cxn ang="0">
                <a:pos x="connsiteX1" y="connsiteY1"/>
              </a:cxn>
            </a:cxnLst>
            <a:rect l="l" t="t" r="r" b="b"/>
            <a:pathLst>
              <a:path w="549042" h="1619208">
                <a:moveTo>
                  <a:pt x="0" y="0"/>
                </a:moveTo>
                <a:cubicBezTo>
                  <a:pt x="94732" y="1476192"/>
                  <a:pt x="300441" y="1619208"/>
                  <a:pt x="549042" y="744215"/>
                </a:cubicBezTo>
              </a:path>
            </a:pathLst>
          </a:custGeom>
          <a:noFill/>
          <a:ln w="76200" cap="flat" cmpd="sng" algn="ctr">
            <a:solidFill>
              <a:schemeClr val="bg1">
                <a:lumMod val="50000"/>
              </a:schemeClr>
            </a:solidFill>
            <a:prstDash val="sysDot"/>
            <a:round/>
            <a:headEnd type="none" w="med" len="med"/>
            <a:tailEnd type="triangle" w="med" len="med"/>
          </a:ln>
          <a:effectLst/>
        </p:spPr>
        <p:txBody>
          <a:bodyPr rtlCol="0" anchor="ctr"/>
          <a:lstStyle/>
          <a:p>
            <a:pPr algn="ctr"/>
            <a:endParaRPr kumimoji="1" lang="ja-JP" altLang="en-US"/>
          </a:p>
        </p:txBody>
      </p:sp>
      <p:grpSp>
        <p:nvGrpSpPr>
          <p:cNvPr id="321" name="グループ化 320"/>
          <p:cNvGrpSpPr/>
          <p:nvPr/>
        </p:nvGrpSpPr>
        <p:grpSpPr>
          <a:xfrm>
            <a:off x="199177" y="4001618"/>
            <a:ext cx="2290525" cy="861587"/>
            <a:chOff x="253498" y="4163086"/>
            <a:chExt cx="2290525" cy="861587"/>
          </a:xfrm>
        </p:grpSpPr>
        <p:grpSp>
          <p:nvGrpSpPr>
            <p:cNvPr id="290" name="グループ化 289"/>
            <p:cNvGrpSpPr/>
            <p:nvPr/>
          </p:nvGrpSpPr>
          <p:grpSpPr>
            <a:xfrm>
              <a:off x="253498" y="4163086"/>
              <a:ext cx="2236206" cy="861587"/>
              <a:chOff x="253498" y="4163086"/>
              <a:chExt cx="2236206" cy="861587"/>
            </a:xfrm>
            <a:effectLst>
              <a:outerShdw blurRad="50800" dist="38100" dir="2700000" algn="tl" rotWithShape="0">
                <a:prstClr val="black">
                  <a:alpha val="40000"/>
                </a:prstClr>
              </a:outerShdw>
            </a:effectLst>
          </p:grpSpPr>
          <p:sp>
            <p:nvSpPr>
              <p:cNvPr id="287" name="二等辺三角形 286"/>
              <p:cNvSpPr/>
              <p:nvPr/>
            </p:nvSpPr>
            <p:spPr bwMode="auto">
              <a:xfrm>
                <a:off x="596020" y="4163086"/>
                <a:ext cx="318381" cy="679008"/>
              </a:xfrm>
              <a:prstGeom prst="triangle">
                <a:avLst/>
              </a:prstGeom>
              <a:solidFill>
                <a:srgbClr val="E8E8E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8" name="角丸四角形 287"/>
              <p:cNvSpPr/>
              <p:nvPr/>
            </p:nvSpPr>
            <p:spPr bwMode="auto">
              <a:xfrm>
                <a:off x="253498" y="4549909"/>
                <a:ext cx="2236206" cy="474764"/>
              </a:xfrm>
              <a:prstGeom prst="roundRect">
                <a:avLst/>
              </a:prstGeom>
              <a:solidFill>
                <a:srgbClr val="E8E8E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89" name="テキスト ボックス 288"/>
            <p:cNvSpPr txBox="1"/>
            <p:nvPr/>
          </p:nvSpPr>
          <p:spPr>
            <a:xfrm>
              <a:off x="336706" y="4645005"/>
              <a:ext cx="2207317" cy="3139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600" b="1" spc="100" dirty="0">
                  <a:solidFill>
                    <a:srgbClr val="F6167B"/>
                  </a:solidFill>
                  <a:latin typeface="Arial Unicode MS" pitchFamily="50" charset="-128"/>
                  <a:ea typeface="メイリオ" pitchFamily="50" charset="-128"/>
                </a:rPr>
                <a:t>無保証・無補償です</a:t>
              </a:r>
              <a:endParaRPr kumimoji="1" lang="en-US" altLang="ja-JP" sz="1600" b="1" spc="100" dirty="0">
                <a:solidFill>
                  <a:srgbClr val="F6167B"/>
                </a:solidFill>
                <a:latin typeface="Arial Unicode MS" pitchFamily="50" charset="-128"/>
                <a:ea typeface="メイリオ" pitchFamily="50" charset="-128"/>
              </a:endParaRPr>
            </a:p>
          </p:txBody>
        </p:sp>
      </p:grpSp>
      <p:sp>
        <p:nvSpPr>
          <p:cNvPr id="320" name="テキスト ボックス 319"/>
          <p:cNvSpPr txBox="1"/>
          <p:nvPr/>
        </p:nvSpPr>
        <p:spPr>
          <a:xfrm>
            <a:off x="2462328" y="4051261"/>
            <a:ext cx="873404" cy="3416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180000" indent="-180000"/>
            <a:r>
              <a:rPr kumimoji="1" lang="ja-JP" altLang="en-US" b="1" spc="100" dirty="0">
                <a:solidFill>
                  <a:srgbClr val="7C3464"/>
                </a:solidFill>
                <a:latin typeface="Arial Unicode MS" pitchFamily="50" charset="-128"/>
                <a:ea typeface="メイリオ" pitchFamily="50" charset="-128"/>
              </a:rPr>
              <a:t>利用</a:t>
            </a:r>
            <a:endParaRPr kumimoji="1" lang="en-US" altLang="ja-JP" b="1" spc="100" dirty="0">
              <a:solidFill>
                <a:srgbClr val="7C3464"/>
              </a:solidFill>
              <a:latin typeface="Arial Unicode MS" pitchFamily="50" charset="-128"/>
              <a:ea typeface="メイリオ" pitchFamily="50" charset="-128"/>
            </a:endParaRPr>
          </a:p>
        </p:txBody>
      </p:sp>
      <p:sp>
        <p:nvSpPr>
          <p:cNvPr id="329" name="フリーフォーム 328"/>
          <p:cNvSpPr/>
          <p:nvPr/>
        </p:nvSpPr>
        <p:spPr bwMode="auto">
          <a:xfrm rot="1270237" flipH="1">
            <a:off x="1482975" y="3324126"/>
            <a:ext cx="486729" cy="412474"/>
          </a:xfrm>
          <a:custGeom>
            <a:avLst/>
            <a:gdLst>
              <a:gd name="connsiteX0" fmla="*/ 1509000 w 2785559"/>
              <a:gd name="connsiteY0" fmla="*/ 2652666 h 2824682"/>
              <a:gd name="connsiteX1" fmla="*/ 2160850 w 2785559"/>
              <a:gd name="connsiteY1" fmla="*/ 2073244 h 2824682"/>
              <a:gd name="connsiteX2" fmla="*/ 2178957 w 2785559"/>
              <a:gd name="connsiteY2" fmla="*/ 2046084 h 2824682"/>
              <a:gd name="connsiteX3" fmla="*/ 2188010 w 2785559"/>
              <a:gd name="connsiteY3" fmla="*/ 2037030 h 2824682"/>
              <a:gd name="connsiteX4" fmla="*/ 2378133 w 2785559"/>
              <a:gd name="connsiteY4" fmla="*/ 1683945 h 2824682"/>
              <a:gd name="connsiteX5" fmla="*/ 2685951 w 2785559"/>
              <a:gd name="connsiteY5" fmla="*/ 1457608 h 2824682"/>
              <a:gd name="connsiteX6" fmla="*/ 2477721 w 2785559"/>
              <a:gd name="connsiteY6" fmla="*/ 1068309 h 2824682"/>
              <a:gd name="connsiteX7" fmla="*/ 2097476 w 2785559"/>
              <a:gd name="connsiteY7" fmla="*/ 1312753 h 2824682"/>
              <a:gd name="connsiteX8" fmla="*/ 1834925 w 2785559"/>
              <a:gd name="connsiteY8" fmla="*/ 1665838 h 2824682"/>
              <a:gd name="connsiteX9" fmla="*/ 1762497 w 2785559"/>
              <a:gd name="connsiteY9" fmla="*/ 434567 h 2824682"/>
              <a:gd name="connsiteX10" fmla="*/ 1735337 w 2785559"/>
              <a:gd name="connsiteY10" fmla="*/ 172016 h 2824682"/>
              <a:gd name="connsiteX11" fmla="*/ 1309824 w 2785559"/>
              <a:gd name="connsiteY11" fmla="*/ 235391 h 2824682"/>
              <a:gd name="connsiteX12" fmla="*/ 1291717 w 2785559"/>
              <a:gd name="connsiteY12" fmla="*/ 0 h 2824682"/>
              <a:gd name="connsiteX13" fmla="*/ 739456 w 2785559"/>
              <a:gd name="connsiteY13" fmla="*/ 172016 h 2824682"/>
              <a:gd name="connsiteX14" fmla="*/ 603654 w 2785559"/>
              <a:gd name="connsiteY14" fmla="*/ 172016 h 2824682"/>
              <a:gd name="connsiteX15" fmla="*/ 259622 w 2785559"/>
              <a:gd name="connsiteY15" fmla="*/ 443620 h 2824682"/>
              <a:gd name="connsiteX16" fmla="*/ 386371 w 2785559"/>
              <a:gd name="connsiteY16" fmla="*/ 778599 h 2824682"/>
              <a:gd name="connsiteX17" fmla="*/ 42339 w 2785559"/>
              <a:gd name="connsiteY17" fmla="*/ 1059256 h 2824682"/>
              <a:gd name="connsiteX18" fmla="*/ 60446 w 2785559"/>
              <a:gd name="connsiteY18" fmla="*/ 1213165 h 2824682"/>
              <a:gd name="connsiteX19" fmla="*/ 522173 w 2785559"/>
              <a:gd name="connsiteY19" fmla="*/ 1865014 h 2824682"/>
              <a:gd name="connsiteX20" fmla="*/ 1011060 w 2785559"/>
              <a:gd name="connsiteY20" fmla="*/ 2806575 h 2824682"/>
              <a:gd name="connsiteX21" fmla="*/ 1264557 w 2785559"/>
              <a:gd name="connsiteY21" fmla="*/ 2824682 h 2824682"/>
              <a:gd name="connsiteX22" fmla="*/ 1509000 w 2785559"/>
              <a:gd name="connsiteY22" fmla="*/ 2652666 h 2824682"/>
              <a:gd name="connsiteX0" fmla="*/ 1509000 w 2785559"/>
              <a:gd name="connsiteY0" fmla="*/ 2652666 h 2824682"/>
              <a:gd name="connsiteX1" fmla="*/ 2160850 w 2785559"/>
              <a:gd name="connsiteY1" fmla="*/ 2073244 h 2824682"/>
              <a:gd name="connsiteX2" fmla="*/ 2178957 w 2785559"/>
              <a:gd name="connsiteY2" fmla="*/ 2046084 h 2824682"/>
              <a:gd name="connsiteX3" fmla="*/ 2378133 w 2785559"/>
              <a:gd name="connsiteY3" fmla="*/ 1683945 h 2824682"/>
              <a:gd name="connsiteX4" fmla="*/ 2685951 w 2785559"/>
              <a:gd name="connsiteY4" fmla="*/ 1457608 h 2824682"/>
              <a:gd name="connsiteX5" fmla="*/ 2477721 w 2785559"/>
              <a:gd name="connsiteY5" fmla="*/ 1068309 h 2824682"/>
              <a:gd name="connsiteX6" fmla="*/ 2097476 w 2785559"/>
              <a:gd name="connsiteY6" fmla="*/ 1312753 h 2824682"/>
              <a:gd name="connsiteX7" fmla="*/ 1834925 w 2785559"/>
              <a:gd name="connsiteY7" fmla="*/ 1665838 h 2824682"/>
              <a:gd name="connsiteX8" fmla="*/ 1762497 w 2785559"/>
              <a:gd name="connsiteY8" fmla="*/ 434567 h 2824682"/>
              <a:gd name="connsiteX9" fmla="*/ 1735337 w 2785559"/>
              <a:gd name="connsiteY9" fmla="*/ 172016 h 2824682"/>
              <a:gd name="connsiteX10" fmla="*/ 1309824 w 2785559"/>
              <a:gd name="connsiteY10" fmla="*/ 235391 h 2824682"/>
              <a:gd name="connsiteX11" fmla="*/ 1291717 w 2785559"/>
              <a:gd name="connsiteY11" fmla="*/ 0 h 2824682"/>
              <a:gd name="connsiteX12" fmla="*/ 739456 w 2785559"/>
              <a:gd name="connsiteY12" fmla="*/ 172016 h 2824682"/>
              <a:gd name="connsiteX13" fmla="*/ 603654 w 2785559"/>
              <a:gd name="connsiteY13" fmla="*/ 172016 h 2824682"/>
              <a:gd name="connsiteX14" fmla="*/ 259622 w 2785559"/>
              <a:gd name="connsiteY14" fmla="*/ 443620 h 2824682"/>
              <a:gd name="connsiteX15" fmla="*/ 386371 w 2785559"/>
              <a:gd name="connsiteY15" fmla="*/ 778599 h 2824682"/>
              <a:gd name="connsiteX16" fmla="*/ 42339 w 2785559"/>
              <a:gd name="connsiteY16" fmla="*/ 1059256 h 2824682"/>
              <a:gd name="connsiteX17" fmla="*/ 60446 w 2785559"/>
              <a:gd name="connsiteY17" fmla="*/ 1213165 h 2824682"/>
              <a:gd name="connsiteX18" fmla="*/ 522173 w 2785559"/>
              <a:gd name="connsiteY18" fmla="*/ 1865014 h 2824682"/>
              <a:gd name="connsiteX19" fmla="*/ 1011060 w 2785559"/>
              <a:gd name="connsiteY19" fmla="*/ 2806575 h 2824682"/>
              <a:gd name="connsiteX20" fmla="*/ 1264557 w 2785559"/>
              <a:gd name="connsiteY20" fmla="*/ 2824682 h 2824682"/>
              <a:gd name="connsiteX21" fmla="*/ 1509000 w 2785559"/>
              <a:gd name="connsiteY21" fmla="*/ 2652666 h 2824682"/>
              <a:gd name="connsiteX0" fmla="*/ 1509000 w 2785559"/>
              <a:gd name="connsiteY0" fmla="*/ 2652666 h 2824682"/>
              <a:gd name="connsiteX1" fmla="*/ 2178957 w 2785559"/>
              <a:gd name="connsiteY1" fmla="*/ 2046084 h 2824682"/>
              <a:gd name="connsiteX2" fmla="*/ 2378133 w 2785559"/>
              <a:gd name="connsiteY2" fmla="*/ 1683945 h 2824682"/>
              <a:gd name="connsiteX3" fmla="*/ 2685951 w 2785559"/>
              <a:gd name="connsiteY3" fmla="*/ 1457608 h 2824682"/>
              <a:gd name="connsiteX4" fmla="*/ 2477721 w 2785559"/>
              <a:gd name="connsiteY4" fmla="*/ 1068309 h 2824682"/>
              <a:gd name="connsiteX5" fmla="*/ 2097476 w 2785559"/>
              <a:gd name="connsiteY5" fmla="*/ 1312753 h 2824682"/>
              <a:gd name="connsiteX6" fmla="*/ 1834925 w 2785559"/>
              <a:gd name="connsiteY6" fmla="*/ 1665838 h 2824682"/>
              <a:gd name="connsiteX7" fmla="*/ 1762497 w 2785559"/>
              <a:gd name="connsiteY7" fmla="*/ 434567 h 2824682"/>
              <a:gd name="connsiteX8" fmla="*/ 1735337 w 2785559"/>
              <a:gd name="connsiteY8" fmla="*/ 172016 h 2824682"/>
              <a:gd name="connsiteX9" fmla="*/ 1309824 w 2785559"/>
              <a:gd name="connsiteY9" fmla="*/ 235391 h 2824682"/>
              <a:gd name="connsiteX10" fmla="*/ 1291717 w 2785559"/>
              <a:gd name="connsiteY10" fmla="*/ 0 h 2824682"/>
              <a:gd name="connsiteX11" fmla="*/ 739456 w 2785559"/>
              <a:gd name="connsiteY11" fmla="*/ 172016 h 2824682"/>
              <a:gd name="connsiteX12" fmla="*/ 603654 w 2785559"/>
              <a:gd name="connsiteY12" fmla="*/ 172016 h 2824682"/>
              <a:gd name="connsiteX13" fmla="*/ 259622 w 2785559"/>
              <a:gd name="connsiteY13" fmla="*/ 443620 h 2824682"/>
              <a:gd name="connsiteX14" fmla="*/ 386371 w 2785559"/>
              <a:gd name="connsiteY14" fmla="*/ 778599 h 2824682"/>
              <a:gd name="connsiteX15" fmla="*/ 42339 w 2785559"/>
              <a:gd name="connsiteY15" fmla="*/ 1059256 h 2824682"/>
              <a:gd name="connsiteX16" fmla="*/ 60446 w 2785559"/>
              <a:gd name="connsiteY16" fmla="*/ 1213165 h 2824682"/>
              <a:gd name="connsiteX17" fmla="*/ 522173 w 2785559"/>
              <a:gd name="connsiteY17" fmla="*/ 1865014 h 2824682"/>
              <a:gd name="connsiteX18" fmla="*/ 1011060 w 2785559"/>
              <a:gd name="connsiteY18" fmla="*/ 2806575 h 2824682"/>
              <a:gd name="connsiteX19" fmla="*/ 1264557 w 2785559"/>
              <a:gd name="connsiteY19" fmla="*/ 2824682 h 2824682"/>
              <a:gd name="connsiteX20" fmla="*/ 1509000 w 2785559"/>
              <a:gd name="connsiteY20" fmla="*/ 2652666 h 2824682"/>
              <a:gd name="connsiteX0" fmla="*/ 1509000 w 2785559"/>
              <a:gd name="connsiteY0" fmla="*/ 2652666 h 2824682"/>
              <a:gd name="connsiteX1" fmla="*/ 2178957 w 2785559"/>
              <a:gd name="connsiteY1" fmla="*/ 2046084 h 2824682"/>
              <a:gd name="connsiteX2" fmla="*/ 2378133 w 2785559"/>
              <a:gd name="connsiteY2" fmla="*/ 1683945 h 2824682"/>
              <a:gd name="connsiteX3" fmla="*/ 2685951 w 2785559"/>
              <a:gd name="connsiteY3" fmla="*/ 1457608 h 2824682"/>
              <a:gd name="connsiteX4" fmla="*/ 2477721 w 2785559"/>
              <a:gd name="connsiteY4" fmla="*/ 1068309 h 2824682"/>
              <a:gd name="connsiteX5" fmla="*/ 2097476 w 2785559"/>
              <a:gd name="connsiteY5" fmla="*/ 1312753 h 2824682"/>
              <a:gd name="connsiteX6" fmla="*/ 1834925 w 2785559"/>
              <a:gd name="connsiteY6" fmla="*/ 1665838 h 2824682"/>
              <a:gd name="connsiteX7" fmla="*/ 1762497 w 2785559"/>
              <a:gd name="connsiteY7" fmla="*/ 434567 h 2824682"/>
              <a:gd name="connsiteX8" fmla="*/ 1735337 w 2785559"/>
              <a:gd name="connsiteY8" fmla="*/ 172016 h 2824682"/>
              <a:gd name="connsiteX9" fmla="*/ 1309824 w 2785559"/>
              <a:gd name="connsiteY9" fmla="*/ 235391 h 2824682"/>
              <a:gd name="connsiteX10" fmla="*/ 1291717 w 2785559"/>
              <a:gd name="connsiteY10" fmla="*/ 0 h 2824682"/>
              <a:gd name="connsiteX11" fmla="*/ 739456 w 2785559"/>
              <a:gd name="connsiteY11" fmla="*/ 172016 h 2824682"/>
              <a:gd name="connsiteX12" fmla="*/ 603654 w 2785559"/>
              <a:gd name="connsiteY12" fmla="*/ 172016 h 2824682"/>
              <a:gd name="connsiteX13" fmla="*/ 259622 w 2785559"/>
              <a:gd name="connsiteY13" fmla="*/ 443620 h 2824682"/>
              <a:gd name="connsiteX14" fmla="*/ 386371 w 2785559"/>
              <a:gd name="connsiteY14" fmla="*/ 778599 h 2824682"/>
              <a:gd name="connsiteX15" fmla="*/ 42339 w 2785559"/>
              <a:gd name="connsiteY15" fmla="*/ 1059256 h 2824682"/>
              <a:gd name="connsiteX16" fmla="*/ 60446 w 2785559"/>
              <a:gd name="connsiteY16" fmla="*/ 1213165 h 2824682"/>
              <a:gd name="connsiteX17" fmla="*/ 522173 w 2785559"/>
              <a:gd name="connsiteY17" fmla="*/ 1865014 h 2824682"/>
              <a:gd name="connsiteX18" fmla="*/ 1011060 w 2785559"/>
              <a:gd name="connsiteY18" fmla="*/ 2806575 h 2824682"/>
              <a:gd name="connsiteX19" fmla="*/ 1264557 w 2785559"/>
              <a:gd name="connsiteY19" fmla="*/ 2824682 h 2824682"/>
              <a:gd name="connsiteX20" fmla="*/ 1509000 w 2785559"/>
              <a:gd name="connsiteY20" fmla="*/ 2652666 h 2824682"/>
              <a:gd name="connsiteX0" fmla="*/ 1509000 w 2785559"/>
              <a:gd name="connsiteY0" fmla="*/ 2652666 h 2824682"/>
              <a:gd name="connsiteX1" fmla="*/ 2178957 w 2785559"/>
              <a:gd name="connsiteY1" fmla="*/ 2046084 h 2824682"/>
              <a:gd name="connsiteX2" fmla="*/ 2378133 w 2785559"/>
              <a:gd name="connsiteY2" fmla="*/ 1683945 h 2824682"/>
              <a:gd name="connsiteX3" fmla="*/ 2685951 w 2785559"/>
              <a:gd name="connsiteY3" fmla="*/ 1457608 h 2824682"/>
              <a:gd name="connsiteX4" fmla="*/ 2477721 w 2785559"/>
              <a:gd name="connsiteY4" fmla="*/ 1068309 h 2824682"/>
              <a:gd name="connsiteX5" fmla="*/ 2097476 w 2785559"/>
              <a:gd name="connsiteY5" fmla="*/ 1312753 h 2824682"/>
              <a:gd name="connsiteX6" fmla="*/ 1834925 w 2785559"/>
              <a:gd name="connsiteY6" fmla="*/ 1665838 h 2824682"/>
              <a:gd name="connsiteX7" fmla="*/ 1762497 w 2785559"/>
              <a:gd name="connsiteY7" fmla="*/ 434567 h 2824682"/>
              <a:gd name="connsiteX8" fmla="*/ 1735337 w 2785559"/>
              <a:gd name="connsiteY8" fmla="*/ 172016 h 2824682"/>
              <a:gd name="connsiteX9" fmla="*/ 1309824 w 2785559"/>
              <a:gd name="connsiteY9" fmla="*/ 235391 h 2824682"/>
              <a:gd name="connsiteX10" fmla="*/ 1291717 w 2785559"/>
              <a:gd name="connsiteY10" fmla="*/ 0 h 2824682"/>
              <a:gd name="connsiteX11" fmla="*/ 739456 w 2785559"/>
              <a:gd name="connsiteY11" fmla="*/ 172016 h 2824682"/>
              <a:gd name="connsiteX12" fmla="*/ 603654 w 2785559"/>
              <a:gd name="connsiteY12" fmla="*/ 172016 h 2824682"/>
              <a:gd name="connsiteX13" fmla="*/ 259622 w 2785559"/>
              <a:gd name="connsiteY13" fmla="*/ 443620 h 2824682"/>
              <a:gd name="connsiteX14" fmla="*/ 386371 w 2785559"/>
              <a:gd name="connsiteY14" fmla="*/ 778599 h 2824682"/>
              <a:gd name="connsiteX15" fmla="*/ 42339 w 2785559"/>
              <a:gd name="connsiteY15" fmla="*/ 1059256 h 2824682"/>
              <a:gd name="connsiteX16" fmla="*/ 60446 w 2785559"/>
              <a:gd name="connsiteY16" fmla="*/ 1213165 h 2824682"/>
              <a:gd name="connsiteX17" fmla="*/ 522173 w 2785559"/>
              <a:gd name="connsiteY17" fmla="*/ 1865014 h 2824682"/>
              <a:gd name="connsiteX18" fmla="*/ 1011060 w 2785559"/>
              <a:gd name="connsiteY18" fmla="*/ 2806575 h 2824682"/>
              <a:gd name="connsiteX19" fmla="*/ 1264557 w 2785559"/>
              <a:gd name="connsiteY19" fmla="*/ 2824682 h 2824682"/>
              <a:gd name="connsiteX20" fmla="*/ 1509000 w 2785559"/>
              <a:gd name="connsiteY20" fmla="*/ 2652666 h 2824682"/>
              <a:gd name="connsiteX0" fmla="*/ 1509000 w 2785559"/>
              <a:gd name="connsiteY0" fmla="*/ 2652666 h 2824682"/>
              <a:gd name="connsiteX1" fmla="*/ 2178957 w 2785559"/>
              <a:gd name="connsiteY1" fmla="*/ 2046084 h 2824682"/>
              <a:gd name="connsiteX2" fmla="*/ 2378133 w 2785559"/>
              <a:gd name="connsiteY2" fmla="*/ 1683945 h 2824682"/>
              <a:gd name="connsiteX3" fmla="*/ 2685951 w 2785559"/>
              <a:gd name="connsiteY3" fmla="*/ 1457608 h 2824682"/>
              <a:gd name="connsiteX4" fmla="*/ 2477721 w 2785559"/>
              <a:gd name="connsiteY4" fmla="*/ 1068309 h 2824682"/>
              <a:gd name="connsiteX5" fmla="*/ 2097476 w 2785559"/>
              <a:gd name="connsiteY5" fmla="*/ 1312753 h 2824682"/>
              <a:gd name="connsiteX6" fmla="*/ 1834925 w 2785559"/>
              <a:gd name="connsiteY6" fmla="*/ 1665838 h 2824682"/>
              <a:gd name="connsiteX7" fmla="*/ 1762497 w 2785559"/>
              <a:gd name="connsiteY7" fmla="*/ 434567 h 2824682"/>
              <a:gd name="connsiteX8" fmla="*/ 1735337 w 2785559"/>
              <a:gd name="connsiteY8" fmla="*/ 172016 h 2824682"/>
              <a:gd name="connsiteX9" fmla="*/ 1309824 w 2785559"/>
              <a:gd name="connsiteY9" fmla="*/ 235391 h 2824682"/>
              <a:gd name="connsiteX10" fmla="*/ 1291717 w 2785559"/>
              <a:gd name="connsiteY10" fmla="*/ 0 h 2824682"/>
              <a:gd name="connsiteX11" fmla="*/ 739456 w 2785559"/>
              <a:gd name="connsiteY11" fmla="*/ 172016 h 2824682"/>
              <a:gd name="connsiteX12" fmla="*/ 603654 w 2785559"/>
              <a:gd name="connsiteY12" fmla="*/ 172016 h 2824682"/>
              <a:gd name="connsiteX13" fmla="*/ 259622 w 2785559"/>
              <a:gd name="connsiteY13" fmla="*/ 443620 h 2824682"/>
              <a:gd name="connsiteX14" fmla="*/ 386371 w 2785559"/>
              <a:gd name="connsiteY14" fmla="*/ 778599 h 2824682"/>
              <a:gd name="connsiteX15" fmla="*/ 42339 w 2785559"/>
              <a:gd name="connsiteY15" fmla="*/ 1059256 h 2824682"/>
              <a:gd name="connsiteX16" fmla="*/ 60446 w 2785559"/>
              <a:gd name="connsiteY16" fmla="*/ 1213165 h 2824682"/>
              <a:gd name="connsiteX17" fmla="*/ 522173 w 2785559"/>
              <a:gd name="connsiteY17" fmla="*/ 1865014 h 2824682"/>
              <a:gd name="connsiteX18" fmla="*/ 1011060 w 2785559"/>
              <a:gd name="connsiteY18" fmla="*/ 2806575 h 2824682"/>
              <a:gd name="connsiteX19" fmla="*/ 1264557 w 2785559"/>
              <a:gd name="connsiteY19" fmla="*/ 2824682 h 2824682"/>
              <a:gd name="connsiteX20" fmla="*/ 1509000 w 2785559"/>
              <a:gd name="connsiteY20" fmla="*/ 2652666 h 2824682"/>
              <a:gd name="connsiteX0" fmla="*/ 1509000 w 2785559"/>
              <a:gd name="connsiteY0" fmla="*/ 2652666 h 2806575"/>
              <a:gd name="connsiteX1" fmla="*/ 2178957 w 2785559"/>
              <a:gd name="connsiteY1" fmla="*/ 2046084 h 2806575"/>
              <a:gd name="connsiteX2" fmla="*/ 2378133 w 2785559"/>
              <a:gd name="connsiteY2" fmla="*/ 1683945 h 2806575"/>
              <a:gd name="connsiteX3" fmla="*/ 2685951 w 2785559"/>
              <a:gd name="connsiteY3" fmla="*/ 1457608 h 2806575"/>
              <a:gd name="connsiteX4" fmla="*/ 2477721 w 2785559"/>
              <a:gd name="connsiteY4" fmla="*/ 1068309 h 2806575"/>
              <a:gd name="connsiteX5" fmla="*/ 2097476 w 2785559"/>
              <a:gd name="connsiteY5" fmla="*/ 1312753 h 2806575"/>
              <a:gd name="connsiteX6" fmla="*/ 1834925 w 2785559"/>
              <a:gd name="connsiteY6" fmla="*/ 1665838 h 2806575"/>
              <a:gd name="connsiteX7" fmla="*/ 1762497 w 2785559"/>
              <a:gd name="connsiteY7" fmla="*/ 434567 h 2806575"/>
              <a:gd name="connsiteX8" fmla="*/ 1735337 w 2785559"/>
              <a:gd name="connsiteY8" fmla="*/ 172016 h 2806575"/>
              <a:gd name="connsiteX9" fmla="*/ 1309824 w 2785559"/>
              <a:gd name="connsiteY9" fmla="*/ 235391 h 2806575"/>
              <a:gd name="connsiteX10" fmla="*/ 1291717 w 2785559"/>
              <a:gd name="connsiteY10" fmla="*/ 0 h 2806575"/>
              <a:gd name="connsiteX11" fmla="*/ 739456 w 2785559"/>
              <a:gd name="connsiteY11" fmla="*/ 172016 h 2806575"/>
              <a:gd name="connsiteX12" fmla="*/ 603654 w 2785559"/>
              <a:gd name="connsiteY12" fmla="*/ 172016 h 2806575"/>
              <a:gd name="connsiteX13" fmla="*/ 259622 w 2785559"/>
              <a:gd name="connsiteY13" fmla="*/ 443620 h 2806575"/>
              <a:gd name="connsiteX14" fmla="*/ 386371 w 2785559"/>
              <a:gd name="connsiteY14" fmla="*/ 778599 h 2806575"/>
              <a:gd name="connsiteX15" fmla="*/ 42339 w 2785559"/>
              <a:gd name="connsiteY15" fmla="*/ 1059256 h 2806575"/>
              <a:gd name="connsiteX16" fmla="*/ 60446 w 2785559"/>
              <a:gd name="connsiteY16" fmla="*/ 1213165 h 2806575"/>
              <a:gd name="connsiteX17" fmla="*/ 522173 w 2785559"/>
              <a:gd name="connsiteY17" fmla="*/ 1865014 h 2806575"/>
              <a:gd name="connsiteX18" fmla="*/ 1011060 w 2785559"/>
              <a:gd name="connsiteY18" fmla="*/ 2806575 h 2806575"/>
              <a:gd name="connsiteX19" fmla="*/ 1509000 w 2785559"/>
              <a:gd name="connsiteY19" fmla="*/ 2652666 h 2806575"/>
              <a:gd name="connsiteX0" fmla="*/ 1509000 w 2785559"/>
              <a:gd name="connsiteY0" fmla="*/ 2652666 h 2856872"/>
              <a:gd name="connsiteX1" fmla="*/ 2178957 w 2785559"/>
              <a:gd name="connsiteY1" fmla="*/ 2046084 h 2856872"/>
              <a:gd name="connsiteX2" fmla="*/ 2378133 w 2785559"/>
              <a:gd name="connsiteY2" fmla="*/ 1683945 h 2856872"/>
              <a:gd name="connsiteX3" fmla="*/ 2685951 w 2785559"/>
              <a:gd name="connsiteY3" fmla="*/ 1457608 h 2856872"/>
              <a:gd name="connsiteX4" fmla="*/ 2477721 w 2785559"/>
              <a:gd name="connsiteY4" fmla="*/ 1068309 h 2856872"/>
              <a:gd name="connsiteX5" fmla="*/ 2097476 w 2785559"/>
              <a:gd name="connsiteY5" fmla="*/ 1312753 h 2856872"/>
              <a:gd name="connsiteX6" fmla="*/ 1834925 w 2785559"/>
              <a:gd name="connsiteY6" fmla="*/ 1665838 h 2856872"/>
              <a:gd name="connsiteX7" fmla="*/ 1762497 w 2785559"/>
              <a:gd name="connsiteY7" fmla="*/ 434567 h 2856872"/>
              <a:gd name="connsiteX8" fmla="*/ 1735337 w 2785559"/>
              <a:gd name="connsiteY8" fmla="*/ 172016 h 2856872"/>
              <a:gd name="connsiteX9" fmla="*/ 1309824 w 2785559"/>
              <a:gd name="connsiteY9" fmla="*/ 235391 h 2856872"/>
              <a:gd name="connsiteX10" fmla="*/ 1291717 w 2785559"/>
              <a:gd name="connsiteY10" fmla="*/ 0 h 2856872"/>
              <a:gd name="connsiteX11" fmla="*/ 739456 w 2785559"/>
              <a:gd name="connsiteY11" fmla="*/ 172016 h 2856872"/>
              <a:gd name="connsiteX12" fmla="*/ 603654 w 2785559"/>
              <a:gd name="connsiteY12" fmla="*/ 172016 h 2856872"/>
              <a:gd name="connsiteX13" fmla="*/ 259622 w 2785559"/>
              <a:gd name="connsiteY13" fmla="*/ 443620 h 2856872"/>
              <a:gd name="connsiteX14" fmla="*/ 386371 w 2785559"/>
              <a:gd name="connsiteY14" fmla="*/ 778599 h 2856872"/>
              <a:gd name="connsiteX15" fmla="*/ 42339 w 2785559"/>
              <a:gd name="connsiteY15" fmla="*/ 1059256 h 2856872"/>
              <a:gd name="connsiteX16" fmla="*/ 60446 w 2785559"/>
              <a:gd name="connsiteY16" fmla="*/ 1213165 h 2856872"/>
              <a:gd name="connsiteX17" fmla="*/ 522173 w 2785559"/>
              <a:gd name="connsiteY17" fmla="*/ 1865014 h 2856872"/>
              <a:gd name="connsiteX18" fmla="*/ 1011060 w 2785559"/>
              <a:gd name="connsiteY18" fmla="*/ 2806575 h 2856872"/>
              <a:gd name="connsiteX19" fmla="*/ 1509000 w 2785559"/>
              <a:gd name="connsiteY19" fmla="*/ 2652666 h 2856872"/>
              <a:gd name="connsiteX0" fmla="*/ 1509000 w 2785559"/>
              <a:gd name="connsiteY0" fmla="*/ 2652666 h 2856872"/>
              <a:gd name="connsiteX1" fmla="*/ 2178957 w 2785559"/>
              <a:gd name="connsiteY1" fmla="*/ 2046084 h 2856872"/>
              <a:gd name="connsiteX2" fmla="*/ 2378133 w 2785559"/>
              <a:gd name="connsiteY2" fmla="*/ 1683945 h 2856872"/>
              <a:gd name="connsiteX3" fmla="*/ 2685951 w 2785559"/>
              <a:gd name="connsiteY3" fmla="*/ 1457608 h 2856872"/>
              <a:gd name="connsiteX4" fmla="*/ 2477721 w 2785559"/>
              <a:gd name="connsiteY4" fmla="*/ 1068309 h 2856872"/>
              <a:gd name="connsiteX5" fmla="*/ 2097476 w 2785559"/>
              <a:gd name="connsiteY5" fmla="*/ 1312753 h 2856872"/>
              <a:gd name="connsiteX6" fmla="*/ 1834925 w 2785559"/>
              <a:gd name="connsiteY6" fmla="*/ 1665838 h 2856872"/>
              <a:gd name="connsiteX7" fmla="*/ 1762497 w 2785559"/>
              <a:gd name="connsiteY7" fmla="*/ 434567 h 2856872"/>
              <a:gd name="connsiteX8" fmla="*/ 1735337 w 2785559"/>
              <a:gd name="connsiteY8" fmla="*/ 172016 h 2856872"/>
              <a:gd name="connsiteX9" fmla="*/ 1309824 w 2785559"/>
              <a:gd name="connsiteY9" fmla="*/ 235391 h 2856872"/>
              <a:gd name="connsiteX10" fmla="*/ 1291717 w 2785559"/>
              <a:gd name="connsiteY10" fmla="*/ 0 h 2856872"/>
              <a:gd name="connsiteX11" fmla="*/ 739456 w 2785559"/>
              <a:gd name="connsiteY11" fmla="*/ 172016 h 2856872"/>
              <a:gd name="connsiteX12" fmla="*/ 603654 w 2785559"/>
              <a:gd name="connsiteY12" fmla="*/ 172016 h 2856872"/>
              <a:gd name="connsiteX13" fmla="*/ 259622 w 2785559"/>
              <a:gd name="connsiteY13" fmla="*/ 443620 h 2856872"/>
              <a:gd name="connsiteX14" fmla="*/ 386371 w 2785559"/>
              <a:gd name="connsiteY14" fmla="*/ 778599 h 2856872"/>
              <a:gd name="connsiteX15" fmla="*/ 42339 w 2785559"/>
              <a:gd name="connsiteY15" fmla="*/ 1059256 h 2856872"/>
              <a:gd name="connsiteX16" fmla="*/ 60446 w 2785559"/>
              <a:gd name="connsiteY16" fmla="*/ 1213165 h 2856872"/>
              <a:gd name="connsiteX17" fmla="*/ 522173 w 2785559"/>
              <a:gd name="connsiteY17" fmla="*/ 1865014 h 2856872"/>
              <a:gd name="connsiteX18" fmla="*/ 1011060 w 2785559"/>
              <a:gd name="connsiteY18" fmla="*/ 2806575 h 2856872"/>
              <a:gd name="connsiteX19" fmla="*/ 1509000 w 2785559"/>
              <a:gd name="connsiteY19" fmla="*/ 2652666 h 2856872"/>
              <a:gd name="connsiteX0" fmla="*/ 1509000 w 2785559"/>
              <a:gd name="connsiteY0" fmla="*/ 2652666 h 2856872"/>
              <a:gd name="connsiteX1" fmla="*/ 2178957 w 2785559"/>
              <a:gd name="connsiteY1" fmla="*/ 2046084 h 2856872"/>
              <a:gd name="connsiteX2" fmla="*/ 2378133 w 2785559"/>
              <a:gd name="connsiteY2" fmla="*/ 1683945 h 2856872"/>
              <a:gd name="connsiteX3" fmla="*/ 2685951 w 2785559"/>
              <a:gd name="connsiteY3" fmla="*/ 1457608 h 2856872"/>
              <a:gd name="connsiteX4" fmla="*/ 2477721 w 2785559"/>
              <a:gd name="connsiteY4" fmla="*/ 1068309 h 2856872"/>
              <a:gd name="connsiteX5" fmla="*/ 2097476 w 2785559"/>
              <a:gd name="connsiteY5" fmla="*/ 1312753 h 2856872"/>
              <a:gd name="connsiteX6" fmla="*/ 1834925 w 2785559"/>
              <a:gd name="connsiteY6" fmla="*/ 1665838 h 2856872"/>
              <a:gd name="connsiteX7" fmla="*/ 1762497 w 2785559"/>
              <a:gd name="connsiteY7" fmla="*/ 434567 h 2856872"/>
              <a:gd name="connsiteX8" fmla="*/ 1735337 w 2785559"/>
              <a:gd name="connsiteY8" fmla="*/ 172016 h 2856872"/>
              <a:gd name="connsiteX9" fmla="*/ 1309824 w 2785559"/>
              <a:gd name="connsiteY9" fmla="*/ 235391 h 2856872"/>
              <a:gd name="connsiteX10" fmla="*/ 1291717 w 2785559"/>
              <a:gd name="connsiteY10" fmla="*/ 0 h 2856872"/>
              <a:gd name="connsiteX11" fmla="*/ 739456 w 2785559"/>
              <a:gd name="connsiteY11" fmla="*/ 172016 h 2856872"/>
              <a:gd name="connsiteX12" fmla="*/ 603654 w 2785559"/>
              <a:gd name="connsiteY12" fmla="*/ 172016 h 2856872"/>
              <a:gd name="connsiteX13" fmla="*/ 259622 w 2785559"/>
              <a:gd name="connsiteY13" fmla="*/ 443620 h 2856872"/>
              <a:gd name="connsiteX14" fmla="*/ 386371 w 2785559"/>
              <a:gd name="connsiteY14" fmla="*/ 778599 h 2856872"/>
              <a:gd name="connsiteX15" fmla="*/ 42339 w 2785559"/>
              <a:gd name="connsiteY15" fmla="*/ 1059256 h 2856872"/>
              <a:gd name="connsiteX16" fmla="*/ 60446 w 2785559"/>
              <a:gd name="connsiteY16" fmla="*/ 1213165 h 2856872"/>
              <a:gd name="connsiteX17" fmla="*/ 522173 w 2785559"/>
              <a:gd name="connsiteY17" fmla="*/ 1865014 h 2856872"/>
              <a:gd name="connsiteX18" fmla="*/ 1011060 w 2785559"/>
              <a:gd name="connsiteY18" fmla="*/ 2806575 h 2856872"/>
              <a:gd name="connsiteX19" fmla="*/ 1509000 w 2785559"/>
              <a:gd name="connsiteY19" fmla="*/ 2652666 h 2856872"/>
              <a:gd name="connsiteX0" fmla="*/ 1524240 w 2800799"/>
              <a:gd name="connsiteY0" fmla="*/ 2652666 h 2856872"/>
              <a:gd name="connsiteX1" fmla="*/ 2194197 w 2800799"/>
              <a:gd name="connsiteY1" fmla="*/ 2046084 h 2856872"/>
              <a:gd name="connsiteX2" fmla="*/ 2393373 w 2800799"/>
              <a:gd name="connsiteY2" fmla="*/ 1683945 h 2856872"/>
              <a:gd name="connsiteX3" fmla="*/ 2701191 w 2800799"/>
              <a:gd name="connsiteY3" fmla="*/ 1457608 h 2856872"/>
              <a:gd name="connsiteX4" fmla="*/ 2492961 w 2800799"/>
              <a:gd name="connsiteY4" fmla="*/ 1068309 h 2856872"/>
              <a:gd name="connsiteX5" fmla="*/ 2112716 w 2800799"/>
              <a:gd name="connsiteY5" fmla="*/ 1312753 h 2856872"/>
              <a:gd name="connsiteX6" fmla="*/ 1850165 w 2800799"/>
              <a:gd name="connsiteY6" fmla="*/ 1665838 h 2856872"/>
              <a:gd name="connsiteX7" fmla="*/ 1777737 w 2800799"/>
              <a:gd name="connsiteY7" fmla="*/ 434567 h 2856872"/>
              <a:gd name="connsiteX8" fmla="*/ 1750577 w 2800799"/>
              <a:gd name="connsiteY8" fmla="*/ 172016 h 2856872"/>
              <a:gd name="connsiteX9" fmla="*/ 1325064 w 2800799"/>
              <a:gd name="connsiteY9" fmla="*/ 235391 h 2856872"/>
              <a:gd name="connsiteX10" fmla="*/ 1306957 w 2800799"/>
              <a:gd name="connsiteY10" fmla="*/ 0 h 2856872"/>
              <a:gd name="connsiteX11" fmla="*/ 754696 w 2800799"/>
              <a:gd name="connsiteY11" fmla="*/ 172016 h 2856872"/>
              <a:gd name="connsiteX12" fmla="*/ 618894 w 2800799"/>
              <a:gd name="connsiteY12" fmla="*/ 172016 h 2856872"/>
              <a:gd name="connsiteX13" fmla="*/ 274862 w 2800799"/>
              <a:gd name="connsiteY13" fmla="*/ 443620 h 2856872"/>
              <a:gd name="connsiteX14" fmla="*/ 401611 w 2800799"/>
              <a:gd name="connsiteY14" fmla="*/ 778599 h 2856872"/>
              <a:gd name="connsiteX15" fmla="*/ 57579 w 2800799"/>
              <a:gd name="connsiteY15" fmla="*/ 1059256 h 2856872"/>
              <a:gd name="connsiteX16" fmla="*/ 75686 w 2800799"/>
              <a:gd name="connsiteY16" fmla="*/ 1213165 h 2856872"/>
              <a:gd name="connsiteX17" fmla="*/ 537413 w 2800799"/>
              <a:gd name="connsiteY17" fmla="*/ 1865014 h 2856872"/>
              <a:gd name="connsiteX18" fmla="*/ 1026300 w 2800799"/>
              <a:gd name="connsiteY18" fmla="*/ 2806575 h 2856872"/>
              <a:gd name="connsiteX19" fmla="*/ 1524240 w 2800799"/>
              <a:gd name="connsiteY19" fmla="*/ 2652666 h 2856872"/>
              <a:gd name="connsiteX0" fmla="*/ 1448554 w 2725113"/>
              <a:gd name="connsiteY0" fmla="*/ 2652666 h 2856872"/>
              <a:gd name="connsiteX1" fmla="*/ 2118511 w 2725113"/>
              <a:gd name="connsiteY1" fmla="*/ 2046084 h 2856872"/>
              <a:gd name="connsiteX2" fmla="*/ 2317687 w 2725113"/>
              <a:gd name="connsiteY2" fmla="*/ 1683945 h 2856872"/>
              <a:gd name="connsiteX3" fmla="*/ 2625505 w 2725113"/>
              <a:gd name="connsiteY3" fmla="*/ 1457608 h 2856872"/>
              <a:gd name="connsiteX4" fmla="*/ 2417275 w 2725113"/>
              <a:gd name="connsiteY4" fmla="*/ 1068309 h 2856872"/>
              <a:gd name="connsiteX5" fmla="*/ 2037030 w 2725113"/>
              <a:gd name="connsiteY5" fmla="*/ 1312753 h 2856872"/>
              <a:gd name="connsiteX6" fmla="*/ 1774479 w 2725113"/>
              <a:gd name="connsiteY6" fmla="*/ 1665838 h 2856872"/>
              <a:gd name="connsiteX7" fmla="*/ 1702051 w 2725113"/>
              <a:gd name="connsiteY7" fmla="*/ 434567 h 2856872"/>
              <a:gd name="connsiteX8" fmla="*/ 1674891 w 2725113"/>
              <a:gd name="connsiteY8" fmla="*/ 172016 h 2856872"/>
              <a:gd name="connsiteX9" fmla="*/ 1249378 w 2725113"/>
              <a:gd name="connsiteY9" fmla="*/ 235391 h 2856872"/>
              <a:gd name="connsiteX10" fmla="*/ 1231271 w 2725113"/>
              <a:gd name="connsiteY10" fmla="*/ 0 h 2856872"/>
              <a:gd name="connsiteX11" fmla="*/ 679010 w 2725113"/>
              <a:gd name="connsiteY11" fmla="*/ 172016 h 2856872"/>
              <a:gd name="connsiteX12" fmla="*/ 543208 w 2725113"/>
              <a:gd name="connsiteY12" fmla="*/ 172016 h 2856872"/>
              <a:gd name="connsiteX13" fmla="*/ 199176 w 2725113"/>
              <a:gd name="connsiteY13" fmla="*/ 443620 h 2856872"/>
              <a:gd name="connsiteX14" fmla="*/ 325925 w 2725113"/>
              <a:gd name="connsiteY14" fmla="*/ 778599 h 2856872"/>
              <a:gd name="connsiteX15" fmla="*/ 0 w 2725113"/>
              <a:gd name="connsiteY15" fmla="*/ 1213165 h 2856872"/>
              <a:gd name="connsiteX16" fmla="*/ 461727 w 2725113"/>
              <a:gd name="connsiteY16" fmla="*/ 1865014 h 2856872"/>
              <a:gd name="connsiteX17" fmla="*/ 950614 w 2725113"/>
              <a:gd name="connsiteY17" fmla="*/ 2806575 h 2856872"/>
              <a:gd name="connsiteX18" fmla="*/ 1448554 w 2725113"/>
              <a:gd name="connsiteY18" fmla="*/ 2652666 h 2856872"/>
              <a:gd name="connsiteX0" fmla="*/ 1382514 w 2659073"/>
              <a:gd name="connsiteY0" fmla="*/ 2652666 h 2856872"/>
              <a:gd name="connsiteX1" fmla="*/ 2052471 w 2659073"/>
              <a:gd name="connsiteY1" fmla="*/ 2046084 h 2856872"/>
              <a:gd name="connsiteX2" fmla="*/ 2251647 w 2659073"/>
              <a:gd name="connsiteY2" fmla="*/ 1683945 h 2856872"/>
              <a:gd name="connsiteX3" fmla="*/ 2559465 w 2659073"/>
              <a:gd name="connsiteY3" fmla="*/ 1457608 h 2856872"/>
              <a:gd name="connsiteX4" fmla="*/ 2351235 w 2659073"/>
              <a:gd name="connsiteY4" fmla="*/ 1068309 h 2856872"/>
              <a:gd name="connsiteX5" fmla="*/ 1970990 w 2659073"/>
              <a:gd name="connsiteY5" fmla="*/ 1312753 h 2856872"/>
              <a:gd name="connsiteX6" fmla="*/ 1708439 w 2659073"/>
              <a:gd name="connsiteY6" fmla="*/ 1665838 h 2856872"/>
              <a:gd name="connsiteX7" fmla="*/ 1636011 w 2659073"/>
              <a:gd name="connsiteY7" fmla="*/ 434567 h 2856872"/>
              <a:gd name="connsiteX8" fmla="*/ 1608851 w 2659073"/>
              <a:gd name="connsiteY8" fmla="*/ 172016 h 2856872"/>
              <a:gd name="connsiteX9" fmla="*/ 1183338 w 2659073"/>
              <a:gd name="connsiteY9" fmla="*/ 235391 h 2856872"/>
              <a:gd name="connsiteX10" fmla="*/ 1165231 w 2659073"/>
              <a:gd name="connsiteY10" fmla="*/ 0 h 2856872"/>
              <a:gd name="connsiteX11" fmla="*/ 612970 w 2659073"/>
              <a:gd name="connsiteY11" fmla="*/ 172016 h 2856872"/>
              <a:gd name="connsiteX12" fmla="*/ 477168 w 2659073"/>
              <a:gd name="connsiteY12" fmla="*/ 172016 h 2856872"/>
              <a:gd name="connsiteX13" fmla="*/ 133136 w 2659073"/>
              <a:gd name="connsiteY13" fmla="*/ 443620 h 2856872"/>
              <a:gd name="connsiteX14" fmla="*/ 259885 w 2659073"/>
              <a:gd name="connsiteY14" fmla="*/ 778599 h 2856872"/>
              <a:gd name="connsiteX15" fmla="*/ 0 w 2659073"/>
              <a:gd name="connsiteY15" fmla="*/ 1213165 h 2856872"/>
              <a:gd name="connsiteX16" fmla="*/ 395687 w 2659073"/>
              <a:gd name="connsiteY16" fmla="*/ 1865014 h 2856872"/>
              <a:gd name="connsiteX17" fmla="*/ 884574 w 2659073"/>
              <a:gd name="connsiteY17" fmla="*/ 2806575 h 2856872"/>
              <a:gd name="connsiteX18" fmla="*/ 1382514 w 2659073"/>
              <a:gd name="connsiteY18" fmla="*/ 2652666 h 2856872"/>
              <a:gd name="connsiteX0" fmla="*/ 1516958 w 2793517"/>
              <a:gd name="connsiteY0" fmla="*/ 2652666 h 2856872"/>
              <a:gd name="connsiteX1" fmla="*/ 2186915 w 2793517"/>
              <a:gd name="connsiteY1" fmla="*/ 2046084 h 2856872"/>
              <a:gd name="connsiteX2" fmla="*/ 2386091 w 2793517"/>
              <a:gd name="connsiteY2" fmla="*/ 1683945 h 2856872"/>
              <a:gd name="connsiteX3" fmla="*/ 2693909 w 2793517"/>
              <a:gd name="connsiteY3" fmla="*/ 1457608 h 2856872"/>
              <a:gd name="connsiteX4" fmla="*/ 2485679 w 2793517"/>
              <a:gd name="connsiteY4" fmla="*/ 1068309 h 2856872"/>
              <a:gd name="connsiteX5" fmla="*/ 2105434 w 2793517"/>
              <a:gd name="connsiteY5" fmla="*/ 1312753 h 2856872"/>
              <a:gd name="connsiteX6" fmla="*/ 1842883 w 2793517"/>
              <a:gd name="connsiteY6" fmla="*/ 1665838 h 2856872"/>
              <a:gd name="connsiteX7" fmla="*/ 1770455 w 2793517"/>
              <a:gd name="connsiteY7" fmla="*/ 434567 h 2856872"/>
              <a:gd name="connsiteX8" fmla="*/ 1743295 w 2793517"/>
              <a:gd name="connsiteY8" fmla="*/ 172016 h 2856872"/>
              <a:gd name="connsiteX9" fmla="*/ 1317782 w 2793517"/>
              <a:gd name="connsiteY9" fmla="*/ 235391 h 2856872"/>
              <a:gd name="connsiteX10" fmla="*/ 1299675 w 2793517"/>
              <a:gd name="connsiteY10" fmla="*/ 0 h 2856872"/>
              <a:gd name="connsiteX11" fmla="*/ 747414 w 2793517"/>
              <a:gd name="connsiteY11" fmla="*/ 172016 h 2856872"/>
              <a:gd name="connsiteX12" fmla="*/ 611612 w 2793517"/>
              <a:gd name="connsiteY12" fmla="*/ 172016 h 2856872"/>
              <a:gd name="connsiteX13" fmla="*/ 267580 w 2793517"/>
              <a:gd name="connsiteY13" fmla="*/ 443620 h 2856872"/>
              <a:gd name="connsiteX14" fmla="*/ 394329 w 2793517"/>
              <a:gd name="connsiteY14" fmla="*/ 778599 h 2856872"/>
              <a:gd name="connsiteX15" fmla="*/ 0 w 2793517"/>
              <a:gd name="connsiteY15" fmla="*/ 848109 h 2856872"/>
              <a:gd name="connsiteX16" fmla="*/ 134444 w 2793517"/>
              <a:gd name="connsiteY16" fmla="*/ 1213165 h 2856872"/>
              <a:gd name="connsiteX17" fmla="*/ 530131 w 2793517"/>
              <a:gd name="connsiteY17" fmla="*/ 1865014 h 2856872"/>
              <a:gd name="connsiteX18" fmla="*/ 1019018 w 2793517"/>
              <a:gd name="connsiteY18" fmla="*/ 2806575 h 2856872"/>
              <a:gd name="connsiteX19" fmla="*/ 1516958 w 2793517"/>
              <a:gd name="connsiteY19" fmla="*/ 2652666 h 2856872"/>
              <a:gd name="connsiteX0" fmla="*/ 1516958 w 2793517"/>
              <a:gd name="connsiteY0" fmla="*/ 2652666 h 2856872"/>
              <a:gd name="connsiteX1" fmla="*/ 2186915 w 2793517"/>
              <a:gd name="connsiteY1" fmla="*/ 2046084 h 2856872"/>
              <a:gd name="connsiteX2" fmla="*/ 2386091 w 2793517"/>
              <a:gd name="connsiteY2" fmla="*/ 1683945 h 2856872"/>
              <a:gd name="connsiteX3" fmla="*/ 2693909 w 2793517"/>
              <a:gd name="connsiteY3" fmla="*/ 1457608 h 2856872"/>
              <a:gd name="connsiteX4" fmla="*/ 2485679 w 2793517"/>
              <a:gd name="connsiteY4" fmla="*/ 1068309 h 2856872"/>
              <a:gd name="connsiteX5" fmla="*/ 2105434 w 2793517"/>
              <a:gd name="connsiteY5" fmla="*/ 1312753 h 2856872"/>
              <a:gd name="connsiteX6" fmla="*/ 1842883 w 2793517"/>
              <a:gd name="connsiteY6" fmla="*/ 1665838 h 2856872"/>
              <a:gd name="connsiteX7" fmla="*/ 1770455 w 2793517"/>
              <a:gd name="connsiteY7" fmla="*/ 434567 h 2856872"/>
              <a:gd name="connsiteX8" fmla="*/ 1743295 w 2793517"/>
              <a:gd name="connsiteY8" fmla="*/ 172016 h 2856872"/>
              <a:gd name="connsiteX9" fmla="*/ 1317782 w 2793517"/>
              <a:gd name="connsiteY9" fmla="*/ 235391 h 2856872"/>
              <a:gd name="connsiteX10" fmla="*/ 1299675 w 2793517"/>
              <a:gd name="connsiteY10" fmla="*/ 0 h 2856872"/>
              <a:gd name="connsiteX11" fmla="*/ 747414 w 2793517"/>
              <a:gd name="connsiteY11" fmla="*/ 172016 h 2856872"/>
              <a:gd name="connsiteX12" fmla="*/ 611612 w 2793517"/>
              <a:gd name="connsiteY12" fmla="*/ 172016 h 2856872"/>
              <a:gd name="connsiteX13" fmla="*/ 267580 w 2793517"/>
              <a:gd name="connsiteY13" fmla="*/ 443620 h 2856872"/>
              <a:gd name="connsiteX14" fmla="*/ 394329 w 2793517"/>
              <a:gd name="connsiteY14" fmla="*/ 778599 h 2856872"/>
              <a:gd name="connsiteX15" fmla="*/ 0 w 2793517"/>
              <a:gd name="connsiteY15" fmla="*/ 848109 h 2856872"/>
              <a:gd name="connsiteX16" fmla="*/ 48084 w 2793517"/>
              <a:gd name="connsiteY16" fmla="*/ 1136965 h 2856872"/>
              <a:gd name="connsiteX17" fmla="*/ 530131 w 2793517"/>
              <a:gd name="connsiteY17" fmla="*/ 1865014 h 2856872"/>
              <a:gd name="connsiteX18" fmla="*/ 1019018 w 2793517"/>
              <a:gd name="connsiteY18" fmla="*/ 2806575 h 2856872"/>
              <a:gd name="connsiteX19" fmla="*/ 1516958 w 2793517"/>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645596 w 2827501"/>
              <a:gd name="connsiteY12" fmla="*/ 172016 h 2856872"/>
              <a:gd name="connsiteX13" fmla="*/ 301564 w 2827501"/>
              <a:gd name="connsiteY13" fmla="*/ 443620 h 2856872"/>
              <a:gd name="connsiteX14" fmla="*/ 428313 w 2827501"/>
              <a:gd name="connsiteY14" fmla="*/ 778599 h 2856872"/>
              <a:gd name="connsiteX15" fmla="*/ 33984 w 2827501"/>
              <a:gd name="connsiteY15" fmla="*/ 848109 h 2856872"/>
              <a:gd name="connsiteX16" fmla="*/ 82068 w 2827501"/>
              <a:gd name="connsiteY16" fmla="*/ 1136965 h 2856872"/>
              <a:gd name="connsiteX17" fmla="*/ 564115 w 2827501"/>
              <a:gd name="connsiteY17" fmla="*/ 1865014 h 2856872"/>
              <a:gd name="connsiteX18" fmla="*/ 1053002 w 2827501"/>
              <a:gd name="connsiteY18" fmla="*/ 2806575 h 2856872"/>
              <a:gd name="connsiteX19" fmla="*/ 1550942 w 2827501"/>
              <a:gd name="connsiteY19"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301564 w 2827501"/>
              <a:gd name="connsiteY12" fmla="*/ 443620 h 2856872"/>
              <a:gd name="connsiteX13" fmla="*/ 428313 w 2827501"/>
              <a:gd name="connsiteY13" fmla="*/ 778599 h 2856872"/>
              <a:gd name="connsiteX14" fmla="*/ 33984 w 2827501"/>
              <a:gd name="connsiteY14" fmla="*/ 848109 h 2856872"/>
              <a:gd name="connsiteX15" fmla="*/ 82068 w 2827501"/>
              <a:gd name="connsiteY15" fmla="*/ 1136965 h 2856872"/>
              <a:gd name="connsiteX16" fmla="*/ 564115 w 2827501"/>
              <a:gd name="connsiteY16" fmla="*/ 1865014 h 2856872"/>
              <a:gd name="connsiteX17" fmla="*/ 1053002 w 2827501"/>
              <a:gd name="connsiteY17" fmla="*/ 2806575 h 2856872"/>
              <a:gd name="connsiteX18" fmla="*/ 1550942 w 2827501"/>
              <a:gd name="connsiteY18"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172016 h 2856872"/>
              <a:gd name="connsiteX12" fmla="*/ 301564 w 2827501"/>
              <a:gd name="connsiteY12" fmla="*/ 443620 h 2856872"/>
              <a:gd name="connsiteX13" fmla="*/ 428313 w 2827501"/>
              <a:gd name="connsiteY13" fmla="*/ 778599 h 2856872"/>
              <a:gd name="connsiteX14" fmla="*/ 33984 w 2827501"/>
              <a:gd name="connsiteY14" fmla="*/ 848109 h 2856872"/>
              <a:gd name="connsiteX15" fmla="*/ 82068 w 2827501"/>
              <a:gd name="connsiteY15" fmla="*/ 1136965 h 2856872"/>
              <a:gd name="connsiteX16" fmla="*/ 564115 w 2827501"/>
              <a:gd name="connsiteY16" fmla="*/ 1865014 h 2856872"/>
              <a:gd name="connsiteX17" fmla="*/ 1053002 w 2827501"/>
              <a:gd name="connsiteY17" fmla="*/ 2806575 h 2856872"/>
              <a:gd name="connsiteX18" fmla="*/ 1550942 w 2827501"/>
              <a:gd name="connsiteY18" fmla="*/ 2652666 h 2856872"/>
              <a:gd name="connsiteX0" fmla="*/ 1550942 w 2827501"/>
              <a:gd name="connsiteY0" fmla="*/ 2652666 h 2856872"/>
              <a:gd name="connsiteX1" fmla="*/ 2220899 w 2827501"/>
              <a:gd name="connsiteY1" fmla="*/ 2046084 h 2856872"/>
              <a:gd name="connsiteX2" fmla="*/ 2420075 w 2827501"/>
              <a:gd name="connsiteY2" fmla="*/ 1683945 h 2856872"/>
              <a:gd name="connsiteX3" fmla="*/ 2727893 w 2827501"/>
              <a:gd name="connsiteY3" fmla="*/ 1457608 h 2856872"/>
              <a:gd name="connsiteX4" fmla="*/ 2519663 w 2827501"/>
              <a:gd name="connsiteY4" fmla="*/ 1068309 h 2856872"/>
              <a:gd name="connsiteX5" fmla="*/ 2139418 w 2827501"/>
              <a:gd name="connsiteY5" fmla="*/ 1312753 h 2856872"/>
              <a:gd name="connsiteX6" fmla="*/ 1876867 w 2827501"/>
              <a:gd name="connsiteY6" fmla="*/ 1665838 h 2856872"/>
              <a:gd name="connsiteX7" fmla="*/ 1804439 w 2827501"/>
              <a:gd name="connsiteY7" fmla="*/ 434567 h 2856872"/>
              <a:gd name="connsiteX8" fmla="*/ 1777279 w 2827501"/>
              <a:gd name="connsiteY8" fmla="*/ 172016 h 2856872"/>
              <a:gd name="connsiteX9" fmla="*/ 1351766 w 2827501"/>
              <a:gd name="connsiteY9" fmla="*/ 235391 h 2856872"/>
              <a:gd name="connsiteX10" fmla="*/ 1333659 w 2827501"/>
              <a:gd name="connsiteY10" fmla="*/ 0 h 2856872"/>
              <a:gd name="connsiteX11" fmla="*/ 781398 w 2827501"/>
              <a:gd name="connsiteY11" fmla="*/ 288856 h 2856872"/>
              <a:gd name="connsiteX12" fmla="*/ 301564 w 2827501"/>
              <a:gd name="connsiteY12" fmla="*/ 443620 h 2856872"/>
              <a:gd name="connsiteX13" fmla="*/ 428313 w 2827501"/>
              <a:gd name="connsiteY13" fmla="*/ 778599 h 2856872"/>
              <a:gd name="connsiteX14" fmla="*/ 33984 w 2827501"/>
              <a:gd name="connsiteY14" fmla="*/ 848109 h 2856872"/>
              <a:gd name="connsiteX15" fmla="*/ 82068 w 2827501"/>
              <a:gd name="connsiteY15" fmla="*/ 1136965 h 2856872"/>
              <a:gd name="connsiteX16" fmla="*/ 564115 w 2827501"/>
              <a:gd name="connsiteY16" fmla="*/ 1865014 h 2856872"/>
              <a:gd name="connsiteX17" fmla="*/ 1053002 w 2827501"/>
              <a:gd name="connsiteY17" fmla="*/ 2806575 h 2856872"/>
              <a:gd name="connsiteX18" fmla="*/ 1550942 w 2827501"/>
              <a:gd name="connsiteY18" fmla="*/ 2652666 h 2856872"/>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781398 w 2827501"/>
              <a:gd name="connsiteY11" fmla="*/ 332463 h 2900479"/>
              <a:gd name="connsiteX12" fmla="*/ 301564 w 2827501"/>
              <a:gd name="connsiteY12" fmla="*/ 487227 h 2900479"/>
              <a:gd name="connsiteX13" fmla="*/ 428313 w 2827501"/>
              <a:gd name="connsiteY13" fmla="*/ 822206 h 2900479"/>
              <a:gd name="connsiteX14" fmla="*/ 33984 w 2827501"/>
              <a:gd name="connsiteY14" fmla="*/ 891716 h 2900479"/>
              <a:gd name="connsiteX15" fmla="*/ 82068 w 2827501"/>
              <a:gd name="connsiteY15" fmla="*/ 1180572 h 2900479"/>
              <a:gd name="connsiteX16" fmla="*/ 564115 w 2827501"/>
              <a:gd name="connsiteY16" fmla="*/ 1908621 h 2900479"/>
              <a:gd name="connsiteX17" fmla="*/ 1053002 w 2827501"/>
              <a:gd name="connsiteY17" fmla="*/ 2850182 h 2900479"/>
              <a:gd name="connsiteX18" fmla="*/ 1550942 w 2827501"/>
              <a:gd name="connsiteY18"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781398 w 2827501"/>
              <a:gd name="connsiteY11" fmla="*/ 332463 h 2900479"/>
              <a:gd name="connsiteX12" fmla="*/ 301564 w 2827501"/>
              <a:gd name="connsiteY12" fmla="*/ 487227 h 2900479"/>
              <a:gd name="connsiteX13" fmla="*/ 428313 w 2827501"/>
              <a:gd name="connsiteY13" fmla="*/ 822206 h 2900479"/>
              <a:gd name="connsiteX14" fmla="*/ 33984 w 2827501"/>
              <a:gd name="connsiteY14" fmla="*/ 891716 h 2900479"/>
              <a:gd name="connsiteX15" fmla="*/ 82068 w 2827501"/>
              <a:gd name="connsiteY15" fmla="*/ 1180572 h 2900479"/>
              <a:gd name="connsiteX16" fmla="*/ 564115 w 2827501"/>
              <a:gd name="connsiteY16" fmla="*/ 1908621 h 2900479"/>
              <a:gd name="connsiteX17" fmla="*/ 1053002 w 2827501"/>
              <a:gd name="connsiteY17" fmla="*/ 2850182 h 2900479"/>
              <a:gd name="connsiteX18" fmla="*/ 1550942 w 2827501"/>
              <a:gd name="connsiteY18"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1202384 w 2827501"/>
              <a:gd name="connsiteY11" fmla="*/ 53517 h 2900479"/>
              <a:gd name="connsiteX12" fmla="*/ 781398 w 2827501"/>
              <a:gd name="connsiteY12" fmla="*/ 332463 h 2900479"/>
              <a:gd name="connsiteX13" fmla="*/ 301564 w 2827501"/>
              <a:gd name="connsiteY13" fmla="*/ 487227 h 2900479"/>
              <a:gd name="connsiteX14" fmla="*/ 428313 w 2827501"/>
              <a:gd name="connsiteY14" fmla="*/ 822206 h 2900479"/>
              <a:gd name="connsiteX15" fmla="*/ 33984 w 2827501"/>
              <a:gd name="connsiteY15" fmla="*/ 891716 h 2900479"/>
              <a:gd name="connsiteX16" fmla="*/ 82068 w 2827501"/>
              <a:gd name="connsiteY16" fmla="*/ 1180572 h 2900479"/>
              <a:gd name="connsiteX17" fmla="*/ 564115 w 2827501"/>
              <a:gd name="connsiteY17" fmla="*/ 1908621 h 2900479"/>
              <a:gd name="connsiteX18" fmla="*/ 1053002 w 2827501"/>
              <a:gd name="connsiteY18" fmla="*/ 2850182 h 2900479"/>
              <a:gd name="connsiteX19" fmla="*/ 1550942 w 2827501"/>
              <a:gd name="connsiteY19"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958544 w 2827501"/>
              <a:gd name="connsiteY11" fmla="*/ 53517 h 2900479"/>
              <a:gd name="connsiteX12" fmla="*/ 781398 w 2827501"/>
              <a:gd name="connsiteY12" fmla="*/ 332463 h 2900479"/>
              <a:gd name="connsiteX13" fmla="*/ 301564 w 2827501"/>
              <a:gd name="connsiteY13" fmla="*/ 487227 h 2900479"/>
              <a:gd name="connsiteX14" fmla="*/ 428313 w 2827501"/>
              <a:gd name="connsiteY14" fmla="*/ 822206 h 2900479"/>
              <a:gd name="connsiteX15" fmla="*/ 33984 w 2827501"/>
              <a:gd name="connsiteY15" fmla="*/ 891716 h 2900479"/>
              <a:gd name="connsiteX16" fmla="*/ 82068 w 2827501"/>
              <a:gd name="connsiteY16" fmla="*/ 1180572 h 2900479"/>
              <a:gd name="connsiteX17" fmla="*/ 564115 w 2827501"/>
              <a:gd name="connsiteY17" fmla="*/ 1908621 h 2900479"/>
              <a:gd name="connsiteX18" fmla="*/ 1053002 w 2827501"/>
              <a:gd name="connsiteY18" fmla="*/ 2850182 h 2900479"/>
              <a:gd name="connsiteX19" fmla="*/ 1550942 w 2827501"/>
              <a:gd name="connsiteY19"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958544 w 2827501"/>
              <a:gd name="connsiteY11" fmla="*/ 53517 h 2900479"/>
              <a:gd name="connsiteX12" fmla="*/ 781398 w 2827501"/>
              <a:gd name="connsiteY12" fmla="*/ 332463 h 2900479"/>
              <a:gd name="connsiteX13" fmla="*/ 301564 w 2827501"/>
              <a:gd name="connsiteY13" fmla="*/ 487227 h 2900479"/>
              <a:gd name="connsiteX14" fmla="*/ 428313 w 2827501"/>
              <a:gd name="connsiteY14" fmla="*/ 822206 h 2900479"/>
              <a:gd name="connsiteX15" fmla="*/ 33984 w 2827501"/>
              <a:gd name="connsiteY15" fmla="*/ 891716 h 2900479"/>
              <a:gd name="connsiteX16" fmla="*/ 82068 w 2827501"/>
              <a:gd name="connsiteY16" fmla="*/ 1180572 h 2900479"/>
              <a:gd name="connsiteX17" fmla="*/ 564115 w 2827501"/>
              <a:gd name="connsiteY17" fmla="*/ 1908621 h 2900479"/>
              <a:gd name="connsiteX18" fmla="*/ 1053002 w 2827501"/>
              <a:gd name="connsiteY18" fmla="*/ 2850182 h 2900479"/>
              <a:gd name="connsiteX19" fmla="*/ 1550942 w 2827501"/>
              <a:gd name="connsiteY19"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958544 w 2827501"/>
              <a:gd name="connsiteY11" fmla="*/ 53517 h 2900479"/>
              <a:gd name="connsiteX12" fmla="*/ 953464 w 2827501"/>
              <a:gd name="connsiteY12" fmla="*/ 53517 h 2900479"/>
              <a:gd name="connsiteX13" fmla="*/ 781398 w 2827501"/>
              <a:gd name="connsiteY13" fmla="*/ 332463 h 2900479"/>
              <a:gd name="connsiteX14" fmla="*/ 301564 w 2827501"/>
              <a:gd name="connsiteY14" fmla="*/ 487227 h 2900479"/>
              <a:gd name="connsiteX15" fmla="*/ 428313 w 2827501"/>
              <a:gd name="connsiteY15" fmla="*/ 822206 h 2900479"/>
              <a:gd name="connsiteX16" fmla="*/ 33984 w 2827501"/>
              <a:gd name="connsiteY16" fmla="*/ 891716 h 2900479"/>
              <a:gd name="connsiteX17" fmla="*/ 82068 w 2827501"/>
              <a:gd name="connsiteY17" fmla="*/ 1180572 h 2900479"/>
              <a:gd name="connsiteX18" fmla="*/ 564115 w 2827501"/>
              <a:gd name="connsiteY18" fmla="*/ 1908621 h 2900479"/>
              <a:gd name="connsiteX19" fmla="*/ 1053002 w 2827501"/>
              <a:gd name="connsiteY19" fmla="*/ 2850182 h 2900479"/>
              <a:gd name="connsiteX20" fmla="*/ 1550942 w 2827501"/>
              <a:gd name="connsiteY20"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1333659 w 2827501"/>
              <a:gd name="connsiteY10" fmla="*/ 43607 h 2900479"/>
              <a:gd name="connsiteX11" fmla="*/ 958544 w 2827501"/>
              <a:gd name="connsiteY11" fmla="*/ 53517 h 2900479"/>
              <a:gd name="connsiteX12" fmla="*/ 953464 w 2827501"/>
              <a:gd name="connsiteY12" fmla="*/ 53517 h 2900479"/>
              <a:gd name="connsiteX13" fmla="*/ 781398 w 2827501"/>
              <a:gd name="connsiteY13" fmla="*/ 332463 h 2900479"/>
              <a:gd name="connsiteX14" fmla="*/ 301564 w 2827501"/>
              <a:gd name="connsiteY14" fmla="*/ 487227 h 2900479"/>
              <a:gd name="connsiteX15" fmla="*/ 428313 w 2827501"/>
              <a:gd name="connsiteY15" fmla="*/ 822206 h 2900479"/>
              <a:gd name="connsiteX16" fmla="*/ 33984 w 2827501"/>
              <a:gd name="connsiteY16" fmla="*/ 891716 h 2900479"/>
              <a:gd name="connsiteX17" fmla="*/ 82068 w 2827501"/>
              <a:gd name="connsiteY17" fmla="*/ 1180572 h 2900479"/>
              <a:gd name="connsiteX18" fmla="*/ 564115 w 2827501"/>
              <a:gd name="connsiteY18" fmla="*/ 1908621 h 2900479"/>
              <a:gd name="connsiteX19" fmla="*/ 1053002 w 2827501"/>
              <a:gd name="connsiteY19" fmla="*/ 2850182 h 2900479"/>
              <a:gd name="connsiteX20" fmla="*/ 1550942 w 2827501"/>
              <a:gd name="connsiteY20" fmla="*/ 2696273 h 2900479"/>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958544 w 2827501"/>
              <a:gd name="connsiteY10" fmla="*/ 53517 h 2900479"/>
              <a:gd name="connsiteX11" fmla="*/ 953464 w 2827501"/>
              <a:gd name="connsiteY11" fmla="*/ 53517 h 2900479"/>
              <a:gd name="connsiteX12" fmla="*/ 781398 w 2827501"/>
              <a:gd name="connsiteY12" fmla="*/ 332463 h 2900479"/>
              <a:gd name="connsiteX13" fmla="*/ 301564 w 2827501"/>
              <a:gd name="connsiteY13" fmla="*/ 487227 h 2900479"/>
              <a:gd name="connsiteX14" fmla="*/ 428313 w 2827501"/>
              <a:gd name="connsiteY14" fmla="*/ 822206 h 2900479"/>
              <a:gd name="connsiteX15" fmla="*/ 33984 w 2827501"/>
              <a:gd name="connsiteY15" fmla="*/ 891716 h 2900479"/>
              <a:gd name="connsiteX16" fmla="*/ 82068 w 2827501"/>
              <a:gd name="connsiteY16" fmla="*/ 1180572 h 2900479"/>
              <a:gd name="connsiteX17" fmla="*/ 564115 w 2827501"/>
              <a:gd name="connsiteY17" fmla="*/ 1908621 h 2900479"/>
              <a:gd name="connsiteX18" fmla="*/ 1053002 w 2827501"/>
              <a:gd name="connsiteY18" fmla="*/ 2850182 h 2900479"/>
              <a:gd name="connsiteX19" fmla="*/ 1550942 w 2827501"/>
              <a:gd name="connsiteY19" fmla="*/ 2696273 h 2900479"/>
              <a:gd name="connsiteX0" fmla="*/ 1550942 w 2827501"/>
              <a:gd name="connsiteY0" fmla="*/ 2731195 h 2935401"/>
              <a:gd name="connsiteX1" fmla="*/ 2220899 w 2827501"/>
              <a:gd name="connsiteY1" fmla="*/ 2124613 h 2935401"/>
              <a:gd name="connsiteX2" fmla="*/ 2420075 w 2827501"/>
              <a:gd name="connsiteY2" fmla="*/ 1762474 h 2935401"/>
              <a:gd name="connsiteX3" fmla="*/ 2727893 w 2827501"/>
              <a:gd name="connsiteY3" fmla="*/ 1536137 h 2935401"/>
              <a:gd name="connsiteX4" fmla="*/ 2519663 w 2827501"/>
              <a:gd name="connsiteY4" fmla="*/ 1146838 h 2935401"/>
              <a:gd name="connsiteX5" fmla="*/ 2139418 w 2827501"/>
              <a:gd name="connsiteY5" fmla="*/ 1391282 h 2935401"/>
              <a:gd name="connsiteX6" fmla="*/ 1876867 w 2827501"/>
              <a:gd name="connsiteY6" fmla="*/ 1744367 h 2935401"/>
              <a:gd name="connsiteX7" fmla="*/ 1804439 w 2827501"/>
              <a:gd name="connsiteY7" fmla="*/ 513096 h 2935401"/>
              <a:gd name="connsiteX8" fmla="*/ 1777279 w 2827501"/>
              <a:gd name="connsiteY8" fmla="*/ 250545 h 2935401"/>
              <a:gd name="connsiteX9" fmla="*/ 1351766 w 2827501"/>
              <a:gd name="connsiteY9" fmla="*/ 313920 h 2935401"/>
              <a:gd name="connsiteX10" fmla="*/ 958544 w 2827501"/>
              <a:gd name="connsiteY10" fmla="*/ 88439 h 2935401"/>
              <a:gd name="connsiteX11" fmla="*/ 953464 w 2827501"/>
              <a:gd name="connsiteY11" fmla="*/ 88439 h 2935401"/>
              <a:gd name="connsiteX12" fmla="*/ 781398 w 2827501"/>
              <a:gd name="connsiteY12" fmla="*/ 367385 h 2935401"/>
              <a:gd name="connsiteX13" fmla="*/ 301564 w 2827501"/>
              <a:gd name="connsiteY13" fmla="*/ 522149 h 2935401"/>
              <a:gd name="connsiteX14" fmla="*/ 428313 w 2827501"/>
              <a:gd name="connsiteY14" fmla="*/ 857128 h 2935401"/>
              <a:gd name="connsiteX15" fmla="*/ 33984 w 2827501"/>
              <a:gd name="connsiteY15" fmla="*/ 926638 h 2935401"/>
              <a:gd name="connsiteX16" fmla="*/ 82068 w 2827501"/>
              <a:gd name="connsiteY16" fmla="*/ 1215494 h 2935401"/>
              <a:gd name="connsiteX17" fmla="*/ 564115 w 2827501"/>
              <a:gd name="connsiteY17" fmla="*/ 1943543 h 2935401"/>
              <a:gd name="connsiteX18" fmla="*/ 1053002 w 2827501"/>
              <a:gd name="connsiteY18" fmla="*/ 2885104 h 2935401"/>
              <a:gd name="connsiteX19" fmla="*/ 1550942 w 2827501"/>
              <a:gd name="connsiteY19" fmla="*/ 2731195 h 2935401"/>
              <a:gd name="connsiteX0" fmla="*/ 1550942 w 2827501"/>
              <a:gd name="connsiteY0" fmla="*/ 2731195 h 2935401"/>
              <a:gd name="connsiteX1" fmla="*/ 2220899 w 2827501"/>
              <a:gd name="connsiteY1" fmla="*/ 2124613 h 2935401"/>
              <a:gd name="connsiteX2" fmla="*/ 2420075 w 2827501"/>
              <a:gd name="connsiteY2" fmla="*/ 1762474 h 2935401"/>
              <a:gd name="connsiteX3" fmla="*/ 2727893 w 2827501"/>
              <a:gd name="connsiteY3" fmla="*/ 1536137 h 2935401"/>
              <a:gd name="connsiteX4" fmla="*/ 2519663 w 2827501"/>
              <a:gd name="connsiteY4" fmla="*/ 1146838 h 2935401"/>
              <a:gd name="connsiteX5" fmla="*/ 2139418 w 2827501"/>
              <a:gd name="connsiteY5" fmla="*/ 1391282 h 2935401"/>
              <a:gd name="connsiteX6" fmla="*/ 1876867 w 2827501"/>
              <a:gd name="connsiteY6" fmla="*/ 1744367 h 2935401"/>
              <a:gd name="connsiteX7" fmla="*/ 1804439 w 2827501"/>
              <a:gd name="connsiteY7" fmla="*/ 513096 h 2935401"/>
              <a:gd name="connsiteX8" fmla="*/ 1777279 w 2827501"/>
              <a:gd name="connsiteY8" fmla="*/ 250545 h 2935401"/>
              <a:gd name="connsiteX9" fmla="*/ 1351766 w 2827501"/>
              <a:gd name="connsiteY9" fmla="*/ 313920 h 2935401"/>
              <a:gd name="connsiteX10" fmla="*/ 958544 w 2827501"/>
              <a:gd name="connsiteY10" fmla="*/ 88439 h 2935401"/>
              <a:gd name="connsiteX11" fmla="*/ 953464 w 2827501"/>
              <a:gd name="connsiteY11" fmla="*/ 88439 h 2935401"/>
              <a:gd name="connsiteX12" fmla="*/ 781398 w 2827501"/>
              <a:gd name="connsiteY12" fmla="*/ 367385 h 2935401"/>
              <a:gd name="connsiteX13" fmla="*/ 301564 w 2827501"/>
              <a:gd name="connsiteY13" fmla="*/ 522149 h 2935401"/>
              <a:gd name="connsiteX14" fmla="*/ 428313 w 2827501"/>
              <a:gd name="connsiteY14" fmla="*/ 857128 h 2935401"/>
              <a:gd name="connsiteX15" fmla="*/ 33984 w 2827501"/>
              <a:gd name="connsiteY15" fmla="*/ 926638 h 2935401"/>
              <a:gd name="connsiteX16" fmla="*/ 82068 w 2827501"/>
              <a:gd name="connsiteY16" fmla="*/ 1215494 h 2935401"/>
              <a:gd name="connsiteX17" fmla="*/ 564115 w 2827501"/>
              <a:gd name="connsiteY17" fmla="*/ 1943543 h 2935401"/>
              <a:gd name="connsiteX18" fmla="*/ 1053002 w 2827501"/>
              <a:gd name="connsiteY18" fmla="*/ 2885104 h 2935401"/>
              <a:gd name="connsiteX19" fmla="*/ 1550942 w 2827501"/>
              <a:gd name="connsiteY19" fmla="*/ 2731195 h 2935401"/>
              <a:gd name="connsiteX0" fmla="*/ 1550942 w 2827501"/>
              <a:gd name="connsiteY0" fmla="*/ 2745127 h 2949333"/>
              <a:gd name="connsiteX1" fmla="*/ 2220899 w 2827501"/>
              <a:gd name="connsiteY1" fmla="*/ 2138545 h 2949333"/>
              <a:gd name="connsiteX2" fmla="*/ 2420075 w 2827501"/>
              <a:gd name="connsiteY2" fmla="*/ 1776406 h 2949333"/>
              <a:gd name="connsiteX3" fmla="*/ 2727893 w 2827501"/>
              <a:gd name="connsiteY3" fmla="*/ 1550069 h 2949333"/>
              <a:gd name="connsiteX4" fmla="*/ 2519663 w 2827501"/>
              <a:gd name="connsiteY4" fmla="*/ 1160770 h 2949333"/>
              <a:gd name="connsiteX5" fmla="*/ 2139418 w 2827501"/>
              <a:gd name="connsiteY5" fmla="*/ 1405214 h 2949333"/>
              <a:gd name="connsiteX6" fmla="*/ 1876867 w 2827501"/>
              <a:gd name="connsiteY6" fmla="*/ 1758299 h 2949333"/>
              <a:gd name="connsiteX7" fmla="*/ 1804439 w 2827501"/>
              <a:gd name="connsiteY7" fmla="*/ 527028 h 2949333"/>
              <a:gd name="connsiteX8" fmla="*/ 1777279 w 2827501"/>
              <a:gd name="connsiteY8" fmla="*/ 264477 h 2949333"/>
              <a:gd name="connsiteX9" fmla="*/ 1351766 w 2827501"/>
              <a:gd name="connsiteY9" fmla="*/ 327852 h 2949333"/>
              <a:gd name="connsiteX10" fmla="*/ 958544 w 2827501"/>
              <a:gd name="connsiteY10" fmla="*/ 102371 h 2949333"/>
              <a:gd name="connsiteX11" fmla="*/ 953464 w 2827501"/>
              <a:gd name="connsiteY11" fmla="*/ 102371 h 2949333"/>
              <a:gd name="connsiteX12" fmla="*/ 781398 w 2827501"/>
              <a:gd name="connsiteY12" fmla="*/ 381317 h 2949333"/>
              <a:gd name="connsiteX13" fmla="*/ 301564 w 2827501"/>
              <a:gd name="connsiteY13" fmla="*/ 536081 h 2949333"/>
              <a:gd name="connsiteX14" fmla="*/ 428313 w 2827501"/>
              <a:gd name="connsiteY14" fmla="*/ 871060 h 2949333"/>
              <a:gd name="connsiteX15" fmla="*/ 33984 w 2827501"/>
              <a:gd name="connsiteY15" fmla="*/ 940570 h 2949333"/>
              <a:gd name="connsiteX16" fmla="*/ 82068 w 2827501"/>
              <a:gd name="connsiteY16" fmla="*/ 1229426 h 2949333"/>
              <a:gd name="connsiteX17" fmla="*/ 564115 w 2827501"/>
              <a:gd name="connsiteY17" fmla="*/ 1957475 h 2949333"/>
              <a:gd name="connsiteX18" fmla="*/ 1053002 w 2827501"/>
              <a:gd name="connsiteY18" fmla="*/ 2899036 h 2949333"/>
              <a:gd name="connsiteX19" fmla="*/ 1550942 w 2827501"/>
              <a:gd name="connsiteY19" fmla="*/ 2745127 h 2949333"/>
              <a:gd name="connsiteX0" fmla="*/ 1550942 w 2827501"/>
              <a:gd name="connsiteY0" fmla="*/ 2731195 h 2935401"/>
              <a:gd name="connsiteX1" fmla="*/ 2220899 w 2827501"/>
              <a:gd name="connsiteY1" fmla="*/ 2124613 h 2935401"/>
              <a:gd name="connsiteX2" fmla="*/ 2420075 w 2827501"/>
              <a:gd name="connsiteY2" fmla="*/ 1762474 h 2935401"/>
              <a:gd name="connsiteX3" fmla="*/ 2727893 w 2827501"/>
              <a:gd name="connsiteY3" fmla="*/ 1536137 h 2935401"/>
              <a:gd name="connsiteX4" fmla="*/ 2519663 w 2827501"/>
              <a:gd name="connsiteY4" fmla="*/ 1146838 h 2935401"/>
              <a:gd name="connsiteX5" fmla="*/ 2139418 w 2827501"/>
              <a:gd name="connsiteY5" fmla="*/ 1391282 h 2935401"/>
              <a:gd name="connsiteX6" fmla="*/ 1876867 w 2827501"/>
              <a:gd name="connsiteY6" fmla="*/ 1744367 h 2935401"/>
              <a:gd name="connsiteX7" fmla="*/ 1804439 w 2827501"/>
              <a:gd name="connsiteY7" fmla="*/ 513096 h 2935401"/>
              <a:gd name="connsiteX8" fmla="*/ 1777279 w 2827501"/>
              <a:gd name="connsiteY8" fmla="*/ 250545 h 2935401"/>
              <a:gd name="connsiteX9" fmla="*/ 1351766 w 2827501"/>
              <a:gd name="connsiteY9" fmla="*/ 313920 h 2935401"/>
              <a:gd name="connsiteX10" fmla="*/ 958544 w 2827501"/>
              <a:gd name="connsiteY10" fmla="*/ 88439 h 2935401"/>
              <a:gd name="connsiteX11" fmla="*/ 953464 w 2827501"/>
              <a:gd name="connsiteY11" fmla="*/ 88439 h 2935401"/>
              <a:gd name="connsiteX12" fmla="*/ 781398 w 2827501"/>
              <a:gd name="connsiteY12" fmla="*/ 367385 h 2935401"/>
              <a:gd name="connsiteX13" fmla="*/ 301564 w 2827501"/>
              <a:gd name="connsiteY13" fmla="*/ 522149 h 2935401"/>
              <a:gd name="connsiteX14" fmla="*/ 428313 w 2827501"/>
              <a:gd name="connsiteY14" fmla="*/ 857128 h 2935401"/>
              <a:gd name="connsiteX15" fmla="*/ 33984 w 2827501"/>
              <a:gd name="connsiteY15" fmla="*/ 926638 h 2935401"/>
              <a:gd name="connsiteX16" fmla="*/ 82068 w 2827501"/>
              <a:gd name="connsiteY16" fmla="*/ 1215494 h 2935401"/>
              <a:gd name="connsiteX17" fmla="*/ 564115 w 2827501"/>
              <a:gd name="connsiteY17" fmla="*/ 1943543 h 2935401"/>
              <a:gd name="connsiteX18" fmla="*/ 1053002 w 2827501"/>
              <a:gd name="connsiteY18" fmla="*/ 2885104 h 2935401"/>
              <a:gd name="connsiteX19" fmla="*/ 1550942 w 2827501"/>
              <a:gd name="connsiteY19" fmla="*/ 2731195 h 2935401"/>
              <a:gd name="connsiteX0" fmla="*/ 1550942 w 2827501"/>
              <a:gd name="connsiteY0" fmla="*/ 2755287 h 2959493"/>
              <a:gd name="connsiteX1" fmla="*/ 2220899 w 2827501"/>
              <a:gd name="connsiteY1" fmla="*/ 2148705 h 2959493"/>
              <a:gd name="connsiteX2" fmla="*/ 2420075 w 2827501"/>
              <a:gd name="connsiteY2" fmla="*/ 1786566 h 2959493"/>
              <a:gd name="connsiteX3" fmla="*/ 2727893 w 2827501"/>
              <a:gd name="connsiteY3" fmla="*/ 1560229 h 2959493"/>
              <a:gd name="connsiteX4" fmla="*/ 2519663 w 2827501"/>
              <a:gd name="connsiteY4" fmla="*/ 1170930 h 2959493"/>
              <a:gd name="connsiteX5" fmla="*/ 2139418 w 2827501"/>
              <a:gd name="connsiteY5" fmla="*/ 1415374 h 2959493"/>
              <a:gd name="connsiteX6" fmla="*/ 1876867 w 2827501"/>
              <a:gd name="connsiteY6" fmla="*/ 1768459 h 2959493"/>
              <a:gd name="connsiteX7" fmla="*/ 1804439 w 2827501"/>
              <a:gd name="connsiteY7" fmla="*/ 537188 h 2959493"/>
              <a:gd name="connsiteX8" fmla="*/ 1777279 w 2827501"/>
              <a:gd name="connsiteY8" fmla="*/ 274637 h 2959493"/>
              <a:gd name="connsiteX9" fmla="*/ 1351766 w 2827501"/>
              <a:gd name="connsiteY9" fmla="*/ 338012 h 2959493"/>
              <a:gd name="connsiteX10" fmla="*/ 958544 w 2827501"/>
              <a:gd name="connsiteY10" fmla="*/ 112531 h 2959493"/>
              <a:gd name="connsiteX11" fmla="*/ 953464 w 2827501"/>
              <a:gd name="connsiteY11" fmla="*/ 112531 h 2959493"/>
              <a:gd name="connsiteX12" fmla="*/ 781398 w 2827501"/>
              <a:gd name="connsiteY12" fmla="*/ 391477 h 2959493"/>
              <a:gd name="connsiteX13" fmla="*/ 301564 w 2827501"/>
              <a:gd name="connsiteY13" fmla="*/ 546241 h 2959493"/>
              <a:gd name="connsiteX14" fmla="*/ 428313 w 2827501"/>
              <a:gd name="connsiteY14" fmla="*/ 881220 h 2959493"/>
              <a:gd name="connsiteX15" fmla="*/ 33984 w 2827501"/>
              <a:gd name="connsiteY15" fmla="*/ 950730 h 2959493"/>
              <a:gd name="connsiteX16" fmla="*/ 82068 w 2827501"/>
              <a:gd name="connsiteY16" fmla="*/ 1239586 h 2959493"/>
              <a:gd name="connsiteX17" fmla="*/ 564115 w 2827501"/>
              <a:gd name="connsiteY17" fmla="*/ 1967635 h 2959493"/>
              <a:gd name="connsiteX18" fmla="*/ 1053002 w 2827501"/>
              <a:gd name="connsiteY18" fmla="*/ 2909196 h 2959493"/>
              <a:gd name="connsiteX19" fmla="*/ 1550942 w 2827501"/>
              <a:gd name="connsiteY19" fmla="*/ 2755287 h 2959493"/>
              <a:gd name="connsiteX0" fmla="*/ 1550942 w 2827501"/>
              <a:gd name="connsiteY0" fmla="*/ 2755287 h 2959493"/>
              <a:gd name="connsiteX1" fmla="*/ 2220899 w 2827501"/>
              <a:gd name="connsiteY1" fmla="*/ 2148705 h 2959493"/>
              <a:gd name="connsiteX2" fmla="*/ 2420075 w 2827501"/>
              <a:gd name="connsiteY2" fmla="*/ 1786566 h 2959493"/>
              <a:gd name="connsiteX3" fmla="*/ 2727893 w 2827501"/>
              <a:gd name="connsiteY3" fmla="*/ 1560229 h 2959493"/>
              <a:gd name="connsiteX4" fmla="*/ 2519663 w 2827501"/>
              <a:gd name="connsiteY4" fmla="*/ 1170930 h 2959493"/>
              <a:gd name="connsiteX5" fmla="*/ 2139418 w 2827501"/>
              <a:gd name="connsiteY5" fmla="*/ 1415374 h 2959493"/>
              <a:gd name="connsiteX6" fmla="*/ 1876867 w 2827501"/>
              <a:gd name="connsiteY6" fmla="*/ 1768459 h 2959493"/>
              <a:gd name="connsiteX7" fmla="*/ 1804439 w 2827501"/>
              <a:gd name="connsiteY7" fmla="*/ 537188 h 2959493"/>
              <a:gd name="connsiteX8" fmla="*/ 1777279 w 2827501"/>
              <a:gd name="connsiteY8" fmla="*/ 274637 h 2959493"/>
              <a:gd name="connsiteX9" fmla="*/ 1351766 w 2827501"/>
              <a:gd name="connsiteY9" fmla="*/ 338012 h 2959493"/>
              <a:gd name="connsiteX10" fmla="*/ 958544 w 2827501"/>
              <a:gd name="connsiteY10" fmla="*/ 112531 h 2959493"/>
              <a:gd name="connsiteX11" fmla="*/ 953464 w 2827501"/>
              <a:gd name="connsiteY11" fmla="*/ 112531 h 2959493"/>
              <a:gd name="connsiteX12" fmla="*/ 781398 w 2827501"/>
              <a:gd name="connsiteY12" fmla="*/ 391477 h 2959493"/>
              <a:gd name="connsiteX13" fmla="*/ 301564 w 2827501"/>
              <a:gd name="connsiteY13" fmla="*/ 546241 h 2959493"/>
              <a:gd name="connsiteX14" fmla="*/ 428313 w 2827501"/>
              <a:gd name="connsiteY14" fmla="*/ 881220 h 2959493"/>
              <a:gd name="connsiteX15" fmla="*/ 33984 w 2827501"/>
              <a:gd name="connsiteY15" fmla="*/ 950730 h 2959493"/>
              <a:gd name="connsiteX16" fmla="*/ 82068 w 2827501"/>
              <a:gd name="connsiteY16" fmla="*/ 1239586 h 2959493"/>
              <a:gd name="connsiteX17" fmla="*/ 564115 w 2827501"/>
              <a:gd name="connsiteY17" fmla="*/ 1967635 h 2959493"/>
              <a:gd name="connsiteX18" fmla="*/ 1053002 w 2827501"/>
              <a:gd name="connsiteY18" fmla="*/ 2909196 h 2959493"/>
              <a:gd name="connsiteX19" fmla="*/ 1550942 w 2827501"/>
              <a:gd name="connsiteY19" fmla="*/ 2755287 h 2959493"/>
              <a:gd name="connsiteX0" fmla="*/ 1550942 w 2827501"/>
              <a:gd name="connsiteY0" fmla="*/ 2755287 h 2959493"/>
              <a:gd name="connsiteX1" fmla="*/ 2220899 w 2827501"/>
              <a:gd name="connsiteY1" fmla="*/ 2148705 h 2959493"/>
              <a:gd name="connsiteX2" fmla="*/ 2420075 w 2827501"/>
              <a:gd name="connsiteY2" fmla="*/ 1786566 h 2959493"/>
              <a:gd name="connsiteX3" fmla="*/ 2727893 w 2827501"/>
              <a:gd name="connsiteY3" fmla="*/ 1560229 h 2959493"/>
              <a:gd name="connsiteX4" fmla="*/ 2519663 w 2827501"/>
              <a:gd name="connsiteY4" fmla="*/ 1170930 h 2959493"/>
              <a:gd name="connsiteX5" fmla="*/ 2139418 w 2827501"/>
              <a:gd name="connsiteY5" fmla="*/ 1415374 h 2959493"/>
              <a:gd name="connsiteX6" fmla="*/ 1876867 w 2827501"/>
              <a:gd name="connsiteY6" fmla="*/ 1768459 h 2959493"/>
              <a:gd name="connsiteX7" fmla="*/ 1804439 w 2827501"/>
              <a:gd name="connsiteY7" fmla="*/ 537188 h 2959493"/>
              <a:gd name="connsiteX8" fmla="*/ 1777279 w 2827501"/>
              <a:gd name="connsiteY8" fmla="*/ 274637 h 2959493"/>
              <a:gd name="connsiteX9" fmla="*/ 1351766 w 2827501"/>
              <a:gd name="connsiteY9" fmla="*/ 338012 h 2959493"/>
              <a:gd name="connsiteX10" fmla="*/ 958544 w 2827501"/>
              <a:gd name="connsiteY10" fmla="*/ 112531 h 2959493"/>
              <a:gd name="connsiteX11" fmla="*/ 953464 w 2827501"/>
              <a:gd name="connsiteY11" fmla="*/ 112531 h 2959493"/>
              <a:gd name="connsiteX12" fmla="*/ 781398 w 2827501"/>
              <a:gd name="connsiteY12" fmla="*/ 391477 h 2959493"/>
              <a:gd name="connsiteX13" fmla="*/ 301564 w 2827501"/>
              <a:gd name="connsiteY13" fmla="*/ 546241 h 2959493"/>
              <a:gd name="connsiteX14" fmla="*/ 428313 w 2827501"/>
              <a:gd name="connsiteY14" fmla="*/ 881220 h 2959493"/>
              <a:gd name="connsiteX15" fmla="*/ 33984 w 2827501"/>
              <a:gd name="connsiteY15" fmla="*/ 950730 h 2959493"/>
              <a:gd name="connsiteX16" fmla="*/ 82068 w 2827501"/>
              <a:gd name="connsiteY16" fmla="*/ 1239586 h 2959493"/>
              <a:gd name="connsiteX17" fmla="*/ 564115 w 2827501"/>
              <a:gd name="connsiteY17" fmla="*/ 1967635 h 2959493"/>
              <a:gd name="connsiteX18" fmla="*/ 1053002 w 2827501"/>
              <a:gd name="connsiteY18" fmla="*/ 2909196 h 2959493"/>
              <a:gd name="connsiteX19" fmla="*/ 1550942 w 2827501"/>
              <a:gd name="connsiteY19" fmla="*/ 2755287 h 2959493"/>
              <a:gd name="connsiteX0" fmla="*/ 1550942 w 2827501"/>
              <a:gd name="connsiteY0" fmla="*/ 2696273 h 2900479"/>
              <a:gd name="connsiteX1" fmla="*/ 2220899 w 2827501"/>
              <a:gd name="connsiteY1" fmla="*/ 2089691 h 2900479"/>
              <a:gd name="connsiteX2" fmla="*/ 2420075 w 2827501"/>
              <a:gd name="connsiteY2" fmla="*/ 1727552 h 2900479"/>
              <a:gd name="connsiteX3" fmla="*/ 2727893 w 2827501"/>
              <a:gd name="connsiteY3" fmla="*/ 1501215 h 2900479"/>
              <a:gd name="connsiteX4" fmla="*/ 2519663 w 2827501"/>
              <a:gd name="connsiteY4" fmla="*/ 1111916 h 2900479"/>
              <a:gd name="connsiteX5" fmla="*/ 2139418 w 2827501"/>
              <a:gd name="connsiteY5" fmla="*/ 1356360 h 2900479"/>
              <a:gd name="connsiteX6" fmla="*/ 1876867 w 2827501"/>
              <a:gd name="connsiteY6" fmla="*/ 1709445 h 2900479"/>
              <a:gd name="connsiteX7" fmla="*/ 1804439 w 2827501"/>
              <a:gd name="connsiteY7" fmla="*/ 478174 h 2900479"/>
              <a:gd name="connsiteX8" fmla="*/ 1777279 w 2827501"/>
              <a:gd name="connsiteY8" fmla="*/ 215623 h 2900479"/>
              <a:gd name="connsiteX9" fmla="*/ 1351766 w 2827501"/>
              <a:gd name="connsiteY9" fmla="*/ 278998 h 2900479"/>
              <a:gd name="connsiteX10" fmla="*/ 958544 w 2827501"/>
              <a:gd name="connsiteY10" fmla="*/ 53517 h 2900479"/>
              <a:gd name="connsiteX11" fmla="*/ 781398 w 2827501"/>
              <a:gd name="connsiteY11" fmla="*/ 332463 h 2900479"/>
              <a:gd name="connsiteX12" fmla="*/ 301564 w 2827501"/>
              <a:gd name="connsiteY12" fmla="*/ 487227 h 2900479"/>
              <a:gd name="connsiteX13" fmla="*/ 428313 w 2827501"/>
              <a:gd name="connsiteY13" fmla="*/ 822206 h 2900479"/>
              <a:gd name="connsiteX14" fmla="*/ 33984 w 2827501"/>
              <a:gd name="connsiteY14" fmla="*/ 891716 h 2900479"/>
              <a:gd name="connsiteX15" fmla="*/ 82068 w 2827501"/>
              <a:gd name="connsiteY15" fmla="*/ 1180572 h 2900479"/>
              <a:gd name="connsiteX16" fmla="*/ 564115 w 2827501"/>
              <a:gd name="connsiteY16" fmla="*/ 1908621 h 2900479"/>
              <a:gd name="connsiteX17" fmla="*/ 1053002 w 2827501"/>
              <a:gd name="connsiteY17" fmla="*/ 2850182 h 2900479"/>
              <a:gd name="connsiteX18" fmla="*/ 1550942 w 2827501"/>
              <a:gd name="connsiteY18" fmla="*/ 2696273 h 2900479"/>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27501"/>
              <a:gd name="connsiteY0" fmla="*/ 2770796 h 2975002"/>
              <a:gd name="connsiteX1" fmla="*/ 2220899 w 2827501"/>
              <a:gd name="connsiteY1" fmla="*/ 2164214 h 2975002"/>
              <a:gd name="connsiteX2" fmla="*/ 2420075 w 2827501"/>
              <a:gd name="connsiteY2" fmla="*/ 1802075 h 2975002"/>
              <a:gd name="connsiteX3" fmla="*/ 2727893 w 2827501"/>
              <a:gd name="connsiteY3" fmla="*/ 1575738 h 2975002"/>
              <a:gd name="connsiteX4" fmla="*/ 2519663 w 2827501"/>
              <a:gd name="connsiteY4" fmla="*/ 1186439 h 2975002"/>
              <a:gd name="connsiteX5" fmla="*/ 2139418 w 2827501"/>
              <a:gd name="connsiteY5" fmla="*/ 1430883 h 2975002"/>
              <a:gd name="connsiteX6" fmla="*/ 1876867 w 2827501"/>
              <a:gd name="connsiteY6" fmla="*/ 1783968 h 2975002"/>
              <a:gd name="connsiteX7" fmla="*/ 1804439 w 2827501"/>
              <a:gd name="connsiteY7" fmla="*/ 552697 h 2975002"/>
              <a:gd name="connsiteX8" fmla="*/ 1777279 w 2827501"/>
              <a:gd name="connsiteY8" fmla="*/ 290146 h 2975002"/>
              <a:gd name="connsiteX9" fmla="*/ 1351766 w 2827501"/>
              <a:gd name="connsiteY9" fmla="*/ 353521 h 2975002"/>
              <a:gd name="connsiteX10" fmla="*/ 958544 w 2827501"/>
              <a:gd name="connsiteY10" fmla="*/ 128040 h 2975002"/>
              <a:gd name="connsiteX11" fmla="*/ 781398 w 2827501"/>
              <a:gd name="connsiteY11" fmla="*/ 406986 h 2975002"/>
              <a:gd name="connsiteX12" fmla="*/ 301564 w 2827501"/>
              <a:gd name="connsiteY12" fmla="*/ 561750 h 2975002"/>
              <a:gd name="connsiteX13" fmla="*/ 428313 w 2827501"/>
              <a:gd name="connsiteY13" fmla="*/ 896729 h 2975002"/>
              <a:gd name="connsiteX14" fmla="*/ 33984 w 2827501"/>
              <a:gd name="connsiteY14" fmla="*/ 966239 h 2975002"/>
              <a:gd name="connsiteX15" fmla="*/ 82068 w 2827501"/>
              <a:gd name="connsiteY15" fmla="*/ 1255095 h 2975002"/>
              <a:gd name="connsiteX16" fmla="*/ 564115 w 2827501"/>
              <a:gd name="connsiteY16" fmla="*/ 1983144 h 2975002"/>
              <a:gd name="connsiteX17" fmla="*/ 1053002 w 2827501"/>
              <a:gd name="connsiteY17" fmla="*/ 2924705 h 2975002"/>
              <a:gd name="connsiteX18" fmla="*/ 1550942 w 2827501"/>
              <a:gd name="connsiteY18" fmla="*/ 2770796 h 2975002"/>
              <a:gd name="connsiteX0" fmla="*/ 1550942 w 2805803"/>
              <a:gd name="connsiteY0" fmla="*/ 2770796 h 2975002"/>
              <a:gd name="connsiteX1" fmla="*/ 2220899 w 2805803"/>
              <a:gd name="connsiteY1" fmla="*/ 2164214 h 2975002"/>
              <a:gd name="connsiteX2" fmla="*/ 2420075 w 2805803"/>
              <a:gd name="connsiteY2" fmla="*/ 1802075 h 2975002"/>
              <a:gd name="connsiteX3" fmla="*/ 2727893 w 2805803"/>
              <a:gd name="connsiteY3" fmla="*/ 1575738 h 2975002"/>
              <a:gd name="connsiteX4" fmla="*/ 2519663 w 2805803"/>
              <a:gd name="connsiteY4" fmla="*/ 1186439 h 2975002"/>
              <a:gd name="connsiteX5" fmla="*/ 2139418 w 2805803"/>
              <a:gd name="connsiteY5" fmla="*/ 1430883 h 2975002"/>
              <a:gd name="connsiteX6" fmla="*/ 1876867 w 2805803"/>
              <a:gd name="connsiteY6" fmla="*/ 1783968 h 2975002"/>
              <a:gd name="connsiteX7" fmla="*/ 1804439 w 2805803"/>
              <a:gd name="connsiteY7" fmla="*/ 552697 h 2975002"/>
              <a:gd name="connsiteX8" fmla="*/ 1777279 w 2805803"/>
              <a:gd name="connsiteY8" fmla="*/ 290146 h 2975002"/>
              <a:gd name="connsiteX9" fmla="*/ 1351766 w 2805803"/>
              <a:gd name="connsiteY9" fmla="*/ 353521 h 2975002"/>
              <a:gd name="connsiteX10" fmla="*/ 958544 w 2805803"/>
              <a:gd name="connsiteY10" fmla="*/ 128040 h 2975002"/>
              <a:gd name="connsiteX11" fmla="*/ 781398 w 2805803"/>
              <a:gd name="connsiteY11" fmla="*/ 406986 h 2975002"/>
              <a:gd name="connsiteX12" fmla="*/ 301564 w 2805803"/>
              <a:gd name="connsiteY12" fmla="*/ 561750 h 2975002"/>
              <a:gd name="connsiteX13" fmla="*/ 428313 w 2805803"/>
              <a:gd name="connsiteY13" fmla="*/ 896729 h 2975002"/>
              <a:gd name="connsiteX14" fmla="*/ 33984 w 2805803"/>
              <a:gd name="connsiteY14" fmla="*/ 966239 h 2975002"/>
              <a:gd name="connsiteX15" fmla="*/ 82068 w 2805803"/>
              <a:gd name="connsiteY15" fmla="*/ 1255095 h 2975002"/>
              <a:gd name="connsiteX16" fmla="*/ 564115 w 2805803"/>
              <a:gd name="connsiteY16" fmla="*/ 1983144 h 2975002"/>
              <a:gd name="connsiteX17" fmla="*/ 1053002 w 2805803"/>
              <a:gd name="connsiteY17" fmla="*/ 2924705 h 2975002"/>
              <a:gd name="connsiteX18" fmla="*/ 1550942 w 2805803"/>
              <a:gd name="connsiteY18" fmla="*/ 2770796 h 2975002"/>
              <a:gd name="connsiteX0" fmla="*/ 1550942 w 2805803"/>
              <a:gd name="connsiteY0" fmla="*/ 2770796 h 2975002"/>
              <a:gd name="connsiteX1" fmla="*/ 2220899 w 2805803"/>
              <a:gd name="connsiteY1" fmla="*/ 2164214 h 2975002"/>
              <a:gd name="connsiteX2" fmla="*/ 2420075 w 2805803"/>
              <a:gd name="connsiteY2" fmla="*/ 1873195 h 2975002"/>
              <a:gd name="connsiteX3" fmla="*/ 2727893 w 2805803"/>
              <a:gd name="connsiteY3" fmla="*/ 1575738 h 2975002"/>
              <a:gd name="connsiteX4" fmla="*/ 2519663 w 2805803"/>
              <a:gd name="connsiteY4" fmla="*/ 1186439 h 2975002"/>
              <a:gd name="connsiteX5" fmla="*/ 2139418 w 2805803"/>
              <a:gd name="connsiteY5" fmla="*/ 1430883 h 2975002"/>
              <a:gd name="connsiteX6" fmla="*/ 1876867 w 2805803"/>
              <a:gd name="connsiteY6" fmla="*/ 1783968 h 2975002"/>
              <a:gd name="connsiteX7" fmla="*/ 1804439 w 2805803"/>
              <a:gd name="connsiteY7" fmla="*/ 552697 h 2975002"/>
              <a:gd name="connsiteX8" fmla="*/ 1777279 w 2805803"/>
              <a:gd name="connsiteY8" fmla="*/ 290146 h 2975002"/>
              <a:gd name="connsiteX9" fmla="*/ 1351766 w 2805803"/>
              <a:gd name="connsiteY9" fmla="*/ 353521 h 2975002"/>
              <a:gd name="connsiteX10" fmla="*/ 958544 w 2805803"/>
              <a:gd name="connsiteY10" fmla="*/ 128040 h 2975002"/>
              <a:gd name="connsiteX11" fmla="*/ 781398 w 2805803"/>
              <a:gd name="connsiteY11" fmla="*/ 406986 h 2975002"/>
              <a:gd name="connsiteX12" fmla="*/ 301564 w 2805803"/>
              <a:gd name="connsiteY12" fmla="*/ 561750 h 2975002"/>
              <a:gd name="connsiteX13" fmla="*/ 428313 w 2805803"/>
              <a:gd name="connsiteY13" fmla="*/ 896729 h 2975002"/>
              <a:gd name="connsiteX14" fmla="*/ 33984 w 2805803"/>
              <a:gd name="connsiteY14" fmla="*/ 966239 h 2975002"/>
              <a:gd name="connsiteX15" fmla="*/ 82068 w 2805803"/>
              <a:gd name="connsiteY15" fmla="*/ 1255095 h 2975002"/>
              <a:gd name="connsiteX16" fmla="*/ 564115 w 2805803"/>
              <a:gd name="connsiteY16" fmla="*/ 1983144 h 2975002"/>
              <a:gd name="connsiteX17" fmla="*/ 1053002 w 2805803"/>
              <a:gd name="connsiteY17" fmla="*/ 2924705 h 2975002"/>
              <a:gd name="connsiteX18" fmla="*/ 1550942 w 2805803"/>
              <a:gd name="connsiteY18" fmla="*/ 2770796 h 2975002"/>
              <a:gd name="connsiteX0" fmla="*/ 1550942 w 2805803"/>
              <a:gd name="connsiteY0" fmla="*/ 2770796 h 2975002"/>
              <a:gd name="connsiteX1" fmla="*/ 2220899 w 2805803"/>
              <a:gd name="connsiteY1" fmla="*/ 2164214 h 2975002"/>
              <a:gd name="connsiteX2" fmla="*/ 2420075 w 2805803"/>
              <a:gd name="connsiteY2" fmla="*/ 1873195 h 2975002"/>
              <a:gd name="connsiteX3" fmla="*/ 2727893 w 2805803"/>
              <a:gd name="connsiteY3" fmla="*/ 1575738 h 2975002"/>
              <a:gd name="connsiteX4" fmla="*/ 2519663 w 2805803"/>
              <a:gd name="connsiteY4" fmla="*/ 1186439 h 2975002"/>
              <a:gd name="connsiteX5" fmla="*/ 2139418 w 2805803"/>
              <a:gd name="connsiteY5" fmla="*/ 1430883 h 2975002"/>
              <a:gd name="connsiteX6" fmla="*/ 1876867 w 2805803"/>
              <a:gd name="connsiteY6" fmla="*/ 1783968 h 2975002"/>
              <a:gd name="connsiteX7" fmla="*/ 1804439 w 2805803"/>
              <a:gd name="connsiteY7" fmla="*/ 552697 h 2975002"/>
              <a:gd name="connsiteX8" fmla="*/ 1777279 w 2805803"/>
              <a:gd name="connsiteY8" fmla="*/ 290146 h 2975002"/>
              <a:gd name="connsiteX9" fmla="*/ 1351766 w 2805803"/>
              <a:gd name="connsiteY9" fmla="*/ 353521 h 2975002"/>
              <a:gd name="connsiteX10" fmla="*/ 958544 w 2805803"/>
              <a:gd name="connsiteY10" fmla="*/ 128040 h 2975002"/>
              <a:gd name="connsiteX11" fmla="*/ 781398 w 2805803"/>
              <a:gd name="connsiteY11" fmla="*/ 406986 h 2975002"/>
              <a:gd name="connsiteX12" fmla="*/ 301564 w 2805803"/>
              <a:gd name="connsiteY12" fmla="*/ 561750 h 2975002"/>
              <a:gd name="connsiteX13" fmla="*/ 428313 w 2805803"/>
              <a:gd name="connsiteY13" fmla="*/ 896729 h 2975002"/>
              <a:gd name="connsiteX14" fmla="*/ 33984 w 2805803"/>
              <a:gd name="connsiteY14" fmla="*/ 966239 h 2975002"/>
              <a:gd name="connsiteX15" fmla="*/ 82068 w 2805803"/>
              <a:gd name="connsiteY15" fmla="*/ 1255095 h 2975002"/>
              <a:gd name="connsiteX16" fmla="*/ 564115 w 2805803"/>
              <a:gd name="connsiteY16" fmla="*/ 1983144 h 2975002"/>
              <a:gd name="connsiteX17" fmla="*/ 1053002 w 2805803"/>
              <a:gd name="connsiteY17" fmla="*/ 2924705 h 2975002"/>
              <a:gd name="connsiteX18" fmla="*/ 1550942 w 2805803"/>
              <a:gd name="connsiteY18" fmla="*/ 2770796 h 2975002"/>
              <a:gd name="connsiteX0" fmla="*/ 1550942 w 2805803"/>
              <a:gd name="connsiteY0" fmla="*/ 2836836 h 3041042"/>
              <a:gd name="connsiteX1" fmla="*/ 2220899 w 2805803"/>
              <a:gd name="connsiteY1" fmla="*/ 2230254 h 3041042"/>
              <a:gd name="connsiteX2" fmla="*/ 2420075 w 2805803"/>
              <a:gd name="connsiteY2" fmla="*/ 1939235 h 3041042"/>
              <a:gd name="connsiteX3" fmla="*/ 2727893 w 2805803"/>
              <a:gd name="connsiteY3" fmla="*/ 1641778 h 3041042"/>
              <a:gd name="connsiteX4" fmla="*/ 2519663 w 2805803"/>
              <a:gd name="connsiteY4" fmla="*/ 1252479 h 3041042"/>
              <a:gd name="connsiteX5" fmla="*/ 2139418 w 2805803"/>
              <a:gd name="connsiteY5" fmla="*/ 1496923 h 3041042"/>
              <a:gd name="connsiteX6" fmla="*/ 1876867 w 2805803"/>
              <a:gd name="connsiteY6" fmla="*/ 1850008 h 3041042"/>
              <a:gd name="connsiteX7" fmla="*/ 1804439 w 2805803"/>
              <a:gd name="connsiteY7" fmla="*/ 618737 h 3041042"/>
              <a:gd name="connsiteX8" fmla="*/ 1777279 w 2805803"/>
              <a:gd name="connsiteY8" fmla="*/ 356186 h 3041042"/>
              <a:gd name="connsiteX9" fmla="*/ 1351766 w 2805803"/>
              <a:gd name="connsiteY9" fmla="*/ 419561 h 3041042"/>
              <a:gd name="connsiteX10" fmla="*/ 958544 w 2805803"/>
              <a:gd name="connsiteY10" fmla="*/ 128040 h 3041042"/>
              <a:gd name="connsiteX11" fmla="*/ 781398 w 2805803"/>
              <a:gd name="connsiteY11" fmla="*/ 473026 h 3041042"/>
              <a:gd name="connsiteX12" fmla="*/ 301564 w 2805803"/>
              <a:gd name="connsiteY12" fmla="*/ 627790 h 3041042"/>
              <a:gd name="connsiteX13" fmla="*/ 428313 w 2805803"/>
              <a:gd name="connsiteY13" fmla="*/ 962769 h 3041042"/>
              <a:gd name="connsiteX14" fmla="*/ 33984 w 2805803"/>
              <a:gd name="connsiteY14" fmla="*/ 1032279 h 3041042"/>
              <a:gd name="connsiteX15" fmla="*/ 82068 w 2805803"/>
              <a:gd name="connsiteY15" fmla="*/ 1321135 h 3041042"/>
              <a:gd name="connsiteX16" fmla="*/ 564115 w 2805803"/>
              <a:gd name="connsiteY16" fmla="*/ 2049184 h 3041042"/>
              <a:gd name="connsiteX17" fmla="*/ 1053002 w 2805803"/>
              <a:gd name="connsiteY17" fmla="*/ 2990745 h 3041042"/>
              <a:gd name="connsiteX18" fmla="*/ 1550942 w 2805803"/>
              <a:gd name="connsiteY18" fmla="*/ 2836836 h 3041042"/>
              <a:gd name="connsiteX0" fmla="*/ 1550942 w 2805803"/>
              <a:gd name="connsiteY0" fmla="*/ 2755556 h 2959762"/>
              <a:gd name="connsiteX1" fmla="*/ 2220899 w 2805803"/>
              <a:gd name="connsiteY1" fmla="*/ 2148974 h 2959762"/>
              <a:gd name="connsiteX2" fmla="*/ 2420075 w 2805803"/>
              <a:gd name="connsiteY2" fmla="*/ 1857955 h 2959762"/>
              <a:gd name="connsiteX3" fmla="*/ 2727893 w 2805803"/>
              <a:gd name="connsiteY3" fmla="*/ 1560498 h 2959762"/>
              <a:gd name="connsiteX4" fmla="*/ 2519663 w 2805803"/>
              <a:gd name="connsiteY4" fmla="*/ 1171199 h 2959762"/>
              <a:gd name="connsiteX5" fmla="*/ 2139418 w 2805803"/>
              <a:gd name="connsiteY5" fmla="*/ 1415643 h 2959762"/>
              <a:gd name="connsiteX6" fmla="*/ 1876867 w 2805803"/>
              <a:gd name="connsiteY6" fmla="*/ 1768728 h 2959762"/>
              <a:gd name="connsiteX7" fmla="*/ 1804439 w 2805803"/>
              <a:gd name="connsiteY7" fmla="*/ 537457 h 2959762"/>
              <a:gd name="connsiteX8" fmla="*/ 1777279 w 2805803"/>
              <a:gd name="connsiteY8" fmla="*/ 274906 h 2959762"/>
              <a:gd name="connsiteX9" fmla="*/ 1351766 w 2805803"/>
              <a:gd name="connsiteY9" fmla="*/ 338281 h 2959762"/>
              <a:gd name="connsiteX10" fmla="*/ 958544 w 2805803"/>
              <a:gd name="connsiteY10" fmla="*/ 46760 h 2959762"/>
              <a:gd name="connsiteX11" fmla="*/ 781398 w 2805803"/>
              <a:gd name="connsiteY11" fmla="*/ 391746 h 2959762"/>
              <a:gd name="connsiteX12" fmla="*/ 301564 w 2805803"/>
              <a:gd name="connsiteY12" fmla="*/ 546510 h 2959762"/>
              <a:gd name="connsiteX13" fmla="*/ 428313 w 2805803"/>
              <a:gd name="connsiteY13" fmla="*/ 881489 h 2959762"/>
              <a:gd name="connsiteX14" fmla="*/ 33984 w 2805803"/>
              <a:gd name="connsiteY14" fmla="*/ 950999 h 2959762"/>
              <a:gd name="connsiteX15" fmla="*/ 82068 w 2805803"/>
              <a:gd name="connsiteY15" fmla="*/ 1239855 h 2959762"/>
              <a:gd name="connsiteX16" fmla="*/ 564115 w 2805803"/>
              <a:gd name="connsiteY16" fmla="*/ 1967904 h 2959762"/>
              <a:gd name="connsiteX17" fmla="*/ 1053002 w 2805803"/>
              <a:gd name="connsiteY17" fmla="*/ 2909465 h 2959762"/>
              <a:gd name="connsiteX18" fmla="*/ 1550942 w 2805803"/>
              <a:gd name="connsiteY18" fmla="*/ 2755556 h 2959762"/>
              <a:gd name="connsiteX0" fmla="*/ 1550942 w 2805803"/>
              <a:gd name="connsiteY0" fmla="*/ 2755556 h 2959762"/>
              <a:gd name="connsiteX1" fmla="*/ 2220899 w 2805803"/>
              <a:gd name="connsiteY1" fmla="*/ 2148974 h 2959762"/>
              <a:gd name="connsiteX2" fmla="*/ 2420075 w 2805803"/>
              <a:gd name="connsiteY2" fmla="*/ 1857955 h 2959762"/>
              <a:gd name="connsiteX3" fmla="*/ 2727893 w 2805803"/>
              <a:gd name="connsiteY3" fmla="*/ 1560498 h 2959762"/>
              <a:gd name="connsiteX4" fmla="*/ 2519663 w 2805803"/>
              <a:gd name="connsiteY4" fmla="*/ 1171199 h 2959762"/>
              <a:gd name="connsiteX5" fmla="*/ 2139418 w 2805803"/>
              <a:gd name="connsiteY5" fmla="*/ 1415643 h 2959762"/>
              <a:gd name="connsiteX6" fmla="*/ 1876867 w 2805803"/>
              <a:gd name="connsiteY6" fmla="*/ 1768728 h 2959762"/>
              <a:gd name="connsiteX7" fmla="*/ 1804439 w 2805803"/>
              <a:gd name="connsiteY7" fmla="*/ 537457 h 2959762"/>
              <a:gd name="connsiteX8" fmla="*/ 1777279 w 2805803"/>
              <a:gd name="connsiteY8" fmla="*/ 274906 h 2959762"/>
              <a:gd name="connsiteX9" fmla="*/ 1351766 w 2805803"/>
              <a:gd name="connsiteY9" fmla="*/ 338281 h 2959762"/>
              <a:gd name="connsiteX10" fmla="*/ 958544 w 2805803"/>
              <a:gd name="connsiteY10" fmla="*/ 46760 h 2959762"/>
              <a:gd name="connsiteX11" fmla="*/ 781398 w 2805803"/>
              <a:gd name="connsiteY11" fmla="*/ 391746 h 2959762"/>
              <a:gd name="connsiteX12" fmla="*/ 301564 w 2805803"/>
              <a:gd name="connsiteY12" fmla="*/ 546510 h 2959762"/>
              <a:gd name="connsiteX13" fmla="*/ 428313 w 2805803"/>
              <a:gd name="connsiteY13" fmla="*/ 881489 h 2959762"/>
              <a:gd name="connsiteX14" fmla="*/ 33984 w 2805803"/>
              <a:gd name="connsiteY14" fmla="*/ 950999 h 2959762"/>
              <a:gd name="connsiteX15" fmla="*/ 82068 w 2805803"/>
              <a:gd name="connsiteY15" fmla="*/ 1239855 h 2959762"/>
              <a:gd name="connsiteX16" fmla="*/ 564115 w 2805803"/>
              <a:gd name="connsiteY16" fmla="*/ 1967904 h 2959762"/>
              <a:gd name="connsiteX17" fmla="*/ 1053002 w 2805803"/>
              <a:gd name="connsiteY17" fmla="*/ 2909465 h 2959762"/>
              <a:gd name="connsiteX18" fmla="*/ 1550942 w 2805803"/>
              <a:gd name="connsiteY18" fmla="*/ 2755556 h 2959762"/>
              <a:gd name="connsiteX0" fmla="*/ 1550942 w 2805803"/>
              <a:gd name="connsiteY0" fmla="*/ 2755556 h 2959762"/>
              <a:gd name="connsiteX1" fmla="*/ 2220899 w 2805803"/>
              <a:gd name="connsiteY1" fmla="*/ 2148974 h 2959762"/>
              <a:gd name="connsiteX2" fmla="*/ 2420075 w 2805803"/>
              <a:gd name="connsiteY2" fmla="*/ 1857955 h 2959762"/>
              <a:gd name="connsiteX3" fmla="*/ 2727893 w 2805803"/>
              <a:gd name="connsiteY3" fmla="*/ 1560498 h 2959762"/>
              <a:gd name="connsiteX4" fmla="*/ 2519663 w 2805803"/>
              <a:gd name="connsiteY4" fmla="*/ 1171199 h 2959762"/>
              <a:gd name="connsiteX5" fmla="*/ 2139418 w 2805803"/>
              <a:gd name="connsiteY5" fmla="*/ 1415643 h 2959762"/>
              <a:gd name="connsiteX6" fmla="*/ 1876867 w 2805803"/>
              <a:gd name="connsiteY6" fmla="*/ 1768728 h 2959762"/>
              <a:gd name="connsiteX7" fmla="*/ 1804439 w 2805803"/>
              <a:gd name="connsiteY7" fmla="*/ 537457 h 2959762"/>
              <a:gd name="connsiteX8" fmla="*/ 1777279 w 2805803"/>
              <a:gd name="connsiteY8" fmla="*/ 274906 h 2959762"/>
              <a:gd name="connsiteX9" fmla="*/ 1351766 w 2805803"/>
              <a:gd name="connsiteY9" fmla="*/ 338281 h 2959762"/>
              <a:gd name="connsiteX10" fmla="*/ 958544 w 2805803"/>
              <a:gd name="connsiteY10" fmla="*/ 46760 h 2959762"/>
              <a:gd name="connsiteX11" fmla="*/ 781398 w 2805803"/>
              <a:gd name="connsiteY11" fmla="*/ 391746 h 2959762"/>
              <a:gd name="connsiteX12" fmla="*/ 301564 w 2805803"/>
              <a:gd name="connsiteY12" fmla="*/ 546510 h 2959762"/>
              <a:gd name="connsiteX13" fmla="*/ 428313 w 2805803"/>
              <a:gd name="connsiteY13" fmla="*/ 881489 h 2959762"/>
              <a:gd name="connsiteX14" fmla="*/ 33984 w 2805803"/>
              <a:gd name="connsiteY14" fmla="*/ 950999 h 2959762"/>
              <a:gd name="connsiteX15" fmla="*/ 82068 w 2805803"/>
              <a:gd name="connsiteY15" fmla="*/ 1239855 h 2959762"/>
              <a:gd name="connsiteX16" fmla="*/ 564115 w 2805803"/>
              <a:gd name="connsiteY16" fmla="*/ 1967904 h 2959762"/>
              <a:gd name="connsiteX17" fmla="*/ 1053002 w 2805803"/>
              <a:gd name="connsiteY17" fmla="*/ 2909465 h 2959762"/>
              <a:gd name="connsiteX18" fmla="*/ 1550942 w 2805803"/>
              <a:gd name="connsiteY18" fmla="*/ 2755556 h 295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05803" h="2959762">
                <a:moveTo>
                  <a:pt x="1550942" y="2755556"/>
                </a:moveTo>
                <a:cubicBezTo>
                  <a:pt x="1799661" y="2817522"/>
                  <a:pt x="2124580" y="2701688"/>
                  <a:pt x="2220899" y="2148974"/>
                </a:cubicBezTo>
                <a:cubicBezTo>
                  <a:pt x="2257113" y="2084091"/>
                  <a:pt x="2335576" y="1956034"/>
                  <a:pt x="2420075" y="1857955"/>
                </a:cubicBezTo>
                <a:cubicBezTo>
                  <a:pt x="2643946" y="1658578"/>
                  <a:pt x="2670021" y="1695677"/>
                  <a:pt x="2727893" y="1560498"/>
                </a:cubicBezTo>
                <a:cubicBezTo>
                  <a:pt x="2805803" y="1354532"/>
                  <a:pt x="2695753" y="1245085"/>
                  <a:pt x="2519663" y="1171199"/>
                </a:cubicBezTo>
                <a:cubicBezTo>
                  <a:pt x="2342115" y="1100280"/>
                  <a:pt x="2164566" y="1268122"/>
                  <a:pt x="2139418" y="1415643"/>
                </a:cubicBezTo>
                <a:cubicBezTo>
                  <a:pt x="2087461" y="1584138"/>
                  <a:pt x="1964384" y="1651033"/>
                  <a:pt x="1876867" y="1768728"/>
                </a:cubicBezTo>
                <a:lnTo>
                  <a:pt x="1804439" y="537457"/>
                </a:lnTo>
                <a:lnTo>
                  <a:pt x="1777279" y="274906"/>
                </a:lnTo>
                <a:cubicBezTo>
                  <a:pt x="1701481" y="67431"/>
                  <a:pt x="1356444" y="144436"/>
                  <a:pt x="1351766" y="338281"/>
                </a:cubicBezTo>
                <a:cubicBezTo>
                  <a:pt x="1317212" y="125961"/>
                  <a:pt x="1094698" y="0"/>
                  <a:pt x="958544" y="46760"/>
                </a:cubicBezTo>
                <a:cubicBezTo>
                  <a:pt x="807603" y="70911"/>
                  <a:pt x="758815" y="243261"/>
                  <a:pt x="781398" y="391746"/>
                </a:cubicBezTo>
                <a:cubicBezTo>
                  <a:pt x="660182" y="59283"/>
                  <a:pt x="157211" y="293013"/>
                  <a:pt x="301564" y="546510"/>
                </a:cubicBezTo>
                <a:lnTo>
                  <a:pt x="428313" y="881489"/>
                </a:lnTo>
                <a:cubicBezTo>
                  <a:pt x="342590" y="818299"/>
                  <a:pt x="160347" y="668749"/>
                  <a:pt x="33984" y="950999"/>
                </a:cubicBezTo>
                <a:cubicBezTo>
                  <a:pt x="24612" y="1052364"/>
                  <a:pt x="0" y="1092770"/>
                  <a:pt x="82068" y="1239855"/>
                </a:cubicBezTo>
                <a:lnTo>
                  <a:pt x="564115" y="1967904"/>
                </a:lnTo>
                <a:cubicBezTo>
                  <a:pt x="727077" y="2281758"/>
                  <a:pt x="702080" y="2712451"/>
                  <a:pt x="1053002" y="2909465"/>
                </a:cubicBezTo>
                <a:cubicBezTo>
                  <a:pt x="1229142" y="2959762"/>
                  <a:pt x="1440842" y="2903379"/>
                  <a:pt x="1550942" y="2755556"/>
                </a:cubicBezTo>
                <a:close/>
              </a:path>
            </a:pathLst>
          </a:custGeom>
          <a:solidFill>
            <a:srgbClr val="CCE1EC"/>
          </a:solidFill>
          <a:ln w="57150">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332" name="グループ化 331"/>
          <p:cNvGrpSpPr/>
          <p:nvPr/>
        </p:nvGrpSpPr>
        <p:grpSpPr>
          <a:xfrm rot="571762">
            <a:off x="2061569" y="3377756"/>
            <a:ext cx="225800" cy="293898"/>
            <a:chOff x="2219795" y="3340791"/>
            <a:chExt cx="91475" cy="187746"/>
          </a:xfrm>
        </p:grpSpPr>
        <p:sp>
          <p:nvSpPr>
            <p:cNvPr id="330" name="月 329"/>
            <p:cNvSpPr/>
            <p:nvPr/>
          </p:nvSpPr>
          <p:spPr bwMode="auto">
            <a:xfrm rot="11178896">
              <a:off x="2219795" y="3340791"/>
              <a:ext cx="47374" cy="183471"/>
            </a:xfrm>
            <a:prstGeom prst="moon">
              <a:avLst>
                <a:gd name="adj" fmla="val 22507"/>
              </a:avLst>
            </a:prstGeom>
            <a:solidFill>
              <a:schemeClr val="tx1">
                <a:lumMod val="50000"/>
                <a:lumOff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31" name="月 330"/>
            <p:cNvSpPr/>
            <p:nvPr/>
          </p:nvSpPr>
          <p:spPr bwMode="auto">
            <a:xfrm rot="11178896">
              <a:off x="2263896" y="3345065"/>
              <a:ext cx="47374" cy="183472"/>
            </a:xfrm>
            <a:prstGeom prst="moon">
              <a:avLst>
                <a:gd name="adj" fmla="val 23292"/>
              </a:avLst>
            </a:prstGeom>
            <a:solidFill>
              <a:schemeClr val="tx1">
                <a:lumMod val="50000"/>
                <a:lumOff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65" name="グループ化 364"/>
          <p:cNvGrpSpPr/>
          <p:nvPr/>
        </p:nvGrpSpPr>
        <p:grpSpPr>
          <a:xfrm rot="16788629">
            <a:off x="4015248" y="3273718"/>
            <a:ext cx="796705" cy="838049"/>
            <a:chOff x="-1339913" y="1959472"/>
            <a:chExt cx="796705" cy="838049"/>
          </a:xfrm>
        </p:grpSpPr>
        <p:sp>
          <p:nvSpPr>
            <p:cNvPr id="363" name="アーチ 362"/>
            <p:cNvSpPr/>
            <p:nvPr/>
          </p:nvSpPr>
          <p:spPr bwMode="auto">
            <a:xfrm>
              <a:off x="-1339913" y="2000816"/>
              <a:ext cx="796705" cy="796705"/>
            </a:xfrm>
            <a:prstGeom prst="blockArc">
              <a:avLst>
                <a:gd name="adj1" fmla="val 14693117"/>
                <a:gd name="adj2" fmla="val 1716625"/>
                <a:gd name="adj3" fmla="val 21523"/>
              </a:avLst>
            </a:pr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64" name="二等辺三角形 363"/>
            <p:cNvSpPr/>
            <p:nvPr/>
          </p:nvSpPr>
          <p:spPr bwMode="auto">
            <a:xfrm rot="15556100">
              <a:off x="-1334979" y="1964099"/>
              <a:ext cx="342377" cy="333123"/>
            </a:xfrm>
            <a:prstGeom prst="triangle">
              <a:avLst/>
            </a:pr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66" name="グループ化 365"/>
          <p:cNvGrpSpPr/>
          <p:nvPr/>
        </p:nvGrpSpPr>
        <p:grpSpPr>
          <a:xfrm rot="3980081" flipV="1">
            <a:off x="4078159" y="4376732"/>
            <a:ext cx="796705" cy="838049"/>
            <a:chOff x="-1339913" y="1959472"/>
            <a:chExt cx="796705" cy="838049"/>
          </a:xfrm>
        </p:grpSpPr>
        <p:sp>
          <p:nvSpPr>
            <p:cNvPr id="367" name="アーチ 366"/>
            <p:cNvSpPr/>
            <p:nvPr/>
          </p:nvSpPr>
          <p:spPr bwMode="auto">
            <a:xfrm>
              <a:off x="-1339913" y="2000816"/>
              <a:ext cx="796705" cy="796705"/>
            </a:xfrm>
            <a:prstGeom prst="blockArc">
              <a:avLst>
                <a:gd name="adj1" fmla="val 14693117"/>
                <a:gd name="adj2" fmla="val 1716625"/>
                <a:gd name="adj3" fmla="val 21523"/>
              </a:avLst>
            </a:pr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68" name="二等辺三角形 367"/>
            <p:cNvSpPr/>
            <p:nvPr/>
          </p:nvSpPr>
          <p:spPr bwMode="auto">
            <a:xfrm rot="15556100">
              <a:off x="-1334979" y="1964099"/>
              <a:ext cx="342377" cy="333123"/>
            </a:xfrm>
            <a:prstGeom prst="triangle">
              <a:avLst/>
            </a:pr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386" name="正方形/長方形 385"/>
          <p:cNvSpPr/>
          <p:nvPr/>
        </p:nvSpPr>
        <p:spPr bwMode="auto">
          <a:xfrm>
            <a:off x="4326900" y="3239961"/>
            <a:ext cx="4968000" cy="366461"/>
          </a:xfrm>
          <a:prstGeom prst="rect">
            <a:avLst/>
          </a:prstGeom>
          <a:solidFill>
            <a:srgbClr val="E94C37"/>
          </a:solidFill>
          <a:ln w="127000">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1" name="テキスト ボックス 100"/>
          <p:cNvSpPr txBox="1"/>
          <p:nvPr/>
        </p:nvSpPr>
        <p:spPr>
          <a:xfrm>
            <a:off x="197644" y="591656"/>
            <a:ext cx="3442488" cy="443076"/>
          </a:xfrm>
          <a:prstGeom prst="roundRect">
            <a:avLst>
              <a:gd name="adj" fmla="val 13223"/>
            </a:avLst>
          </a:prstGeom>
          <a:solidFill>
            <a:srgbClr val="F6167B"/>
          </a:solidFill>
        </p:spPr>
        <p:txBody>
          <a:bodyPr wrap="none" tIns="36000" rIns="72000" bIns="36000" rtlCol="0" anchor="ctr">
            <a:spAutoFit/>
          </a:bodyPr>
          <a:lstStyle/>
          <a:p>
            <a:pPr>
              <a:lnSpc>
                <a:spcPct val="100000"/>
              </a:lnSpc>
            </a:pPr>
            <a:r>
              <a:rPr kumimoji="1" lang="ja-JP" altLang="en-US" sz="2200" b="1" spc="100" dirty="0">
                <a:solidFill>
                  <a:schemeClr val="bg1"/>
                </a:solidFill>
                <a:latin typeface="Arial" pitchFamily="34" charset="0"/>
                <a:ea typeface="メイリオ" pitchFamily="50" charset="-128"/>
              </a:rPr>
              <a:t>特徴　　無保証・無補償</a:t>
            </a:r>
          </a:p>
        </p:txBody>
      </p:sp>
      <p:sp>
        <p:nvSpPr>
          <p:cNvPr id="106" name="円/楕円 105"/>
          <p:cNvSpPr/>
          <p:nvPr/>
        </p:nvSpPr>
        <p:spPr bwMode="auto">
          <a:xfrm>
            <a:off x="957202" y="642400"/>
            <a:ext cx="288000" cy="288000"/>
          </a:xfrm>
          <a:prstGeom prst="ellipse">
            <a:avLst/>
          </a:prstGeom>
          <a:solidFill>
            <a:srgbClr val="FBE5F4"/>
          </a:solidFill>
          <a:ln w="9525">
            <a:noFill/>
            <a:miter lim="800000"/>
            <a:headEnd/>
            <a:tailEnd/>
          </a:ln>
          <a:effectLst/>
        </p:spPr>
        <p:txBody>
          <a:bodyPr wrap="none" lIns="0" tIns="0" rIns="0" bIns="0" rtlCol="0" anchor="ctr" anchorCtr="0">
            <a:noAutofit/>
          </a:bodyPr>
          <a:lstStyle/>
          <a:p>
            <a:pPr algn="ctr">
              <a:lnSpc>
                <a:spcPct val="100000"/>
              </a:lnSpc>
            </a:pPr>
            <a:r>
              <a:rPr lang="en-US" altLang="ja-JP" sz="2000" b="1" spc="100" dirty="0">
                <a:solidFill>
                  <a:srgbClr val="F6167B"/>
                </a:solidFill>
                <a:latin typeface="Arial" pitchFamily="34" charset="0"/>
                <a:ea typeface="メイリオ" pitchFamily="50" charset="-128"/>
              </a:rPr>
              <a:t>3</a:t>
            </a:r>
            <a:endParaRPr kumimoji="1" lang="en-US" altLang="ja-JP" sz="2000" b="1" spc="100" dirty="0">
              <a:solidFill>
                <a:srgbClr val="F6167B"/>
              </a:solidFill>
              <a:latin typeface="Arial" pitchFamily="34" charset="0"/>
              <a:ea typeface="メイリオ" pitchFamily="50" charset="-128"/>
            </a:endParaRPr>
          </a:p>
        </p:txBody>
      </p:sp>
      <p:sp>
        <p:nvSpPr>
          <p:cNvPr id="108" name="フリーフォーム 107"/>
          <p:cNvSpPr/>
          <p:nvPr/>
        </p:nvSpPr>
        <p:spPr bwMode="auto">
          <a:xfrm>
            <a:off x="7749765" y="3349782"/>
            <a:ext cx="380245" cy="805758"/>
          </a:xfrm>
          <a:custGeom>
            <a:avLst/>
            <a:gdLst>
              <a:gd name="connsiteX0" fmla="*/ 81481 w 380245"/>
              <a:gd name="connsiteY0" fmla="*/ 0 h 760491"/>
              <a:gd name="connsiteX1" fmla="*/ 0 w 380245"/>
              <a:gd name="connsiteY1" fmla="*/ 389299 h 760491"/>
              <a:gd name="connsiteX2" fmla="*/ 190122 w 380245"/>
              <a:gd name="connsiteY2" fmla="*/ 307818 h 760491"/>
              <a:gd name="connsiteX3" fmla="*/ 162962 w 380245"/>
              <a:gd name="connsiteY3" fmla="*/ 588475 h 760491"/>
              <a:gd name="connsiteX4" fmla="*/ 307817 w 380245"/>
              <a:gd name="connsiteY4" fmla="*/ 543208 h 760491"/>
              <a:gd name="connsiteX5" fmla="*/ 380245 w 380245"/>
              <a:gd name="connsiteY5" fmla="*/ 760491 h 760491"/>
              <a:gd name="connsiteX6" fmla="*/ 353085 w 380245"/>
              <a:gd name="connsiteY6" fmla="*/ 407406 h 760491"/>
              <a:gd name="connsiteX7" fmla="*/ 244443 w 380245"/>
              <a:gd name="connsiteY7" fmla="*/ 488887 h 760491"/>
              <a:gd name="connsiteX8" fmla="*/ 298764 w 380245"/>
              <a:gd name="connsiteY8" fmla="*/ 135802 h 760491"/>
              <a:gd name="connsiteX9" fmla="*/ 99588 w 380245"/>
              <a:gd name="connsiteY9" fmla="*/ 217283 h 760491"/>
              <a:gd name="connsiteX10" fmla="*/ 262550 w 380245"/>
              <a:gd name="connsiteY10" fmla="*/ 9054 h 760491"/>
              <a:gd name="connsiteX11" fmla="*/ 81481 w 380245"/>
              <a:gd name="connsiteY11" fmla="*/ 0 h 76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45" h="760491">
                <a:moveTo>
                  <a:pt x="81481" y="0"/>
                </a:moveTo>
                <a:lnTo>
                  <a:pt x="0" y="389299"/>
                </a:lnTo>
                <a:lnTo>
                  <a:pt x="190122" y="307818"/>
                </a:lnTo>
                <a:lnTo>
                  <a:pt x="162962" y="588475"/>
                </a:lnTo>
                <a:lnTo>
                  <a:pt x="307817" y="543208"/>
                </a:lnTo>
                <a:lnTo>
                  <a:pt x="380245" y="760491"/>
                </a:lnTo>
                <a:lnTo>
                  <a:pt x="353085" y="407406"/>
                </a:lnTo>
                <a:cubicBezTo>
                  <a:pt x="232909" y="490605"/>
                  <a:pt x="187674" y="488887"/>
                  <a:pt x="244443" y="488887"/>
                </a:cubicBezTo>
                <a:lnTo>
                  <a:pt x="298764" y="135802"/>
                </a:lnTo>
                <a:lnTo>
                  <a:pt x="99588" y="217283"/>
                </a:lnTo>
                <a:lnTo>
                  <a:pt x="262550" y="9054"/>
                </a:lnTo>
                <a:lnTo>
                  <a:pt x="81481" y="0"/>
                </a:lnTo>
                <a:close/>
              </a:path>
            </a:pathLst>
          </a:cu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9" name="テキスト ボックス 108"/>
          <p:cNvSpPr txBox="1"/>
          <p:nvPr/>
        </p:nvSpPr>
        <p:spPr>
          <a:xfrm>
            <a:off x="4326901" y="3300007"/>
            <a:ext cx="5032588" cy="291618"/>
          </a:xfrm>
          <a:prstGeom prst="rect">
            <a:avLst/>
          </a:prstGeom>
          <a:noFill/>
        </p:spPr>
        <p:txBody>
          <a:bodyPr wrap="square" rtlCol="0">
            <a:spAutoFit/>
          </a:bodyPr>
          <a:lstStyle/>
          <a:p>
            <a:r>
              <a:rPr kumimoji="1" lang="en-US" altLang="ja-JP" sz="1400" b="1" spc="100" dirty="0">
                <a:solidFill>
                  <a:schemeClr val="bg1"/>
                </a:solidFill>
                <a:latin typeface="Arial" pitchFamily="34" charset="0"/>
                <a:ea typeface="メイリオ" pitchFamily="50" charset="-128"/>
              </a:rPr>
              <a:t>OSS</a:t>
            </a:r>
            <a:r>
              <a:rPr kumimoji="1" lang="ja-JP" altLang="en-US" sz="1400" b="1" spc="100" dirty="0">
                <a:solidFill>
                  <a:schemeClr val="bg1"/>
                </a:solidFill>
                <a:latin typeface="Arial" pitchFamily="34" charset="0"/>
                <a:ea typeface="メイリオ" pitchFamily="50" charset="-128"/>
              </a:rPr>
              <a:t>を原因とする不具合について</a:t>
            </a:r>
            <a:r>
              <a:rPr lang="ja-JP" altLang="en-US" sz="1400" b="1" spc="100" dirty="0">
                <a:solidFill>
                  <a:schemeClr val="bg1"/>
                </a:solidFill>
                <a:latin typeface="Arial" pitchFamily="34" charset="0"/>
                <a:ea typeface="メイリオ" pitchFamily="50" charset="-128"/>
              </a:rPr>
              <a:t>対応と損害賠償を請求</a:t>
            </a:r>
            <a:endParaRPr kumimoji="1" lang="en-US" altLang="ja-JP" sz="1400" b="1" spc="100" dirty="0">
              <a:solidFill>
                <a:schemeClr val="bg1"/>
              </a:solidFill>
              <a:latin typeface="Arial" pitchFamily="34" charset="0"/>
              <a:ea typeface="メイリオ" pitchFamily="50" charset="-128"/>
            </a:endParaRPr>
          </a:p>
        </p:txBody>
      </p:sp>
      <p:sp>
        <p:nvSpPr>
          <p:cNvPr id="110" name="フリーフォーム 109"/>
          <p:cNvSpPr/>
          <p:nvPr/>
        </p:nvSpPr>
        <p:spPr bwMode="auto">
          <a:xfrm rot="15135788" flipH="1">
            <a:off x="7927573" y="4621036"/>
            <a:ext cx="352892" cy="858966"/>
          </a:xfrm>
          <a:custGeom>
            <a:avLst/>
            <a:gdLst>
              <a:gd name="connsiteX0" fmla="*/ 81481 w 380245"/>
              <a:gd name="connsiteY0" fmla="*/ 0 h 760491"/>
              <a:gd name="connsiteX1" fmla="*/ 0 w 380245"/>
              <a:gd name="connsiteY1" fmla="*/ 389299 h 760491"/>
              <a:gd name="connsiteX2" fmla="*/ 190122 w 380245"/>
              <a:gd name="connsiteY2" fmla="*/ 307818 h 760491"/>
              <a:gd name="connsiteX3" fmla="*/ 162962 w 380245"/>
              <a:gd name="connsiteY3" fmla="*/ 588475 h 760491"/>
              <a:gd name="connsiteX4" fmla="*/ 307817 w 380245"/>
              <a:gd name="connsiteY4" fmla="*/ 543208 h 760491"/>
              <a:gd name="connsiteX5" fmla="*/ 380245 w 380245"/>
              <a:gd name="connsiteY5" fmla="*/ 760491 h 760491"/>
              <a:gd name="connsiteX6" fmla="*/ 353085 w 380245"/>
              <a:gd name="connsiteY6" fmla="*/ 407406 h 760491"/>
              <a:gd name="connsiteX7" fmla="*/ 244443 w 380245"/>
              <a:gd name="connsiteY7" fmla="*/ 488887 h 760491"/>
              <a:gd name="connsiteX8" fmla="*/ 298764 w 380245"/>
              <a:gd name="connsiteY8" fmla="*/ 135802 h 760491"/>
              <a:gd name="connsiteX9" fmla="*/ 99588 w 380245"/>
              <a:gd name="connsiteY9" fmla="*/ 217283 h 760491"/>
              <a:gd name="connsiteX10" fmla="*/ 262550 w 380245"/>
              <a:gd name="connsiteY10" fmla="*/ 9054 h 760491"/>
              <a:gd name="connsiteX11" fmla="*/ 81481 w 380245"/>
              <a:gd name="connsiteY11" fmla="*/ 0 h 76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45" h="760491">
                <a:moveTo>
                  <a:pt x="81481" y="0"/>
                </a:moveTo>
                <a:lnTo>
                  <a:pt x="0" y="389299"/>
                </a:lnTo>
                <a:lnTo>
                  <a:pt x="190122" y="307818"/>
                </a:lnTo>
                <a:lnTo>
                  <a:pt x="162962" y="588475"/>
                </a:lnTo>
                <a:lnTo>
                  <a:pt x="307817" y="543208"/>
                </a:lnTo>
                <a:lnTo>
                  <a:pt x="380245" y="760491"/>
                </a:lnTo>
                <a:lnTo>
                  <a:pt x="353085" y="407406"/>
                </a:lnTo>
                <a:cubicBezTo>
                  <a:pt x="232909" y="490605"/>
                  <a:pt x="187674" y="488887"/>
                  <a:pt x="244443" y="488887"/>
                </a:cubicBezTo>
                <a:lnTo>
                  <a:pt x="298764" y="135802"/>
                </a:lnTo>
                <a:lnTo>
                  <a:pt x="99588" y="217283"/>
                </a:lnTo>
                <a:lnTo>
                  <a:pt x="262550" y="9054"/>
                </a:lnTo>
                <a:lnTo>
                  <a:pt x="81481" y="0"/>
                </a:lnTo>
                <a:close/>
              </a:path>
            </a:pathLst>
          </a:custGeom>
          <a:solidFill>
            <a:srgbClr val="E94C3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2" name="正方形/長方形 111"/>
          <p:cNvSpPr/>
          <p:nvPr/>
        </p:nvSpPr>
        <p:spPr bwMode="auto">
          <a:xfrm flipV="1">
            <a:off x="4548612" y="4868262"/>
            <a:ext cx="3499301" cy="396574"/>
          </a:xfrm>
          <a:prstGeom prst="rect">
            <a:avLst/>
          </a:prstGeom>
          <a:solidFill>
            <a:srgbClr val="E94C37"/>
          </a:solidFill>
          <a:ln w="127000">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3" name="テキスト ボックス 112"/>
          <p:cNvSpPr txBox="1"/>
          <p:nvPr/>
        </p:nvSpPr>
        <p:spPr>
          <a:xfrm>
            <a:off x="4586827" y="4953043"/>
            <a:ext cx="3510797" cy="286232"/>
          </a:xfrm>
          <a:prstGeom prst="rect">
            <a:avLst/>
          </a:prstGeom>
          <a:noFill/>
        </p:spPr>
        <p:txBody>
          <a:bodyPr wrap="square" rtlCol="0">
            <a:spAutoFit/>
          </a:bodyPr>
          <a:lstStyle/>
          <a:p>
            <a:r>
              <a:rPr kumimoji="1" lang="en-US" altLang="ja-JP" sz="1400" b="1" spc="100" dirty="0">
                <a:solidFill>
                  <a:schemeClr val="bg1"/>
                </a:solidFill>
                <a:latin typeface="Arial" pitchFamily="34" charset="0"/>
                <a:ea typeface="メイリオ" pitchFamily="50" charset="-128"/>
              </a:rPr>
              <a:t>OSS</a:t>
            </a:r>
            <a:r>
              <a:rPr kumimoji="1" lang="ja-JP" altLang="en-US" sz="1400" b="1" spc="100" dirty="0">
                <a:solidFill>
                  <a:schemeClr val="bg1"/>
                </a:solidFill>
                <a:latin typeface="Arial" pitchFamily="34" charset="0"/>
                <a:ea typeface="メイリオ" pitchFamily="50" charset="-128"/>
              </a:rPr>
              <a:t>について、知財権侵害訴訟の提起</a:t>
            </a:r>
            <a:endParaRPr kumimoji="1" lang="en-US" altLang="ja-JP" sz="1400" b="1" spc="100" dirty="0">
              <a:solidFill>
                <a:schemeClr val="bg1"/>
              </a:solidFill>
              <a:latin typeface="Arial" pitchFamily="34" charset="0"/>
              <a:ea typeface="メイリオ" pitchFamily="50" charset="-128"/>
            </a:endParaRPr>
          </a:p>
        </p:txBody>
      </p:sp>
      <p:sp>
        <p:nvSpPr>
          <p:cNvPr id="114" name="角丸四角形 113"/>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1</a:t>
            </a:r>
            <a:endParaRPr kumimoji="1" lang="en-US" altLang="ja-JP" sz="2000" b="1" spc="100" dirty="0">
              <a:solidFill>
                <a:schemeClr val="bg1"/>
              </a:solidFill>
              <a:latin typeface="Arial Black" pitchFamily="34" charset="0"/>
              <a:ea typeface="メイリオ" pitchFamily="50" charset="-128"/>
            </a:endParaRPr>
          </a:p>
        </p:txBody>
      </p:sp>
      <p:grpSp>
        <p:nvGrpSpPr>
          <p:cNvPr id="99" name="グループ化 98"/>
          <p:cNvGrpSpPr/>
          <p:nvPr/>
        </p:nvGrpSpPr>
        <p:grpSpPr>
          <a:xfrm>
            <a:off x="8964782" y="4563064"/>
            <a:ext cx="216782" cy="206159"/>
            <a:chOff x="-1615440" y="3464560"/>
            <a:chExt cx="599440" cy="570065"/>
          </a:xfrm>
          <a:solidFill>
            <a:schemeClr val="bg1">
              <a:lumMod val="75000"/>
            </a:schemeClr>
          </a:solidFill>
        </p:grpSpPr>
        <p:sp>
          <p:nvSpPr>
            <p:cNvPr id="100" name="円/楕円 99"/>
            <p:cNvSpPr/>
            <p:nvPr/>
          </p:nvSpPr>
          <p:spPr bwMode="auto">
            <a:xfrm>
              <a:off x="-1412240" y="346456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2" name="円/楕円 101"/>
            <p:cNvSpPr/>
            <p:nvPr/>
          </p:nvSpPr>
          <p:spPr bwMode="auto">
            <a:xfrm>
              <a:off x="-1605280" y="347472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3" name="円/楕円 102"/>
            <p:cNvSpPr/>
            <p:nvPr/>
          </p:nvSpPr>
          <p:spPr bwMode="auto">
            <a:xfrm>
              <a:off x="-1351280" y="3647440"/>
              <a:ext cx="335280" cy="33528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4" name="フリーフォーム 103"/>
            <p:cNvSpPr/>
            <p:nvPr/>
          </p:nvSpPr>
          <p:spPr bwMode="auto">
            <a:xfrm>
              <a:off x="-1615440" y="3657600"/>
              <a:ext cx="396240" cy="377025"/>
            </a:xfrm>
            <a:custGeom>
              <a:avLst/>
              <a:gdLst>
                <a:gd name="connsiteX0" fmla="*/ 701040 w 1188720"/>
                <a:gd name="connsiteY0" fmla="*/ 0 h 1131074"/>
                <a:gd name="connsiteX1" fmla="*/ 0 w 1188720"/>
                <a:gd name="connsiteY1" fmla="*/ 548640 h 1131074"/>
                <a:gd name="connsiteX2" fmla="*/ 132080 w 1188720"/>
                <a:gd name="connsiteY2" fmla="*/ 548640 h 1131074"/>
                <a:gd name="connsiteX3" fmla="*/ 101600 w 1188720"/>
                <a:gd name="connsiteY3" fmla="*/ 741680 h 1131074"/>
                <a:gd name="connsiteX4" fmla="*/ 264160 w 1188720"/>
                <a:gd name="connsiteY4" fmla="*/ 741680 h 1131074"/>
                <a:gd name="connsiteX5" fmla="*/ 233680 w 1188720"/>
                <a:gd name="connsiteY5" fmla="*/ 944880 h 1131074"/>
                <a:gd name="connsiteX6" fmla="*/ 436880 w 1188720"/>
                <a:gd name="connsiteY6" fmla="*/ 934720 h 1131074"/>
                <a:gd name="connsiteX7" fmla="*/ 406400 w 1188720"/>
                <a:gd name="connsiteY7" fmla="*/ 1127760 h 1131074"/>
                <a:gd name="connsiteX8" fmla="*/ 1188720 w 1188720"/>
                <a:gd name="connsiteY8" fmla="*/ 538480 h 1131074"/>
                <a:gd name="connsiteX9" fmla="*/ 701040 w 1188720"/>
                <a:gd name="connsiteY9" fmla="*/ 0 h 113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720" h="1131074">
                  <a:moveTo>
                    <a:pt x="701040" y="0"/>
                  </a:moveTo>
                  <a:lnTo>
                    <a:pt x="0" y="548640"/>
                  </a:lnTo>
                  <a:lnTo>
                    <a:pt x="132080" y="548640"/>
                  </a:lnTo>
                  <a:cubicBezTo>
                    <a:pt x="79556" y="748230"/>
                    <a:pt x="14743" y="741680"/>
                    <a:pt x="101600" y="741680"/>
                  </a:cubicBezTo>
                  <a:lnTo>
                    <a:pt x="264160" y="741680"/>
                  </a:lnTo>
                  <a:cubicBezTo>
                    <a:pt x="222533" y="939407"/>
                    <a:pt x="177023" y="888223"/>
                    <a:pt x="233680" y="944880"/>
                  </a:cubicBezTo>
                  <a:cubicBezTo>
                    <a:pt x="430102" y="934542"/>
                    <a:pt x="362284" y="934720"/>
                    <a:pt x="436880" y="934720"/>
                  </a:cubicBezTo>
                  <a:cubicBezTo>
                    <a:pt x="395542" y="1131074"/>
                    <a:pt x="330483" y="1127760"/>
                    <a:pt x="406400" y="1127760"/>
                  </a:cubicBezTo>
                  <a:lnTo>
                    <a:pt x="1188720" y="538480"/>
                  </a:lnTo>
                  <a:lnTo>
                    <a:pt x="701040" y="0"/>
                  </a:lnTo>
                  <a:close/>
                </a:path>
              </a:pathLst>
            </a:cu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05" name="下矢印 104"/>
          <p:cNvSpPr/>
          <p:nvPr/>
        </p:nvSpPr>
        <p:spPr bwMode="auto">
          <a:xfrm rot="16200000">
            <a:off x="4871058" y="1272995"/>
            <a:ext cx="409155" cy="492726"/>
          </a:xfrm>
          <a:prstGeom prst="downArrow">
            <a:avLst>
              <a:gd name="adj1" fmla="val 50000"/>
              <a:gd name="adj2" fmla="val 76923"/>
            </a:avLst>
          </a:prstGeom>
          <a:solidFill>
            <a:srgbClr val="F5CC65"/>
          </a:solidFill>
          <a:ln w="38100">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7" name="下矢印 106"/>
          <p:cNvSpPr/>
          <p:nvPr/>
        </p:nvSpPr>
        <p:spPr bwMode="auto">
          <a:xfrm rot="16200000">
            <a:off x="4871058" y="2151536"/>
            <a:ext cx="409155" cy="492726"/>
          </a:xfrm>
          <a:prstGeom prst="downArrow">
            <a:avLst>
              <a:gd name="adj1" fmla="val 50000"/>
              <a:gd name="adj2" fmla="val 76923"/>
            </a:avLst>
          </a:prstGeom>
          <a:solidFill>
            <a:srgbClr val="F5CC65"/>
          </a:solidFill>
          <a:ln w="38100">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121" name="グループ化 120"/>
          <p:cNvGrpSpPr/>
          <p:nvPr/>
        </p:nvGrpSpPr>
        <p:grpSpPr>
          <a:xfrm>
            <a:off x="1999834" y="3689827"/>
            <a:ext cx="642628" cy="523240"/>
            <a:chOff x="1999834" y="3689827"/>
            <a:chExt cx="642628" cy="523240"/>
          </a:xfrm>
        </p:grpSpPr>
        <p:grpSp>
          <p:nvGrpSpPr>
            <p:cNvPr id="111" name="グループ化 110"/>
            <p:cNvGrpSpPr/>
            <p:nvPr/>
          </p:nvGrpSpPr>
          <p:grpSpPr>
            <a:xfrm>
              <a:off x="2061533" y="3689827"/>
              <a:ext cx="523240" cy="523240"/>
              <a:chOff x="-3764280" y="0"/>
              <a:chExt cx="2123440" cy="2123440"/>
            </a:xfrm>
          </p:grpSpPr>
          <p:sp>
            <p:nvSpPr>
              <p:cNvPr id="115" name="パイ 114"/>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6" name="パイ 115"/>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7" name="パイ 116"/>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8" name="パイ 117"/>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9" name="円/楕円 118"/>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20" name="テキスト ボックス 119"/>
            <p:cNvSpPr txBox="1"/>
            <p:nvPr/>
          </p:nvSpPr>
          <p:spPr>
            <a:xfrm>
              <a:off x="1999834" y="3848882"/>
              <a:ext cx="642628" cy="281416"/>
            </a:xfrm>
            <a:prstGeom prst="rect">
              <a:avLst/>
            </a:prstGeom>
            <a:noFill/>
          </p:spPr>
          <p:txBody>
            <a:bodyPr wrap="none" rtlCol="0" anchor="ctr">
              <a:noAutofit/>
            </a:bodyPr>
            <a:lstStyle/>
            <a:p>
              <a:pPr algn="ctr"/>
              <a:r>
                <a:rPr kumimoji="1" lang="en-US" altLang="ja-JP" sz="1200" b="1" spc="100" dirty="0">
                  <a:solidFill>
                    <a:schemeClr val="tx1">
                      <a:lumMod val="75000"/>
                      <a:lumOff val="25000"/>
                    </a:schemeClr>
                  </a:solidFill>
                  <a:latin typeface="Arial" pitchFamily="34" charset="0"/>
                  <a:ea typeface="メイリオ" pitchFamily="50" charset="-128"/>
                </a:rPr>
                <a:t>OSS</a:t>
              </a:r>
              <a:endParaRPr kumimoji="1" lang="ja-JP" altLang="en-US" sz="1200" b="1" spc="100" dirty="0">
                <a:solidFill>
                  <a:schemeClr val="tx1">
                    <a:lumMod val="75000"/>
                    <a:lumOff val="25000"/>
                  </a:schemeClr>
                </a:solidFill>
                <a:latin typeface="Arial" pitchFamily="34" charset="0"/>
                <a:ea typeface="メイリオ" pitchFamily="50" charset="-128"/>
              </a:endParaRPr>
            </a:p>
          </p:txBody>
        </p:sp>
      </p:grpSp>
    </p:spTree>
    <p:extLst>
      <p:ext uri="{BB962C8B-B14F-4D97-AF65-F5344CB8AC3E}">
        <p14:creationId xmlns:p14="http://schemas.microsoft.com/office/powerpoint/2010/main" val="1641657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3-5</a:t>
            </a:r>
            <a:r>
              <a:rPr lang="ja-JP" altLang="en-US" dirty="0"/>
              <a:t>            ライセンスを遵守する①</a:t>
            </a:r>
          </a:p>
        </p:txBody>
      </p:sp>
      <p:sp>
        <p:nvSpPr>
          <p:cNvPr id="243" name="正方形/長方形 242"/>
          <p:cNvSpPr/>
          <p:nvPr/>
        </p:nvSpPr>
        <p:spPr bwMode="auto">
          <a:xfrm>
            <a:off x="257440" y="575734"/>
            <a:ext cx="8957732" cy="1361707"/>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244" name="Text Box 31"/>
          <p:cNvSpPr txBox="1">
            <a:spLocks noChangeArrowheads="1"/>
          </p:cNvSpPr>
          <p:nvPr/>
        </p:nvSpPr>
        <p:spPr bwMode="gray">
          <a:xfrm>
            <a:off x="376422" y="715224"/>
            <a:ext cx="8784505" cy="526700"/>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の著作権は</a:t>
            </a: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の開発者や提供</a:t>
            </a: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コミュニティなどにあり、</a:t>
            </a:r>
            <a:br>
              <a:rPr lang="en-US" altLang="ja-JP" sz="1600" b="1" spc="100" dirty="0">
                <a:solidFill>
                  <a:schemeClr val="tx1">
                    <a:lumMod val="75000"/>
                    <a:lumOff val="25000"/>
                  </a:schemeClr>
                </a:solidFill>
                <a:latin typeface="Arial" pitchFamily="34" charset="0"/>
                <a:ea typeface="メイリオ" pitchFamily="50" charset="-128"/>
              </a:rPr>
            </a:br>
            <a:r>
              <a:rPr lang="ja-JP" altLang="en-US" sz="1600" b="1" spc="100" dirty="0">
                <a:solidFill>
                  <a:schemeClr val="tx1">
                    <a:lumMod val="75000"/>
                    <a:lumOff val="25000"/>
                  </a:schemeClr>
                </a:solidFill>
                <a:latin typeface="Arial" pitchFamily="34" charset="0"/>
                <a:ea typeface="メイリオ" pitchFamily="50" charset="-128"/>
              </a:rPr>
              <a:t>いわゆる著作権が放棄された</a:t>
            </a:r>
            <a:r>
              <a:rPr lang="en-US" altLang="ja-JP" sz="1600" b="1" spc="100" dirty="0">
                <a:solidFill>
                  <a:schemeClr val="tx1">
                    <a:lumMod val="75000"/>
                    <a:lumOff val="25000"/>
                  </a:schemeClr>
                </a:solidFill>
                <a:latin typeface="Arial" pitchFamily="34" charset="0"/>
                <a:ea typeface="メイリオ" pitchFamily="50" charset="-128"/>
              </a:rPr>
              <a:t>｢</a:t>
            </a:r>
            <a:r>
              <a:rPr lang="ja-JP" altLang="en-US" sz="1600" b="1" spc="100" dirty="0">
                <a:solidFill>
                  <a:schemeClr val="tx1">
                    <a:lumMod val="75000"/>
                    <a:lumOff val="25000"/>
                  </a:schemeClr>
                </a:solidFill>
                <a:latin typeface="Arial" pitchFamily="34" charset="0"/>
                <a:ea typeface="メイリオ" pitchFamily="50" charset="-128"/>
              </a:rPr>
              <a:t>パブリックドメインソフトウェア</a:t>
            </a:r>
            <a:r>
              <a:rPr lang="en-US" altLang="ja-JP" sz="1600" b="1" spc="100" dirty="0">
                <a:solidFill>
                  <a:schemeClr val="tx1">
                    <a:lumMod val="75000"/>
                    <a:lumOff val="25000"/>
                  </a:schemeClr>
                </a:solidFill>
                <a:latin typeface="Arial" pitchFamily="34" charset="0"/>
                <a:ea typeface="メイリオ" pitchFamily="50" charset="-128"/>
              </a:rPr>
              <a:t>｣</a:t>
            </a:r>
            <a:r>
              <a:rPr lang="ja-JP" altLang="en-US" sz="1600" b="1" spc="100" dirty="0">
                <a:solidFill>
                  <a:schemeClr val="tx1">
                    <a:lumMod val="75000"/>
                    <a:lumOff val="25000"/>
                  </a:schemeClr>
                </a:solidFill>
                <a:latin typeface="Arial" pitchFamily="34" charset="0"/>
                <a:ea typeface="メイリオ" pitchFamily="50" charset="-128"/>
              </a:rPr>
              <a:t>ではありません。</a:t>
            </a:r>
            <a:br>
              <a:rPr lang="en-US" altLang="ja-JP" sz="1600" b="1" spc="100" dirty="0">
                <a:solidFill>
                  <a:schemeClr val="tx1">
                    <a:lumMod val="75000"/>
                    <a:lumOff val="25000"/>
                  </a:schemeClr>
                </a:solidFill>
                <a:latin typeface="Arial" pitchFamily="34" charset="0"/>
                <a:ea typeface="メイリオ" pitchFamily="50" charset="-128"/>
              </a:rPr>
            </a:br>
            <a:r>
              <a:rPr lang="ja-JP" altLang="en-US" sz="1600" b="1" spc="100" dirty="0">
                <a:solidFill>
                  <a:schemeClr val="tx1">
                    <a:lumMod val="75000"/>
                    <a:lumOff val="25000"/>
                  </a:schemeClr>
                </a:solidFill>
                <a:latin typeface="Arial" pitchFamily="34" charset="0"/>
                <a:ea typeface="メイリオ" pitchFamily="50" charset="-128"/>
              </a:rPr>
              <a:t>従って、</a:t>
            </a: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活用時はライセンスを遵守する必要があります。</a:t>
            </a:r>
          </a:p>
        </p:txBody>
      </p:sp>
      <p:cxnSp>
        <p:nvCxnSpPr>
          <p:cNvPr id="245" name="直線コネクタ 244"/>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246" name="直線コネクタ 245"/>
          <p:cNvCxnSpPr/>
          <p:nvPr/>
        </p:nvCxnSpPr>
        <p:spPr bwMode="auto">
          <a:xfrm>
            <a:off x="350573" y="1877634"/>
            <a:ext cx="8771467" cy="0"/>
          </a:xfrm>
          <a:prstGeom prst="line">
            <a:avLst/>
          </a:prstGeom>
          <a:noFill/>
          <a:ln w="19050" cap="flat" cmpd="sng" algn="ctr">
            <a:solidFill>
              <a:schemeClr val="bg1"/>
            </a:solidFill>
            <a:prstDash val="dash"/>
            <a:round/>
            <a:headEnd type="none" w="med" len="med"/>
            <a:tailEnd type="none" w="med" len="med"/>
          </a:ln>
          <a:effectLst/>
        </p:spPr>
      </p:cxnSp>
      <p:sp>
        <p:nvSpPr>
          <p:cNvPr id="305" name="角丸四角形 30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2</a:t>
            </a:r>
            <a:endParaRPr kumimoji="1" lang="en-US" altLang="ja-JP" sz="2000" b="1" spc="100" dirty="0">
              <a:solidFill>
                <a:schemeClr val="bg1"/>
              </a:solidFill>
              <a:latin typeface="Arial Black" pitchFamily="34" charset="0"/>
              <a:ea typeface="メイリオ" pitchFamily="50" charset="-128"/>
            </a:endParaRPr>
          </a:p>
        </p:txBody>
      </p:sp>
      <p:grpSp>
        <p:nvGrpSpPr>
          <p:cNvPr id="57" name="グループ化 56"/>
          <p:cNvGrpSpPr/>
          <p:nvPr/>
        </p:nvGrpSpPr>
        <p:grpSpPr>
          <a:xfrm>
            <a:off x="717809" y="1883015"/>
            <a:ext cx="8671517" cy="3417428"/>
            <a:chOff x="1131684" y="1883015"/>
            <a:chExt cx="8671517" cy="3417428"/>
          </a:xfrm>
        </p:grpSpPr>
        <p:grpSp>
          <p:nvGrpSpPr>
            <p:cNvPr id="268" name="グループ化 267"/>
            <p:cNvGrpSpPr/>
            <p:nvPr/>
          </p:nvGrpSpPr>
          <p:grpSpPr>
            <a:xfrm>
              <a:off x="7037344" y="3706186"/>
              <a:ext cx="1706881" cy="924560"/>
              <a:chOff x="375921" y="3556000"/>
              <a:chExt cx="1706881" cy="924560"/>
            </a:xfrm>
          </p:grpSpPr>
          <p:grpSp>
            <p:nvGrpSpPr>
              <p:cNvPr id="269" name="グループ化 94"/>
              <p:cNvGrpSpPr/>
              <p:nvPr/>
            </p:nvGrpSpPr>
            <p:grpSpPr>
              <a:xfrm>
                <a:off x="375921" y="3556000"/>
                <a:ext cx="1706881" cy="924560"/>
                <a:chOff x="-2600960" y="2824480"/>
                <a:chExt cx="1463041" cy="894080"/>
              </a:xfrm>
            </p:grpSpPr>
            <p:sp>
              <p:nvSpPr>
                <p:cNvPr id="271" name="円/楕円 270"/>
                <p:cNvSpPr/>
                <p:nvPr/>
              </p:nvSpPr>
              <p:spPr bwMode="auto">
                <a:xfrm>
                  <a:off x="-2194560" y="2824480"/>
                  <a:ext cx="54864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2" name="円/楕円 271"/>
                <p:cNvSpPr/>
                <p:nvPr/>
              </p:nvSpPr>
              <p:spPr bwMode="auto">
                <a:xfrm>
                  <a:off x="-2600960" y="294640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3" name="円/楕円 272"/>
                <p:cNvSpPr/>
                <p:nvPr/>
              </p:nvSpPr>
              <p:spPr bwMode="auto">
                <a:xfrm rot="20505470">
                  <a:off x="-1950719" y="2936241"/>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4" name="円/楕円 273"/>
                <p:cNvSpPr/>
                <p:nvPr/>
              </p:nvSpPr>
              <p:spPr bwMode="auto">
                <a:xfrm rot="1219292">
                  <a:off x="-2032000" y="30886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5" name="円/楕円 274"/>
                <p:cNvSpPr/>
                <p:nvPr/>
              </p:nvSpPr>
              <p:spPr bwMode="auto">
                <a:xfrm rot="19172392">
                  <a:off x="-2418080" y="31394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70" name="テキスト ボックス 269"/>
              <p:cNvSpPr txBox="1"/>
              <p:nvPr/>
            </p:nvSpPr>
            <p:spPr>
              <a:xfrm>
                <a:off x="421640" y="3779520"/>
                <a:ext cx="1579880" cy="480131"/>
              </a:xfrm>
              <a:prstGeom prst="rect">
                <a:avLst/>
              </a:prstGeom>
              <a:noFill/>
            </p:spPr>
            <p:txBody>
              <a:bodyPr wrap="square" rtlCol="0">
                <a:spAutoFit/>
              </a:bodyPr>
              <a:lstStyle/>
              <a:p>
                <a:pPr algn="ctr"/>
                <a:r>
                  <a:rPr kumimoji="1" lang="en-US" altLang="ja-JP" sz="1400" b="1" spc="100" dirty="0">
                    <a:solidFill>
                      <a:schemeClr val="bg1"/>
                    </a:solidFill>
                    <a:latin typeface="Arial" pitchFamily="34" charset="0"/>
                    <a:ea typeface="メイリオ" pitchFamily="50" charset="-128"/>
                  </a:rPr>
                  <a:t>OSS</a:t>
                </a:r>
              </a:p>
              <a:p>
                <a:pPr algn="ctr"/>
                <a:r>
                  <a:rPr lang="ja-JP" altLang="en-US" sz="1400" b="1" spc="100" dirty="0">
                    <a:solidFill>
                      <a:schemeClr val="bg1"/>
                    </a:solidFill>
                    <a:latin typeface="Arial" pitchFamily="34" charset="0"/>
                    <a:ea typeface="メイリオ" pitchFamily="50" charset="-128"/>
                  </a:rPr>
                  <a:t>コミュニティ</a:t>
                </a:r>
                <a:endParaRPr kumimoji="1" lang="ja-JP" altLang="en-US" sz="1400" b="1" spc="100" dirty="0">
                  <a:solidFill>
                    <a:schemeClr val="bg1"/>
                  </a:solidFill>
                  <a:latin typeface="Arial" pitchFamily="34" charset="0"/>
                  <a:ea typeface="メイリオ" pitchFamily="50" charset="-128"/>
                </a:endParaRPr>
              </a:p>
            </p:txBody>
          </p:sp>
        </p:grpSp>
        <p:grpSp>
          <p:nvGrpSpPr>
            <p:cNvPr id="281" name="グループ化 280"/>
            <p:cNvGrpSpPr/>
            <p:nvPr/>
          </p:nvGrpSpPr>
          <p:grpSpPr>
            <a:xfrm>
              <a:off x="6412127" y="3869157"/>
              <a:ext cx="581815" cy="543027"/>
              <a:chOff x="6962775" y="2838450"/>
              <a:chExt cx="819150" cy="764540"/>
            </a:xfrm>
          </p:grpSpPr>
          <p:sp>
            <p:nvSpPr>
              <p:cNvPr id="282" name="円/楕円 281"/>
              <p:cNvSpPr/>
              <p:nvPr/>
            </p:nvSpPr>
            <p:spPr bwMode="auto">
              <a:xfrm>
                <a:off x="6962775" y="2838450"/>
                <a:ext cx="819150" cy="76454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3" name="円/楕円 282"/>
              <p:cNvSpPr/>
              <p:nvPr/>
            </p:nvSpPr>
            <p:spPr bwMode="auto">
              <a:xfrm>
                <a:off x="7126224" y="309600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4" name="円/楕円 283"/>
              <p:cNvSpPr/>
              <p:nvPr/>
            </p:nvSpPr>
            <p:spPr bwMode="auto">
              <a:xfrm>
                <a:off x="7443216" y="310210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5" name="フリーフォーム 284"/>
              <p:cNvSpPr/>
              <p:nvPr/>
            </p:nvSpPr>
            <p:spPr bwMode="auto">
              <a:xfrm>
                <a:off x="7254240" y="333375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286" name="グループ化 285"/>
            <p:cNvGrpSpPr/>
            <p:nvPr/>
          </p:nvGrpSpPr>
          <p:grpSpPr>
            <a:xfrm>
              <a:off x="4192135" y="2273966"/>
              <a:ext cx="2220835" cy="1667690"/>
              <a:chOff x="3625889" y="3152775"/>
              <a:chExt cx="2220835" cy="1667690"/>
            </a:xfrm>
          </p:grpSpPr>
          <p:grpSp>
            <p:nvGrpSpPr>
              <p:cNvPr id="287" name="グループ化 12"/>
              <p:cNvGrpSpPr/>
              <p:nvPr/>
            </p:nvGrpSpPr>
            <p:grpSpPr>
              <a:xfrm>
                <a:off x="3793331" y="3152776"/>
                <a:ext cx="1885950" cy="1667691"/>
                <a:chOff x="2914558" y="1925512"/>
                <a:chExt cx="2449012" cy="2237056"/>
              </a:xfrm>
            </p:grpSpPr>
            <p:sp>
              <p:nvSpPr>
                <p:cNvPr id="289" name="Puzzle3"/>
                <p:cNvSpPr>
                  <a:spLocks noEditPoints="1" noChangeArrowheads="1"/>
                </p:cNvSpPr>
                <p:nvPr/>
              </p:nvSpPr>
              <p:spPr bwMode="auto">
                <a:xfrm>
                  <a:off x="4114092" y="1925512"/>
                  <a:ext cx="957303" cy="118880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AB3B"/>
                </a:solidFill>
                <a:ln w="28575">
                  <a:solidFill>
                    <a:srgbClr val="DDAB3B"/>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0" name="Puzzle2"/>
                <p:cNvSpPr>
                  <a:spLocks noEditPoints="1" noChangeArrowheads="1"/>
                </p:cNvSpPr>
                <p:nvPr/>
              </p:nvSpPr>
              <p:spPr bwMode="auto">
                <a:xfrm>
                  <a:off x="3835667" y="2791596"/>
                  <a:ext cx="1527903" cy="1082801"/>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94B854"/>
                </a:solidFill>
                <a:ln w="28575">
                  <a:solidFill>
                    <a:srgbClr val="94B854"/>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1" name="Puzzle4"/>
                <p:cNvSpPr>
                  <a:spLocks noEditPoints="1" noChangeArrowheads="1"/>
                </p:cNvSpPr>
                <p:nvPr/>
              </p:nvSpPr>
              <p:spPr bwMode="auto">
                <a:xfrm>
                  <a:off x="3244442" y="2778247"/>
                  <a:ext cx="921210" cy="1384321"/>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66A5C4"/>
                </a:solidFill>
                <a:ln w="28575">
                  <a:solidFill>
                    <a:srgbClr val="66A5C4"/>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2" name="Puzzle1"/>
                <p:cNvSpPr>
                  <a:spLocks noEditPoints="1" noChangeArrowheads="1"/>
                </p:cNvSpPr>
                <p:nvPr/>
              </p:nvSpPr>
              <p:spPr bwMode="auto">
                <a:xfrm>
                  <a:off x="2914558" y="2285137"/>
                  <a:ext cx="1546808" cy="825253"/>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F6167B"/>
                </a:solidFill>
                <a:ln w="28575">
                  <a:solidFill>
                    <a:srgbClr val="F6167B"/>
                  </a:solid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grpSp>
          <p:sp>
            <p:nvSpPr>
              <p:cNvPr id="288" name="テキスト ボックス 287"/>
              <p:cNvSpPr txBox="1"/>
              <p:nvPr/>
            </p:nvSpPr>
            <p:spPr bwMode="gray">
              <a:xfrm>
                <a:off x="3625889" y="3770354"/>
                <a:ext cx="2220835" cy="480131"/>
              </a:xfrm>
              <a:prstGeom prst="rect">
                <a:avLst/>
              </a:prstGeom>
              <a:noFill/>
              <a:ln w="3175" cap="rnd">
                <a:noFill/>
                <a:miter lim="800000"/>
                <a:headEnd/>
                <a:tailEnd/>
              </a:ln>
              <a:effectLst/>
            </p:spPr>
            <p:txBody>
              <a:bodyPr wrap="square" rtlCol="0">
                <a:spAutoFit/>
              </a:bodyPr>
              <a:lstStyle/>
              <a:p>
                <a:pPr algn="ctr" fontAlgn="auto">
                  <a:spcBef>
                    <a:spcPts val="0"/>
                  </a:spcBef>
                  <a:spcAft>
                    <a:spcPts val="300"/>
                  </a:spcAft>
                  <a:buClr>
                    <a:srgbClr val="C00000"/>
                  </a:buClr>
                </a:pPr>
                <a:r>
                  <a:rPr kumimoji="0" lang="en-US" altLang="ja-JP" sz="2800" b="1" kern="0" dirty="0">
                    <a:solidFill>
                      <a:schemeClr val="bg1"/>
                    </a:solidFill>
                    <a:latin typeface="Arial Black" pitchFamily="34" charset="0"/>
                    <a:ea typeface="メイリオ" pitchFamily="50" charset="-128"/>
                  </a:rPr>
                  <a:t>OSS</a:t>
                </a:r>
                <a:endParaRPr kumimoji="0" lang="ja-JP" altLang="en-US" sz="2800" b="1" kern="0" dirty="0">
                  <a:solidFill>
                    <a:schemeClr val="bg1"/>
                  </a:solidFill>
                  <a:latin typeface="Arial Black" pitchFamily="34" charset="0"/>
                  <a:ea typeface="メイリオ" pitchFamily="50" charset="-128"/>
                </a:endParaRPr>
              </a:p>
            </p:txBody>
          </p:sp>
        </p:grpSp>
        <p:sp>
          <p:nvSpPr>
            <p:cNvPr id="293" name="星 24 292"/>
            <p:cNvSpPr/>
            <p:nvPr/>
          </p:nvSpPr>
          <p:spPr bwMode="auto">
            <a:xfrm>
              <a:off x="2762322" y="1883015"/>
              <a:ext cx="2381074" cy="2381074"/>
            </a:xfrm>
            <a:prstGeom prst="star24">
              <a:avLst/>
            </a:prstGeom>
            <a:gradFill flip="none" rotWithShape="1">
              <a:gsLst>
                <a:gs pos="0">
                  <a:srgbClr val="FFC000"/>
                </a:gs>
                <a:gs pos="50000">
                  <a:srgbClr val="FFC000">
                    <a:alpha val="59000"/>
                  </a:srgbClr>
                </a:gs>
                <a:gs pos="100000">
                  <a:srgbClr val="FFC000">
                    <a:alpha val="0"/>
                  </a:srgbClr>
                </a:gs>
              </a:gsLst>
              <a:path path="circle">
                <a:fillToRect l="50000" t="50000" r="50000" b="50000"/>
              </a:path>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4" name="テキスト ボックス 293"/>
            <p:cNvSpPr txBox="1"/>
            <p:nvPr/>
          </p:nvSpPr>
          <p:spPr>
            <a:xfrm>
              <a:off x="3338666" y="2193087"/>
              <a:ext cx="1297632" cy="1563415"/>
            </a:xfrm>
            <a:prstGeom prst="rect">
              <a:avLst/>
            </a:prstGeom>
            <a:solidFill>
              <a:schemeClr val="bg1">
                <a:lumMod val="65000"/>
              </a:schemeClr>
            </a:solidFill>
            <a:ln>
              <a:noFill/>
            </a:ln>
            <a:effectLst>
              <a:outerShdw blurRad="558800" dist="241300" dir="4320000" algn="tl" rotWithShape="0">
                <a:prstClr val="black">
                  <a:alpha val="21000"/>
                </a:prstClr>
              </a:outerShdw>
            </a:effectLst>
            <a:scene3d>
              <a:camera prst="isometricOffAxis2Top">
                <a:rot lat="19801316" lon="1449542" rev="20023386"/>
              </a:camera>
              <a:lightRig rig="threePt" dir="t"/>
            </a:scene3d>
          </p:spPr>
          <p:txBody>
            <a:bodyPr wrap="none" rtlCol="0" anchor="ctr">
              <a:noAutofit/>
            </a:bodyPr>
            <a:lstStyle/>
            <a:p>
              <a:pPr algn="ctr"/>
              <a:r>
                <a:rPr lang="en-US" altLang="ja-JP" sz="1800" b="1" dirty="0">
                  <a:solidFill>
                    <a:schemeClr val="tx1"/>
                  </a:solidFill>
                  <a:latin typeface="Arial" pitchFamily="34" charset="0"/>
                  <a:ea typeface="メイリオ" pitchFamily="50" charset="-128"/>
                </a:rPr>
                <a:t>OSS</a:t>
              </a:r>
            </a:p>
            <a:p>
              <a:pPr algn="ctr"/>
              <a:r>
                <a:rPr lang="ja-JP" altLang="en-US" sz="1800" b="1" dirty="0">
                  <a:solidFill>
                    <a:schemeClr val="tx1"/>
                  </a:solidFill>
                  <a:latin typeface="Arial" pitchFamily="34" charset="0"/>
                  <a:ea typeface="メイリオ" pitchFamily="50" charset="-128"/>
                </a:rPr>
                <a:t>ライセンス</a:t>
              </a:r>
              <a:endParaRPr lang="en-US" altLang="ja-JP" sz="1800" b="1" dirty="0">
                <a:solidFill>
                  <a:schemeClr val="tx1"/>
                </a:solidFill>
                <a:latin typeface="Arial" pitchFamily="34" charset="0"/>
                <a:ea typeface="メイリオ" pitchFamily="50" charset="-128"/>
              </a:endParaRPr>
            </a:p>
          </p:txBody>
        </p:sp>
        <p:sp>
          <p:nvSpPr>
            <p:cNvPr id="295" name="Text Box 31"/>
            <p:cNvSpPr txBox="1">
              <a:spLocks noChangeArrowheads="1"/>
            </p:cNvSpPr>
            <p:nvPr/>
          </p:nvSpPr>
          <p:spPr bwMode="gray">
            <a:xfrm>
              <a:off x="6212508" y="4742415"/>
              <a:ext cx="3590693" cy="309087"/>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の著作権は開発者や</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コミュニティに帰属している</a:t>
              </a:r>
            </a:p>
          </p:txBody>
        </p:sp>
        <p:sp>
          <p:nvSpPr>
            <p:cNvPr id="296" name="フリーフォーム 295"/>
            <p:cNvSpPr/>
            <p:nvPr/>
          </p:nvSpPr>
          <p:spPr bwMode="auto">
            <a:xfrm rot="646772">
              <a:off x="4933923" y="3577069"/>
              <a:ext cx="1533667" cy="701632"/>
            </a:xfrm>
            <a:custGeom>
              <a:avLst/>
              <a:gdLst>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7983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20982"/>
                <a:gd name="connsiteY0" fmla="*/ 0 h 570368"/>
                <a:gd name="connsiteX1" fmla="*/ 416459 w 1520982"/>
                <a:gd name="connsiteY1" fmla="*/ 27160 h 570368"/>
                <a:gd name="connsiteX2" fmla="*/ 289711 w 1520982"/>
                <a:gd name="connsiteY2" fmla="*/ 108641 h 570368"/>
                <a:gd name="connsiteX3" fmla="*/ 1285592 w 1520982"/>
                <a:gd name="connsiteY3" fmla="*/ 353085 h 570368"/>
                <a:gd name="connsiteX4" fmla="*/ 1213164 w 1520982"/>
                <a:gd name="connsiteY4" fmla="*/ 235390 h 570368"/>
                <a:gd name="connsiteX5" fmla="*/ 1520982 w 1520982"/>
                <a:gd name="connsiteY5" fmla="*/ 449353 h 570368"/>
                <a:gd name="connsiteX6" fmla="*/ 1167897 w 1520982"/>
                <a:gd name="connsiteY6" fmla="*/ 570368 h 570368"/>
                <a:gd name="connsiteX7" fmla="*/ 1276539 w 1520982"/>
                <a:gd name="connsiteY7" fmla="*/ 470780 h 570368"/>
                <a:gd name="connsiteX8" fmla="*/ 226337 w 1520982"/>
                <a:gd name="connsiteY8" fmla="*/ 226336 h 570368"/>
                <a:gd name="connsiteX9" fmla="*/ 226337 w 1520982"/>
                <a:gd name="connsiteY9" fmla="*/ 371192 h 570368"/>
                <a:gd name="connsiteX10" fmla="*/ 0 w 1520982"/>
                <a:gd name="connsiteY10" fmla="*/ 0 h 570368"/>
                <a:gd name="connsiteX0" fmla="*/ 0 w 1571782"/>
                <a:gd name="connsiteY0" fmla="*/ 0 h 603388"/>
                <a:gd name="connsiteX1" fmla="*/ 467259 w 1571782"/>
                <a:gd name="connsiteY1" fmla="*/ 60180 h 603388"/>
                <a:gd name="connsiteX2" fmla="*/ 340511 w 1571782"/>
                <a:gd name="connsiteY2" fmla="*/ 141661 h 603388"/>
                <a:gd name="connsiteX3" fmla="*/ 1336392 w 1571782"/>
                <a:gd name="connsiteY3" fmla="*/ 386105 h 603388"/>
                <a:gd name="connsiteX4" fmla="*/ 1263964 w 1571782"/>
                <a:gd name="connsiteY4" fmla="*/ 268410 h 603388"/>
                <a:gd name="connsiteX5" fmla="*/ 1571782 w 1571782"/>
                <a:gd name="connsiteY5" fmla="*/ 482373 h 603388"/>
                <a:gd name="connsiteX6" fmla="*/ 1218697 w 1571782"/>
                <a:gd name="connsiteY6" fmla="*/ 603388 h 603388"/>
                <a:gd name="connsiteX7" fmla="*/ 1327339 w 1571782"/>
                <a:gd name="connsiteY7" fmla="*/ 503800 h 603388"/>
                <a:gd name="connsiteX8" fmla="*/ 277137 w 1571782"/>
                <a:gd name="connsiteY8" fmla="*/ 259356 h 603388"/>
                <a:gd name="connsiteX9" fmla="*/ 277137 w 1571782"/>
                <a:gd name="connsiteY9" fmla="*/ 404212 h 603388"/>
                <a:gd name="connsiteX10" fmla="*/ 0 w 1571782"/>
                <a:gd name="connsiteY10" fmla="*/ 0 h 6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1782" h="603388">
                  <a:moveTo>
                    <a:pt x="0" y="0"/>
                  </a:moveTo>
                  <a:lnTo>
                    <a:pt x="467259" y="60180"/>
                  </a:lnTo>
                  <a:lnTo>
                    <a:pt x="340511" y="141661"/>
                  </a:lnTo>
                  <a:cubicBezTo>
                    <a:pt x="626751" y="263782"/>
                    <a:pt x="1004432" y="352884"/>
                    <a:pt x="1336392" y="386105"/>
                  </a:cubicBezTo>
                  <a:lnTo>
                    <a:pt x="1263964" y="268410"/>
                  </a:lnTo>
                  <a:lnTo>
                    <a:pt x="1571782" y="482373"/>
                  </a:lnTo>
                  <a:lnTo>
                    <a:pt x="1218697" y="603388"/>
                  </a:lnTo>
                  <a:lnTo>
                    <a:pt x="1327339" y="503800"/>
                  </a:lnTo>
                  <a:cubicBezTo>
                    <a:pt x="982352" y="485819"/>
                    <a:pt x="586564" y="401797"/>
                    <a:pt x="277137" y="259356"/>
                  </a:cubicBezTo>
                  <a:lnTo>
                    <a:pt x="277137" y="404212"/>
                  </a:lnTo>
                  <a:lnTo>
                    <a:pt x="0" y="0"/>
                  </a:lnTo>
                  <a:close/>
                </a:path>
              </a:pathLst>
            </a:custGeom>
            <a:gradFill flip="none" rotWithShape="1">
              <a:gsLst>
                <a:gs pos="0">
                  <a:srgbClr val="E94C37"/>
                </a:gs>
                <a:gs pos="25000">
                  <a:srgbClr val="E94C37">
                    <a:alpha val="72000"/>
                  </a:srgbClr>
                </a:gs>
                <a:gs pos="63000">
                  <a:srgbClr val="E94C37">
                    <a:alpha val="58000"/>
                  </a:srgbClr>
                </a:gs>
                <a:gs pos="100000">
                  <a:srgbClr val="C00000"/>
                </a:gs>
              </a:gsLst>
              <a:lin ang="2700000" scaled="1"/>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atin typeface="Arial" pitchFamily="34" charset="0"/>
                <a:ea typeface="メイリオ" pitchFamily="50" charset="-128"/>
              </a:endParaRPr>
            </a:p>
          </p:txBody>
        </p:sp>
        <p:grpSp>
          <p:nvGrpSpPr>
            <p:cNvPr id="300" name="グループ化 299"/>
            <p:cNvGrpSpPr/>
            <p:nvPr/>
          </p:nvGrpSpPr>
          <p:grpSpPr>
            <a:xfrm>
              <a:off x="1131684" y="2788468"/>
              <a:ext cx="1910281" cy="795193"/>
              <a:chOff x="697117" y="3005751"/>
              <a:chExt cx="1910281" cy="795193"/>
            </a:xfrm>
          </p:grpSpPr>
          <p:sp>
            <p:nvSpPr>
              <p:cNvPr id="298" name="二等辺三角形 297"/>
              <p:cNvSpPr/>
              <p:nvPr/>
            </p:nvSpPr>
            <p:spPr bwMode="auto">
              <a:xfrm flipV="1">
                <a:off x="1479487" y="3212469"/>
                <a:ext cx="345540" cy="588475"/>
              </a:xfrm>
              <a:prstGeom prst="triangle">
                <a:avLst/>
              </a:prstGeom>
              <a:solidFill>
                <a:srgbClr val="E94C37"/>
              </a:solid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9" name="角丸四角形 298"/>
              <p:cNvSpPr/>
              <p:nvPr/>
            </p:nvSpPr>
            <p:spPr bwMode="auto">
              <a:xfrm>
                <a:off x="697117" y="3005751"/>
                <a:ext cx="1910281" cy="588475"/>
              </a:xfrm>
              <a:prstGeom prst="roundRect">
                <a:avLst/>
              </a:prstGeom>
              <a:solidFill>
                <a:srgbClr val="E94C37"/>
              </a:solidFill>
              <a:ln w="9525">
                <a:noFill/>
                <a:miter lim="800000"/>
                <a:headEnd/>
                <a:tailEnd/>
              </a:ln>
              <a:effectLst/>
            </p:spPr>
            <p:txBody>
              <a:bodyPr wrap="square" lIns="0" tIns="0" rIns="0" bIns="0" rtlCol="0" anchor="ctr" anchorCtr="0">
                <a:noAutofit/>
              </a:bodyPr>
              <a:lstStyle/>
              <a:p>
                <a:pPr algn="ctr">
                  <a:lnSpc>
                    <a:spcPct val="150000"/>
                  </a:lnSpc>
                </a:pPr>
                <a:r>
                  <a:rPr lang="ja-JP" altLang="en-US" sz="2400" b="1" spc="100" dirty="0">
                    <a:solidFill>
                      <a:schemeClr val="bg1"/>
                    </a:solidFill>
                    <a:latin typeface="Arial" pitchFamily="34" charset="0"/>
                    <a:ea typeface="メイリオ" pitchFamily="50" charset="-128"/>
                  </a:rPr>
                  <a:t>遵守</a:t>
                </a:r>
                <a:r>
                  <a:rPr lang="ja-JP" altLang="en-US" sz="1800" b="1" spc="100" dirty="0">
                    <a:solidFill>
                      <a:schemeClr val="bg1"/>
                    </a:solidFill>
                    <a:latin typeface="Arial" pitchFamily="34" charset="0"/>
                    <a:ea typeface="メイリオ" pitchFamily="50" charset="-128"/>
                  </a:rPr>
                  <a:t>すること</a:t>
                </a:r>
                <a:r>
                  <a:rPr lang="en-US" altLang="ja-JP" sz="1800" b="1" spc="100" dirty="0">
                    <a:solidFill>
                      <a:schemeClr val="bg1"/>
                    </a:solidFill>
                    <a:latin typeface="Arial" pitchFamily="34" charset="0"/>
                    <a:ea typeface="メイリオ" pitchFamily="50" charset="-128"/>
                  </a:rPr>
                  <a:t>!</a:t>
                </a:r>
                <a:endParaRPr kumimoji="1" lang="ja-JP" altLang="en-US" sz="1800" b="1" spc="100" dirty="0">
                  <a:solidFill>
                    <a:schemeClr val="bg1"/>
                  </a:solidFill>
                  <a:latin typeface="Arial" pitchFamily="34" charset="0"/>
                  <a:ea typeface="メイリオ" pitchFamily="50" charset="-128"/>
                </a:endParaRPr>
              </a:p>
            </p:txBody>
          </p:sp>
        </p:grpSp>
        <p:sp>
          <p:nvSpPr>
            <p:cNvPr id="303" name="円/楕円 302"/>
            <p:cNvSpPr/>
            <p:nvPr/>
          </p:nvSpPr>
          <p:spPr bwMode="auto">
            <a:xfrm>
              <a:off x="1249378" y="5035609"/>
              <a:ext cx="1441424" cy="264834"/>
            </a:xfrm>
            <a:prstGeom prst="ellipse">
              <a:avLst/>
            </a:prstGeom>
            <a:solidFill>
              <a:srgbClr val="EAEAEA"/>
            </a:solidFill>
            <a:ln w="38100" cap="flat" cmpd="sng" algn="ctr">
              <a:noFill/>
              <a:prstDash val="solid"/>
              <a:round/>
              <a:headEnd type="none" w="med" len="med"/>
              <a:tailEnd type="none" w="med" len="med"/>
            </a:ln>
            <a:effectLst/>
          </p:spPr>
          <p:txBody>
            <a:bodyPr wrap="square" rtlCol="0" anchor="ctr">
              <a:noAutofit/>
            </a:bodyPr>
            <a:lstStyle/>
            <a:p>
              <a:pPr algn="ctr">
                <a:lnSpc>
                  <a:spcPct val="90000"/>
                </a:lnSpc>
              </a:pPr>
              <a:endParaRPr kumimoji="1" lang="ja-JP" altLang="en-US" sz="1100" dirty="0"/>
            </a:p>
          </p:txBody>
        </p:sp>
        <p:pic>
          <p:nvPicPr>
            <p:cNvPr id="304" name="図 303" descr="chizaisozai.png"/>
            <p:cNvPicPr>
              <a:picLocks noChangeAspect="1"/>
            </p:cNvPicPr>
            <p:nvPr/>
          </p:nvPicPr>
          <p:blipFill>
            <a:blip r:embed="rId3" cstate="print"/>
            <a:srcRect l="26537" t="33496" r="48221" b="16898"/>
            <a:stretch>
              <a:fillRect/>
            </a:stretch>
          </p:blipFill>
          <p:spPr>
            <a:xfrm>
              <a:off x="1530036" y="3764887"/>
              <a:ext cx="1358018" cy="1491186"/>
            </a:xfrm>
            <a:prstGeom prst="rect">
              <a:avLst/>
            </a:prstGeom>
          </p:spPr>
        </p:pic>
        <p:grpSp>
          <p:nvGrpSpPr>
            <p:cNvPr id="306" name="グループ化 305"/>
            <p:cNvGrpSpPr/>
            <p:nvPr/>
          </p:nvGrpSpPr>
          <p:grpSpPr>
            <a:xfrm>
              <a:off x="7222312" y="3414005"/>
              <a:ext cx="596491" cy="556725"/>
              <a:chOff x="6962775" y="2838450"/>
              <a:chExt cx="819150" cy="764540"/>
            </a:xfrm>
          </p:grpSpPr>
          <p:sp>
            <p:nvSpPr>
              <p:cNvPr id="307" name="円/楕円 306"/>
              <p:cNvSpPr/>
              <p:nvPr/>
            </p:nvSpPr>
            <p:spPr bwMode="auto">
              <a:xfrm>
                <a:off x="6962775" y="2838450"/>
                <a:ext cx="819150" cy="764540"/>
              </a:xfrm>
              <a:prstGeom prst="ellipse">
                <a:avLst/>
              </a:prstGeom>
              <a:solidFill>
                <a:srgbClr val="DDAB3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8" name="円/楕円 307"/>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9" name="円/楕円 308"/>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0" name="フリーフォーム 309"/>
              <p:cNvSpPr/>
              <p:nvPr/>
            </p:nvSpPr>
            <p:spPr bwMode="auto">
              <a:xfrm>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311" name="グループ化 310"/>
            <p:cNvGrpSpPr/>
            <p:nvPr/>
          </p:nvGrpSpPr>
          <p:grpSpPr>
            <a:xfrm>
              <a:off x="6872617" y="2965387"/>
              <a:ext cx="596491" cy="556725"/>
              <a:chOff x="6962775" y="2838450"/>
              <a:chExt cx="819150" cy="764540"/>
            </a:xfrm>
          </p:grpSpPr>
          <p:sp>
            <p:nvSpPr>
              <p:cNvPr id="312" name="円/楕円 311"/>
              <p:cNvSpPr/>
              <p:nvPr/>
            </p:nvSpPr>
            <p:spPr bwMode="auto">
              <a:xfrm>
                <a:off x="6962775" y="2838450"/>
                <a:ext cx="819150" cy="764540"/>
              </a:xfrm>
              <a:prstGeom prst="ellipse">
                <a:avLst/>
              </a:prstGeom>
              <a:solidFill>
                <a:srgbClr val="94B854"/>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3" name="円/楕円 312"/>
              <p:cNvSpPr/>
              <p:nvPr/>
            </p:nvSpPr>
            <p:spPr bwMode="auto">
              <a:xfrm>
                <a:off x="7126224" y="309600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4" name="円/楕円 313"/>
              <p:cNvSpPr/>
              <p:nvPr/>
            </p:nvSpPr>
            <p:spPr bwMode="auto">
              <a:xfrm>
                <a:off x="7443216" y="310210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5" name="フリーフォーム 314"/>
              <p:cNvSpPr/>
              <p:nvPr/>
            </p:nvSpPr>
            <p:spPr bwMode="auto">
              <a:xfrm>
                <a:off x="7254240" y="333375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316" name="グループ化 315"/>
            <p:cNvGrpSpPr/>
            <p:nvPr/>
          </p:nvGrpSpPr>
          <p:grpSpPr>
            <a:xfrm>
              <a:off x="6561027" y="3299233"/>
              <a:ext cx="596491" cy="556725"/>
              <a:chOff x="6962775" y="2838450"/>
              <a:chExt cx="819150" cy="764540"/>
            </a:xfrm>
          </p:grpSpPr>
          <p:sp>
            <p:nvSpPr>
              <p:cNvPr id="317" name="円/楕円 316"/>
              <p:cNvSpPr/>
              <p:nvPr/>
            </p:nvSpPr>
            <p:spPr bwMode="auto">
              <a:xfrm>
                <a:off x="6962775" y="2838450"/>
                <a:ext cx="819150" cy="764540"/>
              </a:xfrm>
              <a:prstGeom prst="ellipse">
                <a:avLst/>
              </a:prstGeom>
              <a:solidFill>
                <a:srgbClr val="F6167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8" name="円/楕円 317"/>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9" name="円/楕円 318"/>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20" name="フリーフォーム 319"/>
              <p:cNvSpPr/>
              <p:nvPr/>
            </p:nvSpPr>
            <p:spPr bwMode="auto">
              <a:xfrm flipH="1">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nvGrpSpPr>
            <p:cNvPr id="321" name="グループ化 320"/>
            <p:cNvGrpSpPr/>
            <p:nvPr/>
          </p:nvGrpSpPr>
          <p:grpSpPr>
            <a:xfrm>
              <a:off x="6771331" y="4178928"/>
              <a:ext cx="596491" cy="556725"/>
              <a:chOff x="6962775" y="2838450"/>
              <a:chExt cx="819150" cy="764540"/>
            </a:xfrm>
          </p:grpSpPr>
          <p:sp>
            <p:nvSpPr>
              <p:cNvPr id="322" name="円/楕円 321"/>
              <p:cNvSpPr/>
              <p:nvPr/>
            </p:nvSpPr>
            <p:spPr bwMode="auto">
              <a:xfrm>
                <a:off x="6962775" y="2838450"/>
                <a:ext cx="819150" cy="764540"/>
              </a:xfrm>
              <a:prstGeom prst="ellipse">
                <a:avLst/>
              </a:prstGeom>
              <a:solidFill>
                <a:srgbClr val="FA8AB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23" name="円/楕円 322"/>
              <p:cNvSpPr/>
              <p:nvPr/>
            </p:nvSpPr>
            <p:spPr bwMode="auto">
              <a:xfrm>
                <a:off x="7126224" y="3115056"/>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24" name="円/楕円 323"/>
              <p:cNvSpPr/>
              <p:nvPr/>
            </p:nvSpPr>
            <p:spPr bwMode="auto">
              <a:xfrm>
                <a:off x="7443216" y="3121152"/>
                <a:ext cx="85344" cy="121920"/>
              </a:xfrm>
              <a:prstGeom prst="ellipse">
                <a:avLst/>
              </a:prstGeom>
              <a:solidFill>
                <a:schemeClr val="tx1">
                  <a:lumMod val="75000"/>
                  <a:lumOff val="2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25" name="フリーフォーム 324"/>
              <p:cNvSpPr/>
              <p:nvPr/>
            </p:nvSpPr>
            <p:spPr bwMode="auto">
              <a:xfrm>
                <a:off x="7254240" y="3352800"/>
                <a:ext cx="195072" cy="45720"/>
              </a:xfrm>
              <a:custGeom>
                <a:avLst/>
                <a:gdLst>
                  <a:gd name="connsiteX0" fmla="*/ 0 w 195072"/>
                  <a:gd name="connsiteY0" fmla="*/ 0 h 0"/>
                  <a:gd name="connsiteX1" fmla="*/ 195072 w 195072"/>
                  <a:gd name="connsiteY1" fmla="*/ 0 h 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 name="connsiteX0" fmla="*/ 0 w 195072"/>
                  <a:gd name="connsiteY0" fmla="*/ 0 h 45720"/>
                  <a:gd name="connsiteX1" fmla="*/ 95250 w 195072"/>
                  <a:gd name="connsiteY1" fmla="*/ 45720 h 45720"/>
                  <a:gd name="connsiteX2" fmla="*/ 195072 w 195072"/>
                  <a:gd name="connsiteY2" fmla="*/ 0 h 45720"/>
                </a:gdLst>
                <a:ahLst/>
                <a:cxnLst>
                  <a:cxn ang="0">
                    <a:pos x="connsiteX0" y="connsiteY0"/>
                  </a:cxn>
                  <a:cxn ang="0">
                    <a:pos x="connsiteX1" y="connsiteY1"/>
                  </a:cxn>
                  <a:cxn ang="0">
                    <a:pos x="connsiteX2" y="connsiteY2"/>
                  </a:cxn>
                </a:cxnLst>
                <a:rect l="l" t="t" r="r" b="b"/>
                <a:pathLst>
                  <a:path w="195072" h="45720">
                    <a:moveTo>
                      <a:pt x="0" y="0"/>
                    </a:moveTo>
                    <a:cubicBezTo>
                      <a:pt x="16510" y="17145"/>
                      <a:pt x="17780" y="36195"/>
                      <a:pt x="95250" y="45720"/>
                    </a:cubicBezTo>
                    <a:cubicBezTo>
                      <a:pt x="183769" y="34290"/>
                      <a:pt x="190373" y="5715"/>
                      <a:pt x="195072" y="0"/>
                    </a:cubicBezTo>
                  </a:path>
                </a:pathLst>
              </a:custGeom>
              <a:noFill/>
              <a:ln w="38100" cap="rnd"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grpSp>
      </p:grpSp>
      <p:sp>
        <p:nvSpPr>
          <p:cNvPr id="59" name="二等辺三角形 58"/>
          <p:cNvSpPr/>
          <p:nvPr/>
        </p:nvSpPr>
        <p:spPr bwMode="auto">
          <a:xfrm rot="17231096">
            <a:off x="2228368" y="4546333"/>
            <a:ext cx="210868" cy="370847"/>
          </a:xfrm>
          <a:prstGeom prst="triangle">
            <a:avLst>
              <a:gd name="adj" fmla="val 100000"/>
            </a:avLst>
          </a:prstGeom>
          <a:solidFill>
            <a:srgbClr val="A7DEEF"/>
          </a:solid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60" name="角丸四角形 59"/>
          <p:cNvSpPr/>
          <p:nvPr/>
        </p:nvSpPr>
        <p:spPr bwMode="auto">
          <a:xfrm flipH="1">
            <a:off x="2447024" y="4431125"/>
            <a:ext cx="3281567" cy="876337"/>
          </a:xfrm>
          <a:prstGeom prst="roundRect">
            <a:avLst>
              <a:gd name="adj" fmla="val 9050"/>
            </a:avLst>
          </a:prstGeom>
          <a:solidFill>
            <a:srgbClr val="A7DEEF"/>
          </a:solidFill>
          <a:ln w="9525">
            <a:noFill/>
            <a:miter lim="800000"/>
            <a:headEnd/>
            <a:tailEnd/>
          </a:ln>
          <a:effectLst/>
        </p:spPr>
        <p:txBody>
          <a:bodyPr wrap="square" lIns="180000" tIns="144000" rIns="0" bIns="144000" rtlCol="0" anchor="ctr" anchorCtr="0">
            <a:noAutofit/>
          </a:bodyPr>
          <a:lstStyle/>
          <a:p>
            <a:pPr>
              <a:lnSpc>
                <a:spcPct val="150000"/>
              </a:lnSpc>
            </a:pPr>
            <a:r>
              <a:rPr lang="ja-JP" altLang="en-US" sz="1200" b="1" spc="100" dirty="0">
                <a:solidFill>
                  <a:schemeClr val="tx1">
                    <a:lumMod val="75000"/>
                    <a:lumOff val="25000"/>
                  </a:schemeClr>
                </a:solidFill>
                <a:latin typeface="Arial" pitchFamily="34" charset="0"/>
                <a:ea typeface="メイリオ" pitchFamily="50" charset="-128"/>
              </a:rPr>
              <a:t>一般的に、著作権表示、ライセンス文の提供、</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のソースコードの開示、帰属表示等を、求められます。</a:t>
            </a:r>
          </a:p>
        </p:txBody>
      </p:sp>
    </p:spTree>
    <p:extLst>
      <p:ext uri="{BB962C8B-B14F-4D97-AF65-F5344CB8AC3E}">
        <p14:creationId xmlns:p14="http://schemas.microsoft.com/office/powerpoint/2010/main" val="4036522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3-6            </a:t>
            </a:r>
            <a:r>
              <a:rPr lang="ja-JP" altLang="en-US" dirty="0"/>
              <a:t>ライセンスを遵守する②</a:t>
            </a:r>
          </a:p>
        </p:txBody>
      </p:sp>
      <p:graphicFrame>
        <p:nvGraphicFramePr>
          <p:cNvPr id="15" name="表 14"/>
          <p:cNvGraphicFramePr>
            <a:graphicFrameLocks noGrp="1"/>
          </p:cNvGraphicFramePr>
          <p:nvPr>
            <p:extLst>
              <p:ext uri="{D42A27DB-BD31-4B8C-83A1-F6EECF244321}">
                <p14:modId xmlns:p14="http://schemas.microsoft.com/office/powerpoint/2010/main" val="377083753"/>
              </p:ext>
            </p:extLst>
          </p:nvPr>
        </p:nvGraphicFramePr>
        <p:xfrm>
          <a:off x="334976" y="1594081"/>
          <a:ext cx="8836184" cy="2469334"/>
        </p:xfrm>
        <a:graphic>
          <a:graphicData uri="http://schemas.openxmlformats.org/drawingml/2006/table">
            <a:tbl>
              <a:tblPr firstRow="1" bandRow="1">
                <a:tableStyleId>{5C22544A-7EE6-4342-B048-85BDC9FD1C3A}</a:tableStyleId>
              </a:tblPr>
              <a:tblGrid>
                <a:gridCol w="316874">
                  <a:extLst>
                    <a:ext uri="{9D8B030D-6E8A-4147-A177-3AD203B41FA5}">
                      <a16:colId xmlns:a16="http://schemas.microsoft.com/office/drawing/2014/main" val="20000"/>
                    </a:ext>
                  </a:extLst>
                </a:gridCol>
                <a:gridCol w="2909989">
                  <a:extLst>
                    <a:ext uri="{9D8B030D-6E8A-4147-A177-3AD203B41FA5}">
                      <a16:colId xmlns:a16="http://schemas.microsoft.com/office/drawing/2014/main" val="20001"/>
                    </a:ext>
                  </a:extLst>
                </a:gridCol>
                <a:gridCol w="1932495">
                  <a:extLst>
                    <a:ext uri="{9D8B030D-6E8A-4147-A177-3AD203B41FA5}">
                      <a16:colId xmlns:a16="http://schemas.microsoft.com/office/drawing/2014/main" val="20002"/>
                    </a:ext>
                  </a:extLst>
                </a:gridCol>
                <a:gridCol w="1590380">
                  <a:extLst>
                    <a:ext uri="{9D8B030D-6E8A-4147-A177-3AD203B41FA5}">
                      <a16:colId xmlns:a16="http://schemas.microsoft.com/office/drawing/2014/main" val="20003"/>
                    </a:ext>
                  </a:extLst>
                </a:gridCol>
                <a:gridCol w="2086446">
                  <a:extLst>
                    <a:ext uri="{9D8B030D-6E8A-4147-A177-3AD203B41FA5}">
                      <a16:colId xmlns:a16="http://schemas.microsoft.com/office/drawing/2014/main" val="20004"/>
                    </a:ext>
                  </a:extLst>
                </a:gridCol>
              </a:tblGrid>
              <a:tr h="350899">
                <a:tc rowSpan="2">
                  <a:txBody>
                    <a:bodyPr/>
                    <a:lstStyle/>
                    <a:p>
                      <a:pPr algn="ctr"/>
                      <a:r>
                        <a:rPr kumimoji="1" lang="ja-JP" altLang="en-US" sz="1400" b="1" spc="100" baseline="0" dirty="0">
                          <a:solidFill>
                            <a:schemeClr val="bg1"/>
                          </a:solidFill>
                          <a:latin typeface="Arial" pitchFamily="34" charset="0"/>
                          <a:ea typeface="メイリオ" pitchFamily="50" charset="-128"/>
                        </a:rPr>
                        <a:t>＃</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rowSpan="2">
                  <a:txBody>
                    <a:bodyPr/>
                    <a:lstStyle/>
                    <a:p>
                      <a:pPr algn="ctr"/>
                      <a:r>
                        <a:rPr kumimoji="1" lang="ja-JP" altLang="en-US" sz="1400" b="1" spc="100" baseline="0" dirty="0">
                          <a:solidFill>
                            <a:schemeClr val="bg1"/>
                          </a:solidFill>
                          <a:latin typeface="Arial" pitchFamily="34" charset="0"/>
                          <a:ea typeface="メイリオ" pitchFamily="50" charset="-128"/>
                        </a:rPr>
                        <a:t>ライセンス類型</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kumimoji="1" lang="ja-JP" altLang="en-US" sz="1400" b="1" spc="100" baseline="0" dirty="0">
                          <a:solidFill>
                            <a:schemeClr val="bg1"/>
                          </a:solidFill>
                          <a:latin typeface="Arial" pitchFamily="34" charset="0"/>
                          <a:ea typeface="メイリオ" pitchFamily="50" charset="-128"/>
                        </a:rPr>
                        <a:t>利用行為</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pc="100" baseline="0" dirty="0">
                          <a:solidFill>
                            <a:schemeClr val="bg1"/>
                          </a:solidFill>
                          <a:latin typeface="Arial" pitchFamily="34" charset="0"/>
                          <a:ea typeface="メイリオ" pitchFamily="50" charset="-128"/>
                        </a:rPr>
                        <a:t>頒布時のソースコード開示義務</a:t>
                      </a:r>
                      <a:endParaRPr kumimoji="1" lang="en-US" altLang="ja-JP" sz="1400" b="1" spc="100" baseline="0" dirty="0">
                        <a:solidFill>
                          <a:schemeClr val="bg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hMerge="1">
                  <a:txBody>
                    <a:bodyPr/>
                    <a:lstStyle/>
                    <a:p>
                      <a:pPr algn="ctr"/>
                      <a:endParaRPr kumimoji="1" lang="ja-JP" altLang="en-US" sz="1600" dirty="0">
                        <a:latin typeface="HGPｺﾞｼｯｸE" pitchFamily="50" charset="-128"/>
                        <a:ea typeface="HGPｺﾞｼｯｸE"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7895">
                <a:tc vMerge="1">
                  <a:txBody>
                    <a:bodyPr/>
                    <a:lstStyle/>
                    <a:p>
                      <a:endParaRPr kumimoji="1" lang="ja-JP" altLang="en-US"/>
                    </a:p>
                  </a:txBody>
                  <a:tcPr/>
                </a:tc>
                <a:tc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spc="100" baseline="0" dirty="0">
                          <a:solidFill>
                            <a:schemeClr val="bg1"/>
                          </a:solidFill>
                          <a:latin typeface="Arial" pitchFamily="34" charset="0"/>
                          <a:ea typeface="メイリオ" pitchFamily="50" charset="-128"/>
                        </a:rPr>
                        <a:t>複製・改変・頒布</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kumimoji="1" lang="ja-JP" altLang="en-US" sz="1400" b="1" spc="100" baseline="0" dirty="0">
                          <a:solidFill>
                            <a:schemeClr val="bg1"/>
                          </a:solidFill>
                          <a:latin typeface="Arial" pitchFamily="34" charset="0"/>
                          <a:ea typeface="メイリオ" pitchFamily="50" charset="-128"/>
                        </a:rPr>
                        <a:t>改変部分</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kumimoji="1" lang="en-US" altLang="ja-JP" sz="1400" b="1" spc="100" baseline="0" dirty="0">
                          <a:solidFill>
                            <a:schemeClr val="bg1"/>
                          </a:solidFill>
                          <a:latin typeface="Arial" pitchFamily="34" charset="0"/>
                          <a:ea typeface="メイリオ" pitchFamily="50" charset="-128"/>
                        </a:rPr>
                        <a:t>OSS</a:t>
                      </a:r>
                      <a:r>
                        <a:rPr kumimoji="1" lang="ja-JP" altLang="en-US" sz="1400" b="1" spc="100" baseline="0" dirty="0">
                          <a:solidFill>
                            <a:schemeClr val="bg1"/>
                          </a:solidFill>
                          <a:latin typeface="Arial" pitchFamily="34" charset="0"/>
                          <a:ea typeface="メイリオ" pitchFamily="50" charset="-128"/>
                        </a:rPr>
                        <a:t>と組み合わせた部分のソースコード</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1"/>
                  </a:ext>
                </a:extLst>
              </a:tr>
              <a:tr h="487895">
                <a:tc>
                  <a:txBody>
                    <a:bodyPr/>
                    <a:lstStyle/>
                    <a:p>
                      <a:r>
                        <a:rPr kumimoji="1" lang="en-US" altLang="ja-JP" sz="1400" b="1" spc="100" baseline="0" dirty="0">
                          <a:latin typeface="Arial" pitchFamily="34" charset="0"/>
                          <a:ea typeface="メイリオ" pitchFamily="50" charset="-128"/>
                        </a:rPr>
                        <a:t>1</a:t>
                      </a:r>
                      <a:endParaRPr kumimoji="1" lang="ja-JP" altLang="en-US" sz="1400" b="1" spc="100"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0000" indent="-180000">
                        <a:buFont typeface="Arial" pitchFamily="34" charset="0"/>
                        <a:buNone/>
                      </a:pPr>
                      <a:r>
                        <a:rPr kumimoji="1" lang="ja-JP" altLang="en-US" sz="1400" b="1" spc="100" baseline="0" dirty="0">
                          <a:solidFill>
                            <a:schemeClr val="tx1"/>
                          </a:solidFill>
                          <a:latin typeface="Arial" pitchFamily="34" charset="0"/>
                          <a:ea typeface="メイリオ" pitchFamily="50" charset="-128"/>
                        </a:rPr>
                        <a:t>コピーレフト型</a:t>
                      </a:r>
                      <a:endParaRPr kumimoji="1" lang="en-US" altLang="ja-JP" sz="1400" b="1" spc="100" baseline="0" dirty="0">
                        <a:solidFill>
                          <a:schemeClr val="tx1"/>
                        </a:solidFill>
                        <a:latin typeface="Arial" pitchFamily="34" charset="0"/>
                        <a:ea typeface="メイリオ" pitchFamily="50" charset="-128"/>
                      </a:endParaRPr>
                    </a:p>
                    <a:p>
                      <a:pPr marL="180000" indent="-180000">
                        <a:buFont typeface="Arial" pitchFamily="34" charset="0"/>
                        <a:buNone/>
                      </a:pPr>
                      <a:r>
                        <a:rPr kumimoji="1" lang="ja-JP" altLang="en-US" sz="1400" b="1" spc="100" baseline="0" dirty="0">
                          <a:solidFill>
                            <a:srgbClr val="F6167B"/>
                          </a:solidFill>
                          <a:latin typeface="Arial" pitchFamily="34" charset="0"/>
                          <a:ea typeface="メイリオ" pitchFamily="50" charset="-128"/>
                        </a:rPr>
                        <a:t>（</a:t>
                      </a:r>
                      <a:r>
                        <a:rPr kumimoji="1" lang="en-US" altLang="ja-JP" sz="1400" b="1" spc="100" baseline="0" dirty="0">
                          <a:solidFill>
                            <a:srgbClr val="F6167B"/>
                          </a:solidFill>
                          <a:latin typeface="Arial" pitchFamily="34" charset="0"/>
                          <a:ea typeface="メイリオ" pitchFamily="50" charset="-128"/>
                        </a:rPr>
                        <a:t>GPL</a:t>
                      </a:r>
                      <a:r>
                        <a:rPr kumimoji="1" lang="ja-JP" altLang="en-US" sz="1400" b="1" spc="100" baseline="0" dirty="0">
                          <a:solidFill>
                            <a:srgbClr val="F6167B"/>
                          </a:solidFill>
                          <a:latin typeface="Arial" pitchFamily="34" charset="0"/>
                          <a:ea typeface="メイリオ" pitchFamily="50" charset="-128"/>
                        </a:rPr>
                        <a:t>類型）</a:t>
                      </a:r>
                      <a:endParaRPr kumimoji="1" lang="en-US" altLang="ja-JP" sz="1400" b="1" spc="100" baseline="0" dirty="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a:ln>
                            <a:noFill/>
                          </a:ln>
                          <a:solidFill>
                            <a:schemeClr val="tx1"/>
                          </a:solidFill>
                          <a:effectLst/>
                          <a:uLnTx/>
                          <a:uFillTx/>
                          <a:latin typeface="Arial" pitchFamily="34" charset="0"/>
                          <a:ea typeface="メイリオ" pitchFamily="50" charset="-128"/>
                        </a:rPr>
                        <a:t>許諾</a:t>
                      </a:r>
                      <a:endParaRPr kumimoji="0" lang="en-US" altLang="ja-JP" sz="1800" b="1" i="0" u="none" strike="noStrike" kern="0" cap="none" spc="100" normalizeH="0" baseline="0" noProof="0" dirty="0">
                        <a:ln>
                          <a:noFill/>
                        </a:ln>
                        <a:solidFill>
                          <a:schemeClr val="tx1"/>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a:ln>
                            <a:noFill/>
                          </a:ln>
                          <a:solidFill>
                            <a:schemeClr val="tx1"/>
                          </a:solidFill>
                          <a:effectLst/>
                          <a:uLnTx/>
                          <a:uFillTx/>
                          <a:latin typeface="Arial" pitchFamily="34" charset="0"/>
                          <a:ea typeface="メイリオ" pitchFamily="50" charset="-128"/>
                        </a:rPr>
                        <a:t>あり </a:t>
                      </a:r>
                      <a:r>
                        <a:rPr kumimoji="0" lang="en-US" altLang="ja-JP" sz="1800" b="1" i="0" u="none" strike="noStrike" kern="0" cap="none" spc="100" normalizeH="0" baseline="30000" noProof="0" dirty="0">
                          <a:ln>
                            <a:noFill/>
                          </a:ln>
                          <a:solidFill>
                            <a:srgbClr val="F6167B"/>
                          </a:solidFill>
                          <a:effectLst/>
                          <a:uLnTx/>
                          <a:uFillTx/>
                          <a:latin typeface="Arial" pitchFamily="34" charset="0"/>
                          <a:ea typeface="メイリオ" pitchFamily="50" charset="-128"/>
                        </a:rPr>
                        <a:t>※</a:t>
                      </a:r>
                      <a:r>
                        <a:rPr kumimoji="0" lang="ja-JP" altLang="en-US" sz="1800" b="1" i="0" u="none" strike="noStrike" kern="0" cap="none" spc="100" normalizeH="0" baseline="30000" noProof="0" dirty="0">
                          <a:ln>
                            <a:noFill/>
                          </a:ln>
                          <a:solidFill>
                            <a:srgbClr val="F6167B"/>
                          </a:solidFill>
                          <a:effectLst/>
                          <a:uLnTx/>
                          <a:uFillTx/>
                          <a:latin typeface="Arial" pitchFamily="34" charset="0"/>
                          <a:ea typeface="メイリオ" pitchFamily="50" charset="-128"/>
                        </a:rPr>
                        <a:t>１</a:t>
                      </a:r>
                      <a:endParaRPr kumimoji="0" lang="en-US" altLang="ja-JP" sz="1800" b="1" i="0" u="none" strike="noStrike" kern="0" cap="none" spc="100" normalizeH="0" baseline="30000" noProof="0" dirty="0">
                        <a:ln>
                          <a:noFill/>
                        </a:ln>
                        <a:solidFill>
                          <a:srgbClr val="F6167B"/>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7C1DF"/>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a:ln>
                            <a:noFill/>
                          </a:ln>
                          <a:solidFill>
                            <a:schemeClr val="tx1"/>
                          </a:solidFill>
                          <a:effectLst/>
                          <a:uLnTx/>
                          <a:uFillTx/>
                          <a:latin typeface="Arial" pitchFamily="34" charset="0"/>
                          <a:ea typeface="メイリオ" pitchFamily="50" charset="-128"/>
                        </a:rPr>
                        <a:t>あり </a:t>
                      </a:r>
                      <a:r>
                        <a:rPr kumimoji="0" lang="en-US" altLang="ja-JP" sz="1800" b="1" i="0" u="none" strike="noStrike" kern="0" cap="none" spc="100" normalizeH="0" baseline="30000" noProof="0" dirty="0">
                          <a:ln>
                            <a:noFill/>
                          </a:ln>
                          <a:solidFill>
                            <a:srgbClr val="F6167B"/>
                          </a:solidFill>
                          <a:effectLst/>
                          <a:uLnTx/>
                          <a:uFillTx/>
                          <a:latin typeface="Arial" pitchFamily="34" charset="0"/>
                          <a:ea typeface="メイリオ" pitchFamily="50" charset="-128"/>
                        </a:rPr>
                        <a:t>※</a:t>
                      </a:r>
                      <a:r>
                        <a:rPr kumimoji="0" lang="ja-JP" altLang="en-US" sz="1800" b="1" i="0" u="none" strike="noStrike" kern="0" cap="none" spc="100" normalizeH="0" baseline="30000" noProof="0" dirty="0">
                          <a:ln>
                            <a:noFill/>
                          </a:ln>
                          <a:solidFill>
                            <a:srgbClr val="F6167B"/>
                          </a:solidFill>
                          <a:effectLst/>
                          <a:uLnTx/>
                          <a:uFillTx/>
                          <a:latin typeface="Arial" pitchFamily="34" charset="0"/>
                          <a:ea typeface="メイリオ" pitchFamily="50" charset="-128"/>
                        </a:rPr>
                        <a:t>１</a:t>
                      </a:r>
                      <a:endParaRPr kumimoji="0" lang="en-US" altLang="ja-JP" sz="1800" b="1" i="0" u="none" strike="noStrike" kern="0" cap="none" spc="100" normalizeH="0" baseline="30000" noProof="0" dirty="0">
                        <a:ln>
                          <a:noFill/>
                        </a:ln>
                        <a:solidFill>
                          <a:srgbClr val="F6167B"/>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7C1DF"/>
                    </a:solidFill>
                  </a:tcPr>
                </a:tc>
                <a:extLst>
                  <a:ext uri="{0D108BD9-81ED-4DB2-BD59-A6C34878D82A}">
                    <a16:rowId xmlns:a16="http://schemas.microsoft.com/office/drawing/2014/main" val="10002"/>
                  </a:ext>
                </a:extLst>
              </a:tr>
              <a:tr h="536356">
                <a:tc>
                  <a:txBody>
                    <a:bodyPr/>
                    <a:lstStyle/>
                    <a:p>
                      <a:r>
                        <a:rPr kumimoji="1" lang="en-US" altLang="ja-JP" sz="1400" b="1" spc="100" baseline="0" dirty="0">
                          <a:latin typeface="Arial" pitchFamily="34" charset="0"/>
                          <a:ea typeface="メイリオ" pitchFamily="50" charset="-128"/>
                        </a:rPr>
                        <a:t>2</a:t>
                      </a:r>
                      <a:endParaRPr kumimoji="1" lang="ja-JP" altLang="en-US" sz="1400" b="1" spc="100"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spc="100" baseline="0" dirty="0">
                          <a:solidFill>
                            <a:schemeClr val="tx1"/>
                          </a:solidFill>
                          <a:latin typeface="Arial" pitchFamily="34" charset="0"/>
                          <a:ea typeface="メイリオ" pitchFamily="50" charset="-128"/>
                        </a:rPr>
                        <a:t>準コピーレフト型</a:t>
                      </a:r>
                      <a:br>
                        <a:rPr kumimoji="1" lang="en-US" altLang="ja-JP" sz="1400" b="1" spc="100" baseline="0" dirty="0">
                          <a:solidFill>
                            <a:schemeClr val="tx1"/>
                          </a:solidFill>
                          <a:latin typeface="Arial" pitchFamily="34" charset="0"/>
                          <a:ea typeface="メイリオ" pitchFamily="50" charset="-128"/>
                        </a:rPr>
                      </a:br>
                      <a:r>
                        <a:rPr kumimoji="1" lang="ja-JP" altLang="en-US" sz="1400" b="1" spc="100" baseline="0" dirty="0">
                          <a:solidFill>
                            <a:srgbClr val="F6167B"/>
                          </a:solidFill>
                          <a:latin typeface="Arial" pitchFamily="34" charset="0"/>
                          <a:ea typeface="メイリオ" pitchFamily="50" charset="-128"/>
                        </a:rPr>
                        <a:t>（</a:t>
                      </a:r>
                      <a:r>
                        <a:rPr kumimoji="1" lang="en-US" altLang="ja-JP" sz="1400" b="1" spc="100" baseline="0" dirty="0">
                          <a:solidFill>
                            <a:srgbClr val="F6167B"/>
                          </a:solidFill>
                          <a:latin typeface="Arial" pitchFamily="34" charset="0"/>
                          <a:ea typeface="メイリオ" pitchFamily="50" charset="-128"/>
                        </a:rPr>
                        <a:t>MPL</a:t>
                      </a:r>
                      <a:r>
                        <a:rPr kumimoji="1" lang="ja-JP" altLang="en-US" sz="1400" b="1" spc="100" baseline="0" dirty="0">
                          <a:solidFill>
                            <a:srgbClr val="F6167B"/>
                          </a:solidFill>
                          <a:latin typeface="Arial" pitchFamily="34" charset="0"/>
                          <a:ea typeface="メイリオ" pitchFamily="50" charset="-128"/>
                        </a:rPr>
                        <a:t>類型）</a:t>
                      </a:r>
                      <a:endParaRPr kumimoji="1" lang="en-US" altLang="ja-JP" sz="1400" b="1" spc="100" baseline="0" dirty="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a:ln>
                            <a:noFill/>
                          </a:ln>
                          <a:solidFill>
                            <a:schemeClr val="tx1"/>
                          </a:solidFill>
                          <a:effectLst/>
                          <a:uLnTx/>
                          <a:uFillTx/>
                          <a:latin typeface="Arial" pitchFamily="34" charset="0"/>
                          <a:ea typeface="メイリオ" pitchFamily="50" charset="-128"/>
                        </a:rPr>
                        <a:t>許諾</a:t>
                      </a:r>
                      <a:endParaRPr kumimoji="0" lang="en-US" altLang="ja-JP" sz="1800" b="1" i="0" u="none" strike="noStrike" kern="0" cap="none" spc="100" normalizeH="0" baseline="0" noProof="0" dirty="0">
                        <a:ln>
                          <a:noFill/>
                        </a:ln>
                        <a:solidFill>
                          <a:schemeClr val="tx1"/>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1" lang="ja-JP" altLang="en-US" sz="1800" b="1" spc="100" baseline="0" dirty="0">
                          <a:solidFill>
                            <a:schemeClr val="tx1"/>
                          </a:solidFill>
                          <a:latin typeface="Arial" pitchFamily="34" charset="0"/>
                          <a:ea typeface="メイリオ" pitchFamily="50" charset="-128"/>
                        </a:rPr>
                        <a:t>あり</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7C1DF"/>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1" lang="ja-JP" altLang="en-US" sz="1800" b="1" spc="100" baseline="0" dirty="0">
                          <a:solidFill>
                            <a:schemeClr val="tx1"/>
                          </a:solidFill>
                          <a:latin typeface="Arial" pitchFamily="34" charset="0"/>
                          <a:ea typeface="メイリオ" pitchFamily="50" charset="-128"/>
                        </a:rPr>
                        <a:t>なし </a:t>
                      </a:r>
                      <a:r>
                        <a:rPr kumimoji="0" lang="en-US" altLang="ja-JP" sz="1800" b="1" i="0" u="none" strike="noStrike" kern="0" cap="none" spc="100" normalizeH="0" baseline="30000" noProof="0" dirty="0">
                          <a:ln>
                            <a:noFill/>
                          </a:ln>
                          <a:solidFill>
                            <a:srgbClr val="F6167B"/>
                          </a:solidFill>
                          <a:effectLst/>
                          <a:uLnTx/>
                          <a:uFillTx/>
                          <a:latin typeface="Arial" pitchFamily="34" charset="0"/>
                          <a:ea typeface="メイリオ" pitchFamily="50" charset="-128"/>
                        </a:rPr>
                        <a:t>※</a:t>
                      </a:r>
                      <a:r>
                        <a:rPr kumimoji="0" lang="ja-JP" altLang="en-US" sz="1800" b="1" i="0" u="none" strike="noStrike" kern="0" cap="none" spc="100" normalizeH="0" baseline="30000" noProof="0" dirty="0">
                          <a:ln>
                            <a:noFill/>
                          </a:ln>
                          <a:solidFill>
                            <a:srgbClr val="F6167B"/>
                          </a:solidFill>
                          <a:effectLst/>
                          <a:uLnTx/>
                          <a:uFillTx/>
                          <a:latin typeface="Arial" pitchFamily="34" charset="0"/>
                          <a:ea typeface="メイリオ" pitchFamily="50" charset="-128"/>
                        </a:rPr>
                        <a:t>２</a:t>
                      </a:r>
                      <a:endParaRPr kumimoji="1" lang="ja-JP" altLang="en-US" sz="1800" b="1" spc="100" baseline="0" dirty="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extLst>
                  <a:ext uri="{0D108BD9-81ED-4DB2-BD59-A6C34878D82A}">
                    <a16:rowId xmlns:a16="http://schemas.microsoft.com/office/drawing/2014/main" val="10003"/>
                  </a:ext>
                </a:extLst>
              </a:tr>
              <a:tr h="581235">
                <a:tc>
                  <a:txBody>
                    <a:bodyPr/>
                    <a:lstStyle/>
                    <a:p>
                      <a:r>
                        <a:rPr kumimoji="1" lang="en-US" altLang="ja-JP" sz="1400" b="1" spc="100" baseline="0" dirty="0">
                          <a:latin typeface="Arial" pitchFamily="34" charset="0"/>
                          <a:ea typeface="メイリオ" pitchFamily="50" charset="-128"/>
                        </a:rPr>
                        <a:t>3</a:t>
                      </a:r>
                      <a:endParaRPr kumimoji="1" lang="ja-JP" altLang="en-US" sz="1400" b="1" spc="100"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spc="100" baseline="0" dirty="0">
                          <a:solidFill>
                            <a:schemeClr val="tx1"/>
                          </a:solidFill>
                          <a:latin typeface="Arial" pitchFamily="34" charset="0"/>
                          <a:ea typeface="メイリオ" pitchFamily="50" charset="-128"/>
                        </a:rPr>
                        <a:t>非コピーレフト型</a:t>
                      </a:r>
                      <a:br>
                        <a:rPr kumimoji="1" lang="en-US" altLang="ja-JP" sz="1400" b="1" spc="100" baseline="0" dirty="0">
                          <a:solidFill>
                            <a:schemeClr val="tx1"/>
                          </a:solidFill>
                          <a:latin typeface="Arial" pitchFamily="34" charset="0"/>
                          <a:ea typeface="メイリオ" pitchFamily="50" charset="-128"/>
                        </a:rPr>
                      </a:br>
                      <a:r>
                        <a:rPr kumimoji="1" lang="ja-JP" altLang="en-US" sz="1400" b="1" spc="100" baseline="0" dirty="0">
                          <a:solidFill>
                            <a:srgbClr val="F6167B"/>
                          </a:solidFill>
                          <a:latin typeface="Arial" pitchFamily="34" charset="0"/>
                          <a:ea typeface="メイリオ" pitchFamily="50" charset="-128"/>
                        </a:rPr>
                        <a:t>（</a:t>
                      </a:r>
                      <a:r>
                        <a:rPr kumimoji="1" lang="en-US" altLang="ja-JP" sz="1400" b="1" spc="100" baseline="0" dirty="0">
                          <a:solidFill>
                            <a:srgbClr val="F6167B"/>
                          </a:solidFill>
                          <a:latin typeface="Arial" pitchFamily="34" charset="0"/>
                          <a:ea typeface="メイリオ" pitchFamily="50" charset="-128"/>
                        </a:rPr>
                        <a:t>BSD</a:t>
                      </a:r>
                      <a:r>
                        <a:rPr kumimoji="1" lang="ja-JP" altLang="en-US" sz="1400" b="1" spc="100" baseline="0" dirty="0">
                          <a:solidFill>
                            <a:srgbClr val="F6167B"/>
                          </a:solidFill>
                          <a:latin typeface="Arial" pitchFamily="34" charset="0"/>
                          <a:ea typeface="メイリオ" pitchFamily="50" charset="-128"/>
                        </a:rPr>
                        <a:t>ライセンス類型）</a:t>
                      </a:r>
                      <a:endParaRPr kumimoji="1" lang="en-US" altLang="ja-JP" sz="1400" b="1" spc="100" baseline="0" dirty="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i="0" u="none" strike="noStrike" kern="0" cap="none" spc="100" normalizeH="0" baseline="0" noProof="0" dirty="0">
                          <a:ln>
                            <a:noFill/>
                          </a:ln>
                          <a:solidFill>
                            <a:schemeClr val="tx1"/>
                          </a:solidFill>
                          <a:effectLst/>
                          <a:uLnTx/>
                          <a:uFillTx/>
                          <a:latin typeface="Arial" pitchFamily="34" charset="0"/>
                          <a:ea typeface="メイリオ" pitchFamily="50" charset="-128"/>
                        </a:rPr>
                        <a:t>許諾</a:t>
                      </a:r>
                      <a:endParaRPr kumimoji="0" lang="en-US" altLang="ja-JP" sz="1800" b="1" i="0" u="none" strike="noStrike" kern="0" cap="none" spc="100" normalizeH="0" baseline="0" noProof="0" dirty="0">
                        <a:ln>
                          <a:noFill/>
                        </a:ln>
                        <a:solidFill>
                          <a:schemeClr val="tx1"/>
                        </a:solidFill>
                        <a:effectLst/>
                        <a:uLnTx/>
                        <a:uFillTx/>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kern="0" spc="100" baseline="0" dirty="0">
                          <a:solidFill>
                            <a:schemeClr val="tx1"/>
                          </a:solidFill>
                          <a:latin typeface="Arial" pitchFamily="34" charset="0"/>
                          <a:ea typeface="メイリオ" pitchFamily="50" charset="-128"/>
                        </a:rPr>
                        <a:t>なし</a:t>
                      </a:r>
                      <a:endParaRPr kumimoji="0" lang="en-US" altLang="ja-JP" sz="1800" b="1" kern="0" spc="100" baseline="0" dirty="0">
                        <a:solidFill>
                          <a:schemeClr val="tx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tc>
                  <a:txBody>
                    <a:bodyPr/>
                    <a:lstStyle/>
                    <a:p>
                      <a:pPr marL="180000" marR="0" indent="-18000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ja-JP" altLang="en-US" sz="1800" b="1" kern="0" spc="100" baseline="0" dirty="0">
                          <a:solidFill>
                            <a:schemeClr val="tx1"/>
                          </a:solidFill>
                          <a:latin typeface="Arial" pitchFamily="34" charset="0"/>
                          <a:ea typeface="メイリオ" pitchFamily="50" charset="-128"/>
                        </a:rPr>
                        <a:t>なし</a:t>
                      </a:r>
                      <a:endParaRPr kumimoji="0" lang="en-US" altLang="ja-JP" sz="1800" b="1" kern="0" spc="100" baseline="0" dirty="0">
                        <a:solidFill>
                          <a:schemeClr val="tx1"/>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E8ED"/>
                    </a:solidFill>
                  </a:tcPr>
                </a:tc>
                <a:extLst>
                  <a:ext uri="{0D108BD9-81ED-4DB2-BD59-A6C34878D82A}">
                    <a16:rowId xmlns:a16="http://schemas.microsoft.com/office/drawing/2014/main" val="10004"/>
                  </a:ext>
                </a:extLst>
              </a:tr>
            </a:tbl>
          </a:graphicData>
        </a:graphic>
      </p:graphicFrame>
      <p:sp>
        <p:nvSpPr>
          <p:cNvPr id="22" name="正方形/長方形 21"/>
          <p:cNvSpPr/>
          <p:nvPr/>
        </p:nvSpPr>
        <p:spPr bwMode="auto">
          <a:xfrm>
            <a:off x="257440" y="575735"/>
            <a:ext cx="8957732" cy="960834"/>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23" name="Text Box 31"/>
          <p:cNvSpPr txBox="1">
            <a:spLocks noChangeArrowheads="1"/>
          </p:cNvSpPr>
          <p:nvPr/>
        </p:nvSpPr>
        <p:spPr bwMode="gray">
          <a:xfrm>
            <a:off x="376422" y="715224"/>
            <a:ext cx="8794738" cy="526700"/>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400" b="1" spc="100" dirty="0">
                <a:solidFill>
                  <a:schemeClr val="tx1">
                    <a:lumMod val="75000"/>
                    <a:lumOff val="25000"/>
                  </a:schemeClr>
                </a:solidFill>
                <a:latin typeface="Arial" pitchFamily="34" charset="0"/>
                <a:ea typeface="メイリオ" pitchFamily="50" charset="-128"/>
              </a:rPr>
              <a:t>よくある</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ライセンス条件の特徴を知っておくと、ライセンス条件の理解に役立ちます。</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下表は利用行為とソースコード開示義務に着目した、</a:t>
            </a:r>
            <a:r>
              <a:rPr lang="en-US" altLang="ja-JP" sz="1400" b="1" spc="100" dirty="0">
                <a:solidFill>
                  <a:schemeClr val="tx1">
                    <a:lumMod val="75000"/>
                    <a:lumOff val="25000"/>
                  </a:schemeClr>
                </a:solidFill>
                <a:latin typeface="Arial" pitchFamily="34" charset="0"/>
                <a:ea typeface="メイリオ" pitchFamily="50" charset="-128"/>
              </a:rPr>
              <a:t>3</a:t>
            </a:r>
            <a:r>
              <a:rPr lang="ja-JP" altLang="en-US" sz="1400" b="1" spc="100" dirty="0">
                <a:solidFill>
                  <a:schemeClr val="tx1">
                    <a:lumMod val="75000"/>
                    <a:lumOff val="25000"/>
                  </a:schemeClr>
                </a:solidFill>
                <a:latin typeface="Arial" pitchFamily="34" charset="0"/>
                <a:ea typeface="メイリオ" pitchFamily="50" charset="-128"/>
              </a:rPr>
              <a:t>つの類型です。特徴を覚えておきましょう。</a:t>
            </a:r>
          </a:p>
        </p:txBody>
      </p:sp>
      <p:cxnSp>
        <p:nvCxnSpPr>
          <p:cNvPr id="24" name="直線コネクタ 23"/>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25" name="直線コネクタ 24"/>
          <p:cNvCxnSpPr/>
          <p:nvPr/>
        </p:nvCxnSpPr>
        <p:spPr bwMode="auto">
          <a:xfrm>
            <a:off x="350573" y="1462472"/>
            <a:ext cx="8771467" cy="0"/>
          </a:xfrm>
          <a:prstGeom prst="line">
            <a:avLst/>
          </a:prstGeom>
          <a:noFill/>
          <a:ln w="19050" cap="flat" cmpd="sng" algn="ctr">
            <a:solidFill>
              <a:schemeClr val="bg1"/>
            </a:solidFill>
            <a:prstDash val="dash"/>
            <a:round/>
            <a:headEnd type="none" w="med" len="med"/>
            <a:tailEnd type="none" w="med" len="med"/>
          </a:ln>
          <a:effectLst/>
        </p:spPr>
      </p:cxnSp>
      <p:grpSp>
        <p:nvGrpSpPr>
          <p:cNvPr id="28" name="グループ化 27"/>
          <p:cNvGrpSpPr/>
          <p:nvPr/>
        </p:nvGrpSpPr>
        <p:grpSpPr>
          <a:xfrm flipH="1">
            <a:off x="1496855" y="4819827"/>
            <a:ext cx="7201095" cy="475097"/>
            <a:chOff x="-816176" y="4313283"/>
            <a:chExt cx="6966007" cy="660712"/>
          </a:xfrm>
          <a:solidFill>
            <a:srgbClr val="A7DEEF"/>
          </a:solidFill>
          <a:effectLst>
            <a:outerShdw blurRad="50800" dist="38100" dir="2700000" algn="tl" rotWithShape="0">
              <a:prstClr val="black">
                <a:alpha val="40000"/>
              </a:prstClr>
            </a:outerShdw>
          </a:effectLst>
        </p:grpSpPr>
        <p:sp>
          <p:nvSpPr>
            <p:cNvPr id="29" name="二等辺三角形 28"/>
            <p:cNvSpPr/>
            <p:nvPr/>
          </p:nvSpPr>
          <p:spPr bwMode="auto">
            <a:xfrm rot="6423369" flipH="1">
              <a:off x="5846312" y="4470787"/>
              <a:ext cx="235862" cy="371176"/>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00000"/>
                </a:lnSpc>
              </a:pPr>
              <a:endParaRPr kumimoji="1" lang="ja-JP" altLang="en-US" sz="1200" b="1" spc="100" dirty="0">
                <a:solidFill>
                  <a:schemeClr val="bg1"/>
                </a:solidFill>
                <a:latin typeface="Arial" pitchFamily="34" charset="0"/>
                <a:ea typeface="メイリオ" pitchFamily="50" charset="-128"/>
              </a:endParaRPr>
            </a:p>
          </p:txBody>
        </p:sp>
        <p:sp>
          <p:nvSpPr>
            <p:cNvPr id="30" name="角丸四角形 29"/>
            <p:cNvSpPr/>
            <p:nvPr/>
          </p:nvSpPr>
          <p:spPr bwMode="auto">
            <a:xfrm>
              <a:off x="-816176" y="4313283"/>
              <a:ext cx="6764921" cy="660712"/>
            </a:xfrm>
            <a:prstGeom prst="roundRect">
              <a:avLst>
                <a:gd name="adj" fmla="val 9050"/>
              </a:avLst>
            </a:prstGeom>
            <a:grpFill/>
            <a:ln w="9525">
              <a:noFill/>
              <a:miter lim="800000"/>
              <a:headEnd/>
              <a:tailEnd/>
            </a:ln>
            <a:effectLst/>
          </p:spPr>
          <p:txBody>
            <a:bodyPr wrap="square" lIns="180000" tIns="144000" rIns="0" bIns="144000" rtlCol="0" anchor="ctr" anchorCtr="0">
              <a:noAutofit/>
            </a:bodyPr>
            <a:lstStyle/>
            <a:p>
              <a:pPr>
                <a:lnSpc>
                  <a:spcPct val="100000"/>
                </a:lnSpc>
              </a:pPr>
              <a:r>
                <a:rPr lang="ja-JP" altLang="en-US" sz="1200" b="1" spc="100" dirty="0">
                  <a:solidFill>
                    <a:schemeClr val="tx1">
                      <a:lumMod val="75000"/>
                      <a:lumOff val="25000"/>
                    </a:schemeClr>
                  </a:solidFill>
                  <a:latin typeface="Arial" pitchFamily="34" charset="0"/>
                  <a:ea typeface="メイリオ" pitchFamily="50" charset="-128"/>
                </a:rPr>
                <a:t>ライセンスの内容が理解できない場合、ご自身の所属会社、事業部等の法務、知財、調達、技術管理部門といった専門部署に相談するようにしましょう。</a:t>
              </a:r>
            </a:p>
          </p:txBody>
        </p:sp>
      </p:grpSp>
      <p:pic>
        <p:nvPicPr>
          <p:cNvPr id="31" name="図 30" descr="1.png"/>
          <p:cNvPicPr>
            <a:picLocks noChangeAspect="1"/>
          </p:cNvPicPr>
          <p:nvPr/>
        </p:nvPicPr>
        <p:blipFill>
          <a:blip r:embed="rId3"/>
          <a:srcRect l="21687" t="24387" r="26670" b="28685"/>
          <a:stretch>
            <a:fillRect/>
          </a:stretch>
        </p:blipFill>
        <p:spPr>
          <a:xfrm>
            <a:off x="567037" y="4678589"/>
            <a:ext cx="934382" cy="849086"/>
          </a:xfrm>
          <a:prstGeom prst="rect">
            <a:avLst/>
          </a:prstGeom>
        </p:spPr>
      </p:pic>
      <p:sp>
        <p:nvSpPr>
          <p:cNvPr id="16" name="角丸四角形 15"/>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2</a:t>
            </a:r>
            <a:endParaRPr kumimoji="1" lang="en-US" altLang="ja-JP" sz="2000" b="1" spc="100" dirty="0">
              <a:solidFill>
                <a:schemeClr val="bg1"/>
              </a:solidFill>
              <a:latin typeface="Arial Black" pitchFamily="34" charset="0"/>
              <a:ea typeface="メイリオ" pitchFamily="50" charset="-128"/>
            </a:endParaRPr>
          </a:p>
        </p:txBody>
      </p:sp>
      <p:sp>
        <p:nvSpPr>
          <p:cNvPr id="17" name="正方形/長方形 16"/>
          <p:cNvSpPr/>
          <p:nvPr/>
        </p:nvSpPr>
        <p:spPr>
          <a:xfrm>
            <a:off x="376422" y="4034155"/>
            <a:ext cx="8892269" cy="761747"/>
          </a:xfrm>
          <a:prstGeom prst="rect">
            <a:avLst/>
          </a:prstGeom>
        </p:spPr>
        <p:txBody>
          <a:bodyPr wrap="square">
            <a:spAutoFit/>
          </a:bodyPr>
          <a:lstStyle/>
          <a:p>
            <a:r>
              <a:rPr kumimoji="0" lang="en-US" altLang="ja-JP" sz="1200" b="1" kern="0" spc="100" dirty="0">
                <a:solidFill>
                  <a:srgbClr val="F6167B"/>
                </a:solidFill>
                <a:latin typeface="Arial" pitchFamily="34" charset="0"/>
                <a:ea typeface="メイリオ" pitchFamily="50" charset="-128"/>
              </a:rPr>
              <a:t>※</a:t>
            </a:r>
            <a:r>
              <a:rPr kumimoji="0" lang="ja-JP" altLang="en-US" sz="1200" b="1" kern="0" spc="100" dirty="0">
                <a:solidFill>
                  <a:srgbClr val="F6167B"/>
                </a:solidFill>
                <a:latin typeface="Arial" pitchFamily="34" charset="0"/>
                <a:ea typeface="メイリオ" pitchFamily="50" charset="-128"/>
              </a:rPr>
              <a:t>１</a:t>
            </a:r>
            <a:r>
              <a:rPr kumimoji="0" lang="ja-JP" altLang="en-US" sz="1200" b="1" kern="0" spc="100" dirty="0">
                <a:solidFill>
                  <a:schemeClr val="tx1"/>
                </a:solidFill>
                <a:latin typeface="Arial" pitchFamily="34" charset="0"/>
                <a:ea typeface="メイリオ" pitchFamily="50" charset="-128"/>
              </a:rPr>
              <a:t>・</a:t>
            </a:r>
            <a:r>
              <a:rPr kumimoji="0" lang="ja-JP" altLang="en-US" sz="1200" b="1" kern="0" spc="85" dirty="0">
                <a:solidFill>
                  <a:schemeClr val="tx1"/>
                </a:solidFill>
                <a:latin typeface="Arial" pitchFamily="34" charset="0"/>
                <a:ea typeface="メイリオ" pitchFamily="50" charset="-128"/>
              </a:rPr>
              <a:t>改</a:t>
            </a:r>
            <a:r>
              <a:rPr kumimoji="0" lang="ja-JP" altLang="en-US" sz="1200" b="1" kern="0" spc="85" dirty="0">
                <a:solidFill>
                  <a:schemeClr val="bg2">
                    <a:lumMod val="25000"/>
                  </a:schemeClr>
                </a:solidFill>
                <a:latin typeface="Arial" pitchFamily="34" charset="0"/>
                <a:ea typeface="メイリオ" pitchFamily="50" charset="-128"/>
              </a:rPr>
              <a:t>変した部分のみならず頒布</a:t>
            </a:r>
            <a:r>
              <a:rPr kumimoji="0" lang="en-US" altLang="ja-JP" sz="1200" b="1" kern="0" spc="85" dirty="0">
                <a:solidFill>
                  <a:schemeClr val="bg2">
                    <a:lumMod val="25000"/>
                  </a:schemeClr>
                </a:solidFill>
                <a:latin typeface="Arial" pitchFamily="34" charset="0"/>
                <a:ea typeface="メイリオ" pitchFamily="50" charset="-128"/>
              </a:rPr>
              <a:t>OSS</a:t>
            </a:r>
            <a:r>
              <a:rPr kumimoji="0" lang="ja-JP" altLang="en-US" sz="1200" b="1" kern="0" spc="85" dirty="0">
                <a:solidFill>
                  <a:schemeClr val="bg2">
                    <a:lumMod val="25000"/>
                  </a:schemeClr>
                </a:solidFill>
                <a:latin typeface="Arial" pitchFamily="34" charset="0"/>
                <a:ea typeface="メイリオ" pitchFamily="50" charset="-128"/>
              </a:rPr>
              <a:t>のソースコード全ての提供が必要である</a:t>
            </a:r>
            <a:r>
              <a:rPr kumimoji="0" lang="ja-JP" altLang="en-US" sz="1200" b="1" strike="dblStrike" kern="0" spc="100" dirty="0">
                <a:solidFill>
                  <a:schemeClr val="bg2">
                    <a:lumMod val="25000"/>
                  </a:schemeClr>
                </a:solidFill>
                <a:latin typeface="Arial" pitchFamily="34" charset="0"/>
                <a:ea typeface="メイリオ" pitchFamily="50" charset="-128"/>
              </a:rPr>
              <a:t>　　　</a:t>
            </a:r>
            <a:endParaRPr kumimoji="0" lang="en-US" altLang="ja-JP" sz="1200" b="1" kern="0" spc="100" dirty="0">
              <a:solidFill>
                <a:schemeClr val="bg2">
                  <a:lumMod val="25000"/>
                </a:schemeClr>
              </a:solidFill>
              <a:latin typeface="Arial" pitchFamily="34" charset="0"/>
              <a:ea typeface="メイリオ" pitchFamily="50" charset="-128"/>
            </a:endParaRPr>
          </a:p>
          <a:p>
            <a:r>
              <a:rPr kumimoji="0" lang="ja-JP" altLang="en-US" sz="1200" b="1" kern="0" spc="100" dirty="0">
                <a:solidFill>
                  <a:schemeClr val="bg2">
                    <a:lumMod val="25000"/>
                  </a:schemeClr>
                </a:solidFill>
                <a:latin typeface="Arial" pitchFamily="34" charset="0"/>
                <a:ea typeface="メイリオ" pitchFamily="50" charset="-128"/>
              </a:rPr>
              <a:t>　　　</a:t>
            </a:r>
            <a:r>
              <a:rPr kumimoji="0" lang="ja-JP" altLang="en-US" sz="1200" b="1" kern="0" spc="85" dirty="0">
                <a:solidFill>
                  <a:schemeClr val="bg2">
                    <a:lumMod val="25000"/>
                  </a:schemeClr>
                </a:solidFill>
                <a:latin typeface="Arial" pitchFamily="34" charset="0"/>
                <a:ea typeface="メイリオ" pitchFamily="50" charset="-128"/>
              </a:rPr>
              <a:t>また、</a:t>
            </a:r>
            <a:r>
              <a:rPr kumimoji="0" lang="en-US" altLang="ja-JP" sz="1200" b="1" kern="0" spc="85" dirty="0">
                <a:solidFill>
                  <a:schemeClr val="bg2">
                    <a:lumMod val="25000"/>
                  </a:schemeClr>
                </a:solidFill>
                <a:latin typeface="Arial" pitchFamily="34" charset="0"/>
                <a:ea typeface="メイリオ" pitchFamily="50" charset="-128"/>
              </a:rPr>
              <a:t>GPL</a:t>
            </a:r>
            <a:r>
              <a:rPr kumimoji="0" lang="ja-JP" altLang="en-US" sz="1200" b="1" kern="0" spc="85" dirty="0">
                <a:solidFill>
                  <a:schemeClr val="bg2">
                    <a:lumMod val="25000"/>
                  </a:schemeClr>
                </a:solidFill>
                <a:latin typeface="Arial" pitchFamily="34" charset="0"/>
                <a:ea typeface="メイリオ" pitchFamily="50" charset="-128"/>
              </a:rPr>
              <a:t>類型では改変しなくとも頒布</a:t>
            </a:r>
            <a:r>
              <a:rPr kumimoji="0" lang="en-US" altLang="ja-JP" sz="1200" b="1" kern="0" spc="85" dirty="0">
                <a:solidFill>
                  <a:schemeClr val="bg2">
                    <a:lumMod val="25000"/>
                  </a:schemeClr>
                </a:solidFill>
                <a:latin typeface="Arial" pitchFamily="34" charset="0"/>
                <a:ea typeface="メイリオ" pitchFamily="50" charset="-128"/>
              </a:rPr>
              <a:t>OSS</a:t>
            </a:r>
            <a:r>
              <a:rPr kumimoji="0" lang="ja-JP" altLang="en-US" sz="1200" b="1" kern="0" spc="85" dirty="0">
                <a:solidFill>
                  <a:schemeClr val="bg2">
                    <a:lumMod val="25000"/>
                  </a:schemeClr>
                </a:solidFill>
                <a:latin typeface="Arial" pitchFamily="34" charset="0"/>
                <a:ea typeface="メイリオ" pitchFamily="50" charset="-128"/>
              </a:rPr>
              <a:t>のソースコードの提供が必要な</a:t>
            </a:r>
            <a:r>
              <a:rPr kumimoji="0" lang="en-US" altLang="ja-JP" sz="1200" b="1" kern="0" spc="85" dirty="0">
                <a:solidFill>
                  <a:schemeClr val="bg2">
                    <a:lumMod val="25000"/>
                  </a:schemeClr>
                </a:solidFill>
                <a:latin typeface="Arial" pitchFamily="34" charset="0"/>
                <a:ea typeface="メイリオ" pitchFamily="50" charset="-128"/>
              </a:rPr>
              <a:t>OSS</a:t>
            </a:r>
            <a:r>
              <a:rPr kumimoji="0" lang="ja-JP" altLang="en-US" sz="1200" b="1" kern="0" spc="85" dirty="0">
                <a:solidFill>
                  <a:schemeClr val="bg2">
                    <a:lumMod val="25000"/>
                  </a:schemeClr>
                </a:solidFill>
                <a:latin typeface="Arial" pitchFamily="34" charset="0"/>
                <a:ea typeface="メイリオ" pitchFamily="50" charset="-128"/>
              </a:rPr>
              <a:t>もある</a:t>
            </a:r>
            <a:br>
              <a:rPr kumimoji="0" lang="en-US" altLang="ja-JP" sz="1200" b="1" kern="0" spc="100" dirty="0">
                <a:solidFill>
                  <a:schemeClr val="tx1"/>
                </a:solidFill>
                <a:latin typeface="Arial" pitchFamily="34" charset="0"/>
                <a:ea typeface="メイリオ" pitchFamily="50" charset="-128"/>
              </a:rPr>
            </a:br>
            <a:r>
              <a:rPr kumimoji="0" lang="ja-JP" altLang="en-US" sz="1200" b="1" kern="0" spc="100" dirty="0">
                <a:solidFill>
                  <a:schemeClr val="tx1"/>
                </a:solidFill>
                <a:latin typeface="Arial" pitchFamily="34" charset="0"/>
                <a:ea typeface="メイリオ" pitchFamily="50" charset="-128"/>
              </a:rPr>
              <a:t>　　・</a:t>
            </a:r>
            <a:r>
              <a:rPr kumimoji="0" lang="en-US" altLang="ja-JP" sz="1200" b="1" kern="0" spc="100" dirty="0">
                <a:solidFill>
                  <a:schemeClr val="tx1">
                    <a:lumMod val="75000"/>
                    <a:lumOff val="25000"/>
                  </a:schemeClr>
                </a:solidFill>
                <a:latin typeface="+mn-lt"/>
                <a:ea typeface="メイリオ" panose="020B0604030504040204" pitchFamily="50" charset="-128"/>
                <a:cs typeface="メイリオ" panose="020B0604030504040204" pitchFamily="50" charset="-128"/>
              </a:rPr>
              <a:t>AGPL</a:t>
            </a:r>
            <a:r>
              <a:rPr kumimoji="0" lang="ja-JP" altLang="en-US" sz="1200" b="1" kern="0" spc="100" dirty="0">
                <a:solidFill>
                  <a:schemeClr val="tx1"/>
                </a:solidFill>
                <a:latin typeface="Arial" pitchFamily="34" charset="0"/>
                <a:ea typeface="メイリオ" pitchFamily="50" charset="-128"/>
              </a:rPr>
              <a:t>で</a:t>
            </a:r>
            <a:r>
              <a:rPr kumimoji="0" lang="ja-JP" altLang="en-US" sz="1200" b="1" kern="0" spc="100" dirty="0">
                <a:solidFill>
                  <a:schemeClr val="tx1">
                    <a:lumMod val="75000"/>
                    <a:lumOff val="25000"/>
                  </a:schemeClr>
                </a:solidFill>
                <a:latin typeface="Arial" pitchFamily="34" charset="0"/>
                <a:ea typeface="メイリオ" pitchFamily="50" charset="-128"/>
              </a:rPr>
              <a:t>は、</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ネットワーク経由で外部</a:t>
            </a:r>
            <a:r>
              <a:rPr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別法人や一般コンシューマ</a:t>
            </a:r>
            <a:r>
              <a:rPr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にサービスを提供した場合も頒布にあたる</a:t>
            </a:r>
            <a:endParaRPr kumimoji="0" lang="en-US" altLang="ja-JP" sz="1200" b="1" kern="0" spc="100" dirty="0">
              <a:solidFill>
                <a:schemeClr val="tx1">
                  <a:lumMod val="75000"/>
                  <a:lumOff val="25000"/>
                </a:schemeClr>
              </a:solidFill>
              <a:latin typeface="Arial" pitchFamily="34" charset="0"/>
              <a:ea typeface="メイリオ" pitchFamily="50" charset="-128"/>
            </a:endParaRPr>
          </a:p>
          <a:p>
            <a:r>
              <a:rPr kumimoji="0" lang="en-US" altLang="ja-JP" sz="1200" b="1" kern="0" spc="100" dirty="0">
                <a:solidFill>
                  <a:srgbClr val="F6167B"/>
                </a:solidFill>
                <a:latin typeface="Arial" pitchFamily="34" charset="0"/>
                <a:ea typeface="メイリオ" pitchFamily="50" charset="-128"/>
              </a:rPr>
              <a:t>※</a:t>
            </a:r>
            <a:r>
              <a:rPr kumimoji="0" lang="ja-JP" altLang="en-US" sz="1200" b="1" kern="0" spc="100" dirty="0">
                <a:solidFill>
                  <a:srgbClr val="F6167B"/>
                </a:solidFill>
                <a:latin typeface="Arial" pitchFamily="34" charset="0"/>
                <a:ea typeface="メイリオ" pitchFamily="50" charset="-128"/>
              </a:rPr>
              <a:t>２　</a:t>
            </a:r>
            <a:r>
              <a:rPr kumimoji="0" lang="en-US" altLang="ja-JP" sz="1200" b="1" kern="0" spc="100" dirty="0">
                <a:solidFill>
                  <a:schemeClr val="tx1">
                    <a:lumMod val="75000"/>
                    <a:lumOff val="25000"/>
                  </a:schemeClr>
                </a:solidFill>
                <a:latin typeface="Arial" pitchFamily="34" charset="0"/>
                <a:ea typeface="メイリオ" pitchFamily="50" charset="-128"/>
              </a:rPr>
              <a:t>LGPL</a:t>
            </a:r>
            <a:r>
              <a:rPr kumimoji="0" lang="ja-JP" altLang="en-US" sz="1200" b="1" kern="0" spc="100" dirty="0">
                <a:solidFill>
                  <a:schemeClr val="tx1">
                    <a:lumMod val="75000"/>
                    <a:lumOff val="25000"/>
                  </a:schemeClr>
                </a:solidFill>
                <a:latin typeface="Arial" pitchFamily="34" charset="0"/>
                <a:ea typeface="メイリオ" pitchFamily="50" charset="-128"/>
              </a:rPr>
              <a:t>では、頒布したバイナリコードに対応したオブジェクトコードまたはソースコードの提供が必要である　　　　　　　　　　　　　　　　　　　　　　　　　　　　　　　　　　　　　　</a:t>
            </a:r>
          </a:p>
        </p:txBody>
      </p:sp>
      <p:sp>
        <p:nvSpPr>
          <p:cNvPr id="3" name="吹き出し: 角を丸めた四角形 2">
            <a:extLst>
              <a:ext uri="{FF2B5EF4-FFF2-40B4-BE49-F238E27FC236}">
                <a16:creationId xmlns:a16="http://schemas.microsoft.com/office/drawing/2014/main" id="{E5ACB007-D6EF-FFC4-853C-9EB220B3FCF9}"/>
              </a:ext>
            </a:extLst>
          </p:cNvPr>
          <p:cNvSpPr/>
          <p:nvPr/>
        </p:nvSpPr>
        <p:spPr bwMode="auto">
          <a:xfrm>
            <a:off x="9813731" y="3765396"/>
            <a:ext cx="2311407" cy="834977"/>
          </a:xfrm>
          <a:prstGeom prst="wedgeRoundRectCallout">
            <a:avLst>
              <a:gd name="adj1" fmla="val -91293"/>
              <a:gd name="adj2" fmla="val 41776"/>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フォントサイズ調整、</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体裁調整。</a:t>
            </a:r>
          </a:p>
        </p:txBody>
      </p:sp>
    </p:spTree>
    <p:extLst>
      <p:ext uri="{BB962C8B-B14F-4D97-AF65-F5344CB8AC3E}">
        <p14:creationId xmlns:p14="http://schemas.microsoft.com/office/powerpoint/2010/main" val="1801410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a:t>3-7            </a:t>
            </a:r>
            <a:r>
              <a:rPr lang="ja-JP" altLang="en-US" dirty="0"/>
              <a:t>ライセンスを遵守する③</a:t>
            </a:r>
          </a:p>
        </p:txBody>
      </p:sp>
      <p:graphicFrame>
        <p:nvGraphicFramePr>
          <p:cNvPr id="5" name="表 4"/>
          <p:cNvGraphicFramePr>
            <a:graphicFrameLocks noGrp="1"/>
          </p:cNvGraphicFramePr>
          <p:nvPr>
            <p:extLst>
              <p:ext uri="{D42A27DB-BD31-4B8C-83A1-F6EECF244321}">
                <p14:modId xmlns:p14="http://schemas.microsoft.com/office/powerpoint/2010/main" val="2307062390"/>
              </p:ext>
            </p:extLst>
          </p:nvPr>
        </p:nvGraphicFramePr>
        <p:xfrm>
          <a:off x="270361" y="1315584"/>
          <a:ext cx="8882693" cy="3586914"/>
        </p:xfrm>
        <a:graphic>
          <a:graphicData uri="http://schemas.openxmlformats.org/drawingml/2006/table">
            <a:tbl>
              <a:tblPr firstRow="1" bandRow="1">
                <a:tableStyleId>{5C22544A-7EE6-4342-B048-85BDC9FD1C3A}</a:tableStyleId>
              </a:tblPr>
              <a:tblGrid>
                <a:gridCol w="467298">
                  <a:extLst>
                    <a:ext uri="{9D8B030D-6E8A-4147-A177-3AD203B41FA5}">
                      <a16:colId xmlns:a16="http://schemas.microsoft.com/office/drawing/2014/main" val="20000"/>
                    </a:ext>
                  </a:extLst>
                </a:gridCol>
                <a:gridCol w="2240931">
                  <a:extLst>
                    <a:ext uri="{9D8B030D-6E8A-4147-A177-3AD203B41FA5}">
                      <a16:colId xmlns:a16="http://schemas.microsoft.com/office/drawing/2014/main" val="20001"/>
                    </a:ext>
                  </a:extLst>
                </a:gridCol>
                <a:gridCol w="6174464">
                  <a:extLst>
                    <a:ext uri="{9D8B030D-6E8A-4147-A177-3AD203B41FA5}">
                      <a16:colId xmlns:a16="http://schemas.microsoft.com/office/drawing/2014/main" val="20002"/>
                    </a:ext>
                  </a:extLst>
                </a:gridCol>
              </a:tblGrid>
              <a:tr h="326776">
                <a:tc>
                  <a:txBody>
                    <a:bodyPr/>
                    <a:lstStyle/>
                    <a:p>
                      <a:pPr algn="ctr"/>
                      <a:r>
                        <a:rPr kumimoji="1" lang="ja-JP" altLang="en-US" sz="1600" b="1" baseline="0" dirty="0">
                          <a:latin typeface="Arial" pitchFamily="34" charset="0"/>
                          <a:ea typeface="メイリオ" pitchFamily="50" charset="-128"/>
                        </a:rPr>
                        <a:t>＃</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600" b="1" baseline="0" dirty="0">
                          <a:latin typeface="Arial" pitchFamily="34" charset="0"/>
                          <a:ea typeface="メイリオ" pitchFamily="50" charset="-128"/>
                        </a:rPr>
                        <a:t>ライセンス類型</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tc>
                  <a:txBody>
                    <a:bodyPr/>
                    <a:lstStyle/>
                    <a:p>
                      <a:pPr algn="ctr"/>
                      <a:r>
                        <a:rPr kumimoji="1" lang="en-US" altLang="ja-JP" sz="1600" b="1" baseline="0" dirty="0">
                          <a:latin typeface="Arial" pitchFamily="34" charset="0"/>
                          <a:ea typeface="メイリオ" pitchFamily="50" charset="-128"/>
                        </a:rPr>
                        <a:t>OSI</a:t>
                      </a:r>
                      <a:r>
                        <a:rPr kumimoji="1" lang="en-US" altLang="ja-JP" sz="1600" b="1" baseline="30000" dirty="0">
                          <a:solidFill>
                            <a:schemeClr val="bg1"/>
                          </a:solidFill>
                          <a:latin typeface="Arial" pitchFamily="34" charset="0"/>
                          <a:ea typeface="メイリオ" pitchFamily="50" charset="-128"/>
                        </a:rPr>
                        <a:t>※</a:t>
                      </a:r>
                      <a:r>
                        <a:rPr kumimoji="1" lang="ja-JP" altLang="en-US" sz="1600" b="1" baseline="0" dirty="0">
                          <a:latin typeface="Arial" pitchFamily="34" charset="0"/>
                          <a:ea typeface="メイリオ" pitchFamily="50" charset="-128"/>
                        </a:rPr>
                        <a:t>認定ライセンスの例</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896430">
                <a:tc>
                  <a:txBody>
                    <a:bodyPr/>
                    <a:lstStyle/>
                    <a:p>
                      <a:r>
                        <a:rPr kumimoji="1" lang="en-US" altLang="ja-JP" sz="1400" b="1" baseline="0" dirty="0">
                          <a:latin typeface="Arial" pitchFamily="34" charset="0"/>
                          <a:ea typeface="メイリオ" pitchFamily="50" charset="-128"/>
                        </a:rPr>
                        <a:t>1</a:t>
                      </a:r>
                      <a:endParaRPr kumimoji="1" lang="ja-JP" altLang="en-US" sz="1400" b="1"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180000" indent="-180000">
                        <a:buFont typeface="Arial" pitchFamily="34" charset="0"/>
                        <a:buNone/>
                      </a:pPr>
                      <a:r>
                        <a:rPr kumimoji="1" lang="ja-JP" altLang="en-US" sz="1400" b="1" baseline="0" dirty="0">
                          <a:solidFill>
                            <a:schemeClr val="tx1"/>
                          </a:solidFill>
                          <a:latin typeface="Arial" pitchFamily="34" charset="0"/>
                          <a:ea typeface="メイリオ" pitchFamily="50" charset="-128"/>
                        </a:rPr>
                        <a:t>コピーレフト型</a:t>
                      </a:r>
                      <a:endParaRPr kumimoji="1" lang="en-US" altLang="ja-JP" sz="1400" b="1" baseline="0" dirty="0">
                        <a:solidFill>
                          <a:schemeClr val="tx1"/>
                        </a:solidFill>
                        <a:latin typeface="Arial" pitchFamily="34" charset="0"/>
                        <a:ea typeface="メイリオ" pitchFamily="50" charset="-128"/>
                      </a:endParaRPr>
                    </a:p>
                    <a:p>
                      <a:pPr marL="180000" indent="-180000">
                        <a:buFont typeface="Arial" pitchFamily="34" charset="0"/>
                        <a:buNone/>
                      </a:pPr>
                      <a:r>
                        <a:rPr kumimoji="1" lang="ja-JP" altLang="en-US" sz="1400" b="1" baseline="0" dirty="0">
                          <a:solidFill>
                            <a:srgbClr val="F6167B"/>
                          </a:solidFill>
                          <a:latin typeface="Arial" pitchFamily="34" charset="0"/>
                          <a:ea typeface="メイリオ" pitchFamily="50" charset="-128"/>
                        </a:rPr>
                        <a:t>（</a:t>
                      </a:r>
                      <a:r>
                        <a:rPr kumimoji="1" lang="en-US" altLang="ja-JP" sz="1400" b="1" baseline="0" dirty="0">
                          <a:solidFill>
                            <a:srgbClr val="F6167B"/>
                          </a:solidFill>
                          <a:latin typeface="Arial" pitchFamily="34" charset="0"/>
                          <a:ea typeface="メイリオ" pitchFamily="50" charset="-128"/>
                        </a:rPr>
                        <a:t>GPL</a:t>
                      </a:r>
                      <a:r>
                        <a:rPr kumimoji="1" lang="ja-JP" altLang="en-US" sz="1400" b="1" baseline="0" dirty="0">
                          <a:solidFill>
                            <a:srgbClr val="F6167B"/>
                          </a:solidFill>
                          <a:latin typeface="Arial" pitchFamily="34" charset="0"/>
                          <a:ea typeface="メイリオ" pitchFamily="50" charset="-128"/>
                        </a:rPr>
                        <a:t>類型）</a:t>
                      </a:r>
                      <a:endParaRPr kumimoji="1" lang="en-US" altLang="ja-JP" sz="1400" b="1" baseline="0" dirty="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i="0" u="none" strike="noStrike" kern="0" cap="none" spc="0" normalizeH="0" baseline="0" noProof="0" dirty="0">
                          <a:ln>
                            <a:noFill/>
                          </a:ln>
                          <a:solidFill>
                            <a:schemeClr val="tx1"/>
                          </a:solidFill>
                          <a:effectLst/>
                          <a:uLnTx/>
                          <a:uFillTx/>
                          <a:latin typeface="Arial" pitchFamily="34" charset="0"/>
                          <a:ea typeface="メイリオ" pitchFamily="50" charset="-128"/>
                        </a:rPr>
                        <a:t>GPL (GNU General Public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i="0" u="none" strike="noStrike" kern="0" cap="none" spc="0" normalizeH="0" baseline="0" noProof="0" dirty="0">
                          <a:ln>
                            <a:noFill/>
                          </a:ln>
                          <a:solidFill>
                            <a:schemeClr val="tx1"/>
                          </a:solidFill>
                          <a:effectLst/>
                          <a:uLnTx/>
                          <a:uFillTx/>
                          <a:latin typeface="Arial" pitchFamily="34" charset="0"/>
                          <a:ea typeface="メイリオ" pitchFamily="50" charset="-128"/>
                        </a:rPr>
                        <a:t>AGPL (GNU Affero General Public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i="0" u="none" strike="noStrike" kern="0" cap="none" spc="0" normalizeH="0" baseline="0" noProof="0" dirty="0">
                          <a:ln>
                            <a:noFill/>
                          </a:ln>
                          <a:solidFill>
                            <a:schemeClr val="tx1"/>
                          </a:solidFill>
                          <a:effectLst/>
                          <a:uLnTx/>
                          <a:uFillTx/>
                          <a:latin typeface="Arial" pitchFamily="34" charset="0"/>
                          <a:ea typeface="メイリオ" pitchFamily="50" charset="-128"/>
                        </a:rPr>
                        <a:t>European Union Public License</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1223206">
                <a:tc>
                  <a:txBody>
                    <a:bodyPr/>
                    <a:lstStyle/>
                    <a:p>
                      <a:r>
                        <a:rPr kumimoji="1" lang="en-US" altLang="ja-JP" sz="1400" b="1" baseline="0" dirty="0">
                          <a:latin typeface="Arial" pitchFamily="34" charset="0"/>
                          <a:ea typeface="メイリオ" pitchFamily="50" charset="-128"/>
                        </a:rPr>
                        <a:t>2</a:t>
                      </a:r>
                      <a:endParaRPr kumimoji="1" lang="ja-JP" altLang="en-US" sz="1400" b="1"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baseline="0" dirty="0">
                          <a:solidFill>
                            <a:schemeClr val="tx1"/>
                          </a:solidFill>
                          <a:latin typeface="Arial" pitchFamily="34" charset="0"/>
                          <a:ea typeface="メイリオ" pitchFamily="50" charset="-128"/>
                        </a:rPr>
                        <a:t>準コピーレフト型</a:t>
                      </a:r>
                      <a:endParaRPr kumimoji="1" lang="en-US" altLang="ja-JP" sz="1400" b="1" baseline="0" dirty="0">
                        <a:solidFill>
                          <a:schemeClr val="tx1"/>
                        </a:solidFill>
                        <a:latin typeface="Arial" pitchFamily="34" charset="0"/>
                        <a:ea typeface="メイリオ"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baseline="0" dirty="0">
                          <a:solidFill>
                            <a:srgbClr val="F6167B"/>
                          </a:solidFill>
                          <a:latin typeface="Arial" pitchFamily="34" charset="0"/>
                          <a:ea typeface="メイリオ" pitchFamily="50" charset="-128"/>
                        </a:rPr>
                        <a:t>（</a:t>
                      </a:r>
                      <a:r>
                        <a:rPr kumimoji="1" lang="en-US" altLang="ja-JP" sz="1400" b="1" baseline="0" dirty="0">
                          <a:solidFill>
                            <a:srgbClr val="F6167B"/>
                          </a:solidFill>
                          <a:latin typeface="Arial" pitchFamily="34" charset="0"/>
                          <a:ea typeface="メイリオ" pitchFamily="50" charset="-128"/>
                        </a:rPr>
                        <a:t>MPL</a:t>
                      </a:r>
                      <a:r>
                        <a:rPr kumimoji="1" lang="ja-JP" altLang="en-US" sz="1400" b="1" baseline="0" dirty="0">
                          <a:solidFill>
                            <a:srgbClr val="F6167B"/>
                          </a:solidFill>
                          <a:latin typeface="Arial" pitchFamily="34" charset="0"/>
                          <a:ea typeface="メイリオ" pitchFamily="50" charset="-128"/>
                        </a:rPr>
                        <a:t>類型）</a:t>
                      </a:r>
                      <a:endParaRPr kumimoji="1" lang="en-US" altLang="ja-JP" sz="1400" b="1" baseline="0" dirty="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fr-FR" altLang="ja-JP" sz="1400" b="1" baseline="0" dirty="0">
                          <a:solidFill>
                            <a:schemeClr val="tx1"/>
                          </a:solidFill>
                          <a:latin typeface="Arial" pitchFamily="34" charset="0"/>
                          <a:ea typeface="メイリオ" pitchFamily="50" charset="-128"/>
                        </a:rPr>
                        <a:t>LGPL (GNU Lesser General Public License) </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fr-FR" altLang="ja-JP" sz="1400" b="1" baseline="0" dirty="0">
                          <a:solidFill>
                            <a:schemeClr val="tx1"/>
                          </a:solidFill>
                          <a:latin typeface="Arial" pitchFamily="34" charset="0"/>
                          <a:ea typeface="メイリオ" pitchFamily="50" charset="-128"/>
                        </a:rPr>
                        <a:t>MPL (Mozilla Public License) </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fr-FR" altLang="ja-JP" sz="1400" b="1" baseline="0" dirty="0">
                          <a:solidFill>
                            <a:schemeClr val="tx1"/>
                          </a:solidFill>
                          <a:latin typeface="Arial" pitchFamily="34" charset="0"/>
                          <a:ea typeface="メイリオ" pitchFamily="50" charset="-128"/>
                        </a:rPr>
                        <a:t>Apple Public Source License </a:t>
                      </a:r>
                    </a:p>
                    <a:p>
                      <a:pPr marL="180000" marR="0" lvl="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en-US" altLang="ja-JP" sz="1400" b="1" baseline="0" dirty="0">
                          <a:solidFill>
                            <a:schemeClr val="tx1"/>
                          </a:solidFill>
                          <a:latin typeface="Arial" pitchFamily="34" charset="0"/>
                          <a:ea typeface="メイリオ" pitchFamily="50" charset="-128"/>
                        </a:rPr>
                        <a:t>EPL</a:t>
                      </a:r>
                      <a:r>
                        <a:rPr kumimoji="1" lang="fr-FR" altLang="ja-JP" sz="1400" b="1" baseline="0" dirty="0">
                          <a:solidFill>
                            <a:schemeClr val="tx1"/>
                          </a:solidFill>
                          <a:latin typeface="Arial" pitchFamily="34" charset="0"/>
                          <a:ea typeface="メイリオ" pitchFamily="50" charset="-128"/>
                        </a:rPr>
                        <a:t> (Eclipse Public License) </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fr-FR" altLang="ja-JP" sz="1400" b="1" baseline="0" dirty="0">
                          <a:solidFill>
                            <a:schemeClr val="tx1"/>
                          </a:solidFill>
                          <a:latin typeface="Arial" pitchFamily="34" charset="0"/>
                          <a:ea typeface="メイリオ" pitchFamily="50" charset="-128"/>
                        </a:rPr>
                        <a:t>CPL (Common Public License) </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002984">
                <a:tc>
                  <a:txBody>
                    <a:bodyPr/>
                    <a:lstStyle/>
                    <a:p>
                      <a:r>
                        <a:rPr kumimoji="1" lang="en-US" altLang="ja-JP" sz="1400" b="1" baseline="0" dirty="0">
                          <a:latin typeface="Arial" pitchFamily="34" charset="0"/>
                          <a:ea typeface="メイリオ" pitchFamily="50" charset="-128"/>
                        </a:rPr>
                        <a:t>3</a:t>
                      </a:r>
                      <a:endParaRPr kumimoji="1" lang="ja-JP" altLang="en-US" sz="1400" b="1" baseline="0" dirty="0">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baseline="0" dirty="0">
                          <a:solidFill>
                            <a:schemeClr val="tx1"/>
                          </a:solidFill>
                          <a:latin typeface="Arial" pitchFamily="34" charset="0"/>
                          <a:ea typeface="メイリオ" pitchFamily="50" charset="-128"/>
                        </a:rPr>
                        <a:t>非コピーレフト型</a:t>
                      </a:r>
                      <a:endParaRPr kumimoji="1" lang="en-US" altLang="ja-JP" sz="1400" b="1" baseline="0" dirty="0">
                        <a:solidFill>
                          <a:schemeClr val="tx1"/>
                        </a:solidFill>
                        <a:latin typeface="Arial" pitchFamily="34" charset="0"/>
                        <a:ea typeface="メイリオ"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b="1" baseline="0" dirty="0">
                          <a:solidFill>
                            <a:srgbClr val="F6167B"/>
                          </a:solidFill>
                          <a:latin typeface="Arial" pitchFamily="34" charset="0"/>
                          <a:ea typeface="メイリオ" pitchFamily="50" charset="-128"/>
                        </a:rPr>
                        <a:t>（</a:t>
                      </a:r>
                      <a:r>
                        <a:rPr kumimoji="1" lang="en-US" altLang="ja-JP" sz="1400" b="1" baseline="0" dirty="0">
                          <a:solidFill>
                            <a:srgbClr val="F6167B"/>
                          </a:solidFill>
                          <a:latin typeface="Arial" pitchFamily="34" charset="0"/>
                          <a:ea typeface="メイリオ" pitchFamily="50" charset="-128"/>
                        </a:rPr>
                        <a:t>BSD</a:t>
                      </a:r>
                      <a:r>
                        <a:rPr kumimoji="1" lang="ja-JP" altLang="en-US" sz="1400" b="1" baseline="0" dirty="0">
                          <a:solidFill>
                            <a:srgbClr val="F6167B"/>
                          </a:solidFill>
                          <a:latin typeface="Arial" pitchFamily="34" charset="0"/>
                          <a:ea typeface="メイリオ" pitchFamily="50" charset="-128"/>
                        </a:rPr>
                        <a:t>ライセンス類型）</a:t>
                      </a:r>
                      <a:endParaRPr kumimoji="1" lang="en-US" altLang="ja-JP" sz="1400" b="1" baseline="0" dirty="0">
                        <a:solidFill>
                          <a:srgbClr val="F6167B"/>
                        </a:solidFill>
                        <a:latin typeface="Arial" pitchFamily="34" charset="0"/>
                        <a:ea typeface="メイリオ" pitchFamily="50" charset="-128"/>
                      </a:endParaRP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a:solidFill>
                            <a:schemeClr val="tx1"/>
                          </a:solidFill>
                          <a:latin typeface="Arial" pitchFamily="34" charset="0"/>
                          <a:ea typeface="メイリオ" pitchFamily="50" charset="-128"/>
                        </a:rPr>
                        <a:t>BSD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a:solidFill>
                            <a:schemeClr val="tx1"/>
                          </a:solidFill>
                          <a:latin typeface="Arial" pitchFamily="34" charset="0"/>
                          <a:ea typeface="メイリオ" pitchFamily="50" charset="-128"/>
                        </a:rPr>
                        <a:t>MIT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a:solidFill>
                            <a:schemeClr val="tx1"/>
                          </a:solidFill>
                          <a:latin typeface="Arial" pitchFamily="34" charset="0"/>
                          <a:ea typeface="メイリオ" pitchFamily="50" charset="-128"/>
                        </a:rPr>
                        <a:t>ZPL (Zope Public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a:solidFill>
                            <a:schemeClr val="tx1"/>
                          </a:solidFill>
                          <a:latin typeface="Arial" pitchFamily="34" charset="0"/>
                          <a:ea typeface="メイリオ" pitchFamily="50" charset="-128"/>
                        </a:rPr>
                        <a:t>Apache Software License</a:t>
                      </a:r>
                    </a:p>
                    <a:p>
                      <a:pPr marL="180000" marR="0" indent="-1800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400" b="1" kern="0" baseline="0" dirty="0">
                          <a:solidFill>
                            <a:schemeClr val="tx1"/>
                          </a:solidFill>
                          <a:latin typeface="Arial" pitchFamily="34" charset="0"/>
                          <a:ea typeface="メイリオ" pitchFamily="50" charset="-128"/>
                        </a:rPr>
                        <a:t>Artistic License (Perl License)</a:t>
                      </a:r>
                    </a:p>
                  </a:txBody>
                  <a:tcPr marL="94726" marR="94726" marT="36851" marB="3685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bl>
          </a:graphicData>
        </a:graphic>
      </p:graphicFrame>
      <p:sp>
        <p:nvSpPr>
          <p:cNvPr id="10" name="正方形/長方形 9"/>
          <p:cNvSpPr/>
          <p:nvPr/>
        </p:nvSpPr>
        <p:spPr bwMode="auto">
          <a:xfrm>
            <a:off x="257440" y="575735"/>
            <a:ext cx="8957732" cy="637429"/>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1" name="Text Box 31"/>
          <p:cNvSpPr txBox="1">
            <a:spLocks noChangeArrowheads="1"/>
          </p:cNvSpPr>
          <p:nvPr/>
        </p:nvSpPr>
        <p:spPr bwMode="gray">
          <a:xfrm>
            <a:off x="376422" y="715224"/>
            <a:ext cx="8794738" cy="42551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400" b="1" spc="100" dirty="0">
                <a:solidFill>
                  <a:schemeClr val="tx1">
                    <a:lumMod val="75000"/>
                    <a:lumOff val="25000"/>
                  </a:schemeClr>
                </a:solidFill>
                <a:latin typeface="Arial" pitchFamily="34" charset="0"/>
                <a:ea typeface="メイリオ" pitchFamily="50" charset="-128"/>
              </a:rPr>
              <a:t>各ライセンス類型に該当するライセンスの例を下表に示します。確認の際の参考にしてください。</a:t>
            </a:r>
          </a:p>
        </p:txBody>
      </p:sp>
      <p:cxnSp>
        <p:nvCxnSpPr>
          <p:cNvPr id="13" name="直線コネクタ 12"/>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4" name="直線コネクタ 13"/>
          <p:cNvCxnSpPr/>
          <p:nvPr/>
        </p:nvCxnSpPr>
        <p:spPr bwMode="auto">
          <a:xfrm>
            <a:off x="350573" y="1163723"/>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5" name="角丸四角形 1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2</a:t>
            </a:r>
            <a:endParaRPr kumimoji="1" lang="en-US" altLang="ja-JP" sz="2000" b="1" spc="100" dirty="0">
              <a:solidFill>
                <a:schemeClr val="bg1"/>
              </a:solidFill>
              <a:latin typeface="Arial Black" pitchFamily="34" charset="0"/>
              <a:ea typeface="メイリオ" pitchFamily="50" charset="-128"/>
            </a:endParaRPr>
          </a:p>
        </p:txBody>
      </p:sp>
      <p:sp>
        <p:nvSpPr>
          <p:cNvPr id="17" name="正方形/長方形 16"/>
          <p:cNvSpPr/>
          <p:nvPr/>
        </p:nvSpPr>
        <p:spPr>
          <a:xfrm>
            <a:off x="2034990" y="4973939"/>
            <a:ext cx="7188095" cy="291618"/>
          </a:xfrm>
          <a:prstGeom prst="rect">
            <a:avLst/>
          </a:prstGeom>
        </p:spPr>
        <p:txBody>
          <a:bodyPr wrap="square">
            <a:spAutoFit/>
          </a:bodyPr>
          <a:lstStyle/>
          <a:p>
            <a:pPr algn="r"/>
            <a:r>
              <a:rPr kumimoji="0" lang="en-US" altLang="ja-JP" sz="1400" b="1" kern="0" spc="100" dirty="0">
                <a:solidFill>
                  <a:srgbClr val="F6167B"/>
                </a:solidFill>
                <a:latin typeface="Arial" pitchFamily="34" charset="0"/>
                <a:ea typeface="メイリオ" pitchFamily="50" charset="-128"/>
              </a:rPr>
              <a:t>※</a:t>
            </a:r>
            <a:r>
              <a:rPr kumimoji="0" lang="en-US" altLang="ja-JP" sz="1400" b="1" kern="0" spc="100" dirty="0">
                <a:solidFill>
                  <a:srgbClr val="000000"/>
                </a:solidFill>
                <a:latin typeface="Arial" pitchFamily="34" charset="0"/>
                <a:ea typeface="メイリオ" pitchFamily="50" charset="-128"/>
              </a:rPr>
              <a:t>OSI</a:t>
            </a:r>
            <a:r>
              <a:rPr kumimoji="0" lang="ja-JP" altLang="en-US" sz="1400" b="1" kern="0" spc="100" dirty="0">
                <a:solidFill>
                  <a:srgbClr val="000000"/>
                </a:solidFill>
                <a:latin typeface="Arial" pitchFamily="34" charset="0"/>
                <a:ea typeface="メイリオ" pitchFamily="50" charset="-128"/>
              </a:rPr>
              <a:t>： </a:t>
            </a:r>
            <a:r>
              <a:rPr kumimoji="0" lang="en-US" altLang="ja-JP" sz="1400" b="1" kern="0" spc="100" dirty="0">
                <a:solidFill>
                  <a:srgbClr val="000000"/>
                </a:solidFill>
                <a:latin typeface="Arial" pitchFamily="34" charset="0"/>
                <a:ea typeface="メイリオ" pitchFamily="50" charset="-128"/>
              </a:rPr>
              <a:t>Open</a:t>
            </a:r>
            <a:r>
              <a:rPr kumimoji="0" lang="ja-JP" altLang="en-US" sz="1400" b="1" kern="0" spc="100" dirty="0">
                <a:solidFill>
                  <a:srgbClr val="000000"/>
                </a:solidFill>
                <a:latin typeface="Arial" pitchFamily="34" charset="0"/>
                <a:ea typeface="メイリオ" pitchFamily="50" charset="-128"/>
              </a:rPr>
              <a:t> </a:t>
            </a:r>
            <a:r>
              <a:rPr kumimoji="0" lang="en-US" altLang="ja-JP" sz="1400" b="1" kern="0" spc="100" dirty="0">
                <a:solidFill>
                  <a:srgbClr val="000000"/>
                </a:solidFill>
                <a:latin typeface="Arial" pitchFamily="34" charset="0"/>
                <a:ea typeface="メイリオ" pitchFamily="50" charset="-128"/>
              </a:rPr>
              <a:t>Source</a:t>
            </a:r>
            <a:r>
              <a:rPr kumimoji="0" lang="ja-JP" altLang="en-US" sz="1400" b="1" kern="0" spc="100" dirty="0">
                <a:solidFill>
                  <a:srgbClr val="000000"/>
                </a:solidFill>
                <a:latin typeface="Arial" pitchFamily="34" charset="0"/>
                <a:ea typeface="メイリオ" pitchFamily="50" charset="-128"/>
              </a:rPr>
              <a:t> </a:t>
            </a:r>
            <a:r>
              <a:rPr kumimoji="0" lang="en-US" altLang="ja-JP" sz="1400" b="1" kern="0" spc="100" dirty="0">
                <a:solidFill>
                  <a:srgbClr val="000000"/>
                </a:solidFill>
                <a:latin typeface="Arial" pitchFamily="34" charset="0"/>
                <a:ea typeface="メイリオ" pitchFamily="50" charset="-128"/>
              </a:rPr>
              <a:t>Initiative</a:t>
            </a:r>
            <a:r>
              <a:rPr kumimoji="0" lang="ja-JP" altLang="en-US" sz="1400" b="1" kern="0" spc="100" dirty="0">
                <a:solidFill>
                  <a:srgbClr val="000000"/>
                </a:solidFill>
                <a:latin typeface="Arial" pitchFamily="34" charset="0"/>
                <a:ea typeface="メイリオ" pitchFamily="50" charset="-128"/>
              </a:rPr>
              <a:t>。</a:t>
            </a:r>
            <a:r>
              <a:rPr kumimoji="0" lang="en-US" altLang="ja-JP" sz="1400" b="1" kern="0" spc="100" dirty="0">
                <a:solidFill>
                  <a:schemeClr val="tx1"/>
                </a:solidFill>
                <a:latin typeface="Arial" pitchFamily="34" charset="0"/>
                <a:ea typeface="メイリオ" pitchFamily="50" charset="-128"/>
              </a:rPr>
              <a:t>OSS</a:t>
            </a:r>
            <a:r>
              <a:rPr lang="ja-JP" altLang="en-US" sz="1400" b="1" spc="100" dirty="0">
                <a:solidFill>
                  <a:schemeClr val="tx1"/>
                </a:solidFill>
                <a:latin typeface="Arial" pitchFamily="34" charset="0"/>
                <a:ea typeface="メイリオ" pitchFamily="50" charset="-128"/>
              </a:rPr>
              <a:t>文化を啓発する非営利の団体</a:t>
            </a:r>
          </a:p>
        </p:txBody>
      </p:sp>
    </p:spTree>
    <p:extLst>
      <p:ext uri="{BB962C8B-B14F-4D97-AF65-F5344CB8AC3E}">
        <p14:creationId xmlns:p14="http://schemas.microsoft.com/office/powerpoint/2010/main" val="2879435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idx="4294967295"/>
          </p:nvPr>
        </p:nvSpPr>
        <p:spPr>
          <a:xfrm>
            <a:off x="124692" y="117763"/>
            <a:ext cx="8077194" cy="433965"/>
          </a:xfrm>
          <a:prstGeom prst="rect">
            <a:avLst/>
          </a:prstGeom>
        </p:spPr>
        <p:txBody>
          <a:bodyPr/>
          <a:lstStyle/>
          <a:p>
            <a:endParaRPr lang="ja-JP" altLang="en-US" dirty="0"/>
          </a:p>
        </p:txBody>
      </p:sp>
      <p:sp>
        <p:nvSpPr>
          <p:cNvPr id="15" name="正方形/長方形 14"/>
          <p:cNvSpPr/>
          <p:nvPr/>
        </p:nvSpPr>
        <p:spPr bwMode="auto">
          <a:xfrm>
            <a:off x="358224" y="1400537"/>
            <a:ext cx="8875929" cy="3778788"/>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a:t>3-8            </a:t>
            </a:r>
            <a:r>
              <a:rPr lang="ja-JP" altLang="en-US" dirty="0"/>
              <a:t>ライセンスを遵守する④</a:t>
            </a:r>
          </a:p>
        </p:txBody>
      </p:sp>
      <p:sp>
        <p:nvSpPr>
          <p:cNvPr id="10" name="正方形/長方形 9"/>
          <p:cNvSpPr/>
          <p:nvPr/>
        </p:nvSpPr>
        <p:spPr bwMode="auto">
          <a:xfrm>
            <a:off x="257440" y="575736"/>
            <a:ext cx="8957732" cy="565002"/>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1" name="Text Box 31"/>
          <p:cNvSpPr txBox="1">
            <a:spLocks noChangeArrowheads="1"/>
          </p:cNvSpPr>
          <p:nvPr/>
        </p:nvSpPr>
        <p:spPr bwMode="gray">
          <a:xfrm>
            <a:off x="376422" y="715224"/>
            <a:ext cx="8794738" cy="42551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を使用する場合、ライセンスの互換性があることを、確認しましょう。</a:t>
            </a:r>
          </a:p>
        </p:txBody>
      </p:sp>
      <p:cxnSp>
        <p:nvCxnSpPr>
          <p:cNvPr id="13" name="直線コネクタ 12"/>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4" name="直線コネクタ 13"/>
          <p:cNvCxnSpPr/>
          <p:nvPr/>
        </p:nvCxnSpPr>
        <p:spPr bwMode="auto">
          <a:xfrm>
            <a:off x="342106" y="1087520"/>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5" name="角丸四角形 1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2</a:t>
            </a:r>
            <a:endParaRPr kumimoji="1" lang="en-US" altLang="ja-JP" sz="2000" b="1" spc="100" dirty="0">
              <a:solidFill>
                <a:schemeClr val="bg1"/>
              </a:solidFill>
              <a:latin typeface="Arial Black" pitchFamily="34" charset="0"/>
              <a:ea typeface="メイリオ" pitchFamily="50" charset="-128"/>
            </a:endParaRPr>
          </a:p>
        </p:txBody>
      </p:sp>
      <p:sp>
        <p:nvSpPr>
          <p:cNvPr id="18" name="テキスト ボックス 17"/>
          <p:cNvSpPr txBox="1"/>
          <p:nvPr/>
        </p:nvSpPr>
        <p:spPr>
          <a:xfrm>
            <a:off x="376518" y="1245041"/>
            <a:ext cx="8892173" cy="4832092"/>
          </a:xfrm>
          <a:prstGeom prst="rect">
            <a:avLst/>
          </a:prstGeom>
          <a:noFill/>
        </p:spPr>
        <p:txBody>
          <a:bodyPr wrap="square" rtlCol="0">
            <a:spAutoFit/>
          </a:bodyPr>
          <a:lstStyle/>
          <a:p>
            <a:pPr marL="252000" indent="-252000">
              <a:lnSpc>
                <a:spcPct val="150000"/>
              </a:lnSpc>
              <a:spcBef>
                <a:spcPts val="600"/>
              </a:spcBef>
              <a:buClr>
                <a:srgbClr val="229EC0"/>
              </a:buClr>
              <a:buSzPct val="88000"/>
              <a:buFont typeface="Wingdings" pitchFamily="2" charset="2"/>
              <a:buChar char="l"/>
            </a:pP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を使用する場合、複数の</a:t>
            </a:r>
            <a:r>
              <a:rPr lang="en-US" altLang="ja-JP"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のライセンスが、矛盾しない</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こと</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ライセンス同士が矛盾しないこと：「</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互換性がある</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を確認しましょう。</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の他に、活用するソフトウェア、ライブラリに適用されるライセンスとの間も同様です。</a:t>
            </a:r>
            <a:endPar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矛盾するライセンスを</a:t>
            </a:r>
            <a:r>
              <a:rPr lang="ja-JP" altLang="en-US" sz="1600" b="1" dirty="0">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rPr>
              <a:t>組み合わせて</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使用すると、少なくとも一方が</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ライセンス違反</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となり、その</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が使えなくなります。矛盾するライセンスを</a:t>
            </a:r>
            <a:r>
              <a:rPr lang="ja-JP" altLang="en-US" sz="1600" b="1" dirty="0">
                <a:solidFill>
                  <a:schemeClr val="bg2">
                    <a:lumMod val="25000"/>
                  </a:schemeClr>
                </a:solidFill>
                <a:latin typeface="メイリオ" panose="020B0604030504040204" pitchFamily="50" charset="-128"/>
                <a:ea typeface="メイリオ" panose="020B0604030504040204" pitchFamily="50" charset="-128"/>
                <a:cs typeface="メイリオ" panose="020B0604030504040204" pitchFamily="50" charset="-128"/>
              </a:rPr>
              <a:t>組み合わせて</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使用している製品</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アプリケーションは、</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頒布できなくなります</a:t>
            </a:r>
            <a:r>
              <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互換性のある例：</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 LGPLv3 – GPLv3</a:t>
            </a:r>
            <a:r>
              <a:rPr lang="ja-JP" altLang="en-US" sz="1400" b="1"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(b) AGPLv3 – GPLv3</a:t>
            </a:r>
            <a:r>
              <a:rPr lang="ja-JP" altLang="en-US" sz="1400" b="1"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Apache License v2.0 – GPLv3</a:t>
            </a:r>
            <a:r>
              <a:rPr lang="ja-JP" altLang="en-US" sz="1200" b="1"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(d) MIT License – GPLv3,v2</a:t>
            </a:r>
          </a:p>
          <a:p>
            <a:pPr marL="252000" indent="-252000">
              <a:lnSpc>
                <a:spcPct val="150000"/>
              </a:lnSpc>
              <a:spcBef>
                <a:spcPts val="600"/>
              </a:spcBef>
              <a:buClr>
                <a:srgbClr val="229EC0"/>
              </a:buClr>
              <a:buSzPct val="88000"/>
              <a:buFont typeface="Wingdings" pitchFamily="2" charset="2"/>
              <a:buChar char="l"/>
            </a:pP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互換性のない例</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e) 4-Clause BSD License </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GPLv3</a:t>
            </a:r>
            <a:r>
              <a:rPr lang="ja-JP" altLang="en-US" sz="1400" b="1"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(f) Apache License v2.0 </a:t>
            </a:r>
            <a:r>
              <a:rPr lang="ja-JP" altLang="en-US" sz="1400" b="1"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GPLv2</a:t>
            </a:r>
          </a:p>
          <a:p>
            <a:pPr marL="252000" indent="-252000">
              <a:lnSpc>
                <a:spcPct val="150000"/>
              </a:lnSpc>
              <a:spcBef>
                <a:spcPts val="600"/>
              </a:spcBef>
              <a:buClr>
                <a:srgbClr val="229EC0"/>
              </a:buClr>
              <a:buSzPct val="88000"/>
              <a:buFont typeface="Wingdings" pitchFamily="2" charset="2"/>
              <a:buChar char="l"/>
            </a:pP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ライセンスの互換性は、ライセンス互換性チェックガイドを参照下さい。更に詳細について確認したい場合は、事業部等の</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法務、知財、技術管理部門などの専門部署</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に相談するようにしましょう。</a:t>
            </a:r>
            <a:endParaRPr lang="en-US" altLang="ja-JP"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a:extLst>
              <a:ext uri="{FF2B5EF4-FFF2-40B4-BE49-F238E27FC236}">
                <a16:creationId xmlns:a16="http://schemas.microsoft.com/office/drawing/2014/main" id="{C84CD731-2B1E-9F7D-8E28-5FCE9CA1D483}"/>
              </a:ext>
            </a:extLst>
          </p:cNvPr>
          <p:cNvGrpSpPr/>
          <p:nvPr/>
        </p:nvGrpSpPr>
        <p:grpSpPr>
          <a:xfrm>
            <a:off x="7319498" y="3741209"/>
            <a:ext cx="2840006" cy="306467"/>
            <a:chOff x="-2732757" y="4031125"/>
            <a:chExt cx="2840006" cy="306467"/>
          </a:xfrm>
        </p:grpSpPr>
        <p:sp>
          <p:nvSpPr>
            <p:cNvPr id="6" name="テキスト ボックス 5">
              <a:extLst>
                <a:ext uri="{FF2B5EF4-FFF2-40B4-BE49-F238E27FC236}">
                  <a16:creationId xmlns:a16="http://schemas.microsoft.com/office/drawing/2014/main" id="{02F805CD-7743-3980-AAF3-F361CE8A4FC9}"/>
                </a:ext>
              </a:extLst>
            </p:cNvPr>
            <p:cNvSpPr txBox="1"/>
            <p:nvPr/>
          </p:nvSpPr>
          <p:spPr>
            <a:xfrm>
              <a:off x="-2732757" y="4031125"/>
              <a:ext cx="2840006"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ライセンス</a:t>
              </a:r>
              <a:r>
                <a:rPr lang="ja-JP" altLang="en-US" sz="1200" b="1" spc="100" dirty="0">
                  <a:solidFill>
                    <a:schemeClr val="bg1"/>
                  </a:solidFill>
                  <a:latin typeface="Arial" pitchFamily="34" charset="0"/>
                  <a:ea typeface="メイリオ" pitchFamily="50" charset="-128"/>
                </a:rPr>
                <a:t>互換性チェックガイド</a:t>
              </a:r>
              <a:endParaRPr kumimoji="1" lang="ja-JP" altLang="en-US" sz="1200" b="1" spc="100" dirty="0">
                <a:solidFill>
                  <a:schemeClr val="bg1"/>
                </a:solidFill>
                <a:latin typeface="Arial" pitchFamily="34" charset="0"/>
                <a:ea typeface="メイリオ" pitchFamily="50" charset="-128"/>
              </a:endParaRPr>
            </a:p>
          </p:txBody>
        </p:sp>
        <p:grpSp>
          <p:nvGrpSpPr>
            <p:cNvPr id="7" name="グループ化 67">
              <a:extLst>
                <a:ext uri="{FF2B5EF4-FFF2-40B4-BE49-F238E27FC236}">
                  <a16:creationId xmlns:a16="http://schemas.microsoft.com/office/drawing/2014/main" id="{3E131CED-9377-D264-82D9-6BB625E952AA}"/>
                </a:ext>
              </a:extLst>
            </p:cNvPr>
            <p:cNvGrpSpPr/>
            <p:nvPr/>
          </p:nvGrpSpPr>
          <p:grpSpPr>
            <a:xfrm>
              <a:off x="-2665990" y="4071930"/>
              <a:ext cx="118940" cy="135520"/>
              <a:chOff x="7910570" y="4110030"/>
              <a:chExt cx="118940" cy="135520"/>
            </a:xfrm>
          </p:grpSpPr>
          <p:sp>
            <p:nvSpPr>
              <p:cNvPr id="8" name="正方形/長方形 7">
                <a:extLst>
                  <a:ext uri="{FF2B5EF4-FFF2-40B4-BE49-F238E27FC236}">
                    <a16:creationId xmlns:a16="http://schemas.microsoft.com/office/drawing/2014/main" id="{6057B576-E3BE-FE36-5A58-BB9D5FFBB7B9}"/>
                  </a:ext>
                </a:extLst>
              </p:cNvPr>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9" name="正方形/長方形 8">
                <a:extLst>
                  <a:ext uri="{FF2B5EF4-FFF2-40B4-BE49-F238E27FC236}">
                    <a16:creationId xmlns:a16="http://schemas.microsoft.com/office/drawing/2014/main" id="{397E417E-95FA-FB0B-EB5D-E8AC7CCC589F}"/>
                  </a:ext>
                </a:extLst>
              </p:cNvPr>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16" name="グループ化 15">
            <a:extLst>
              <a:ext uri="{FF2B5EF4-FFF2-40B4-BE49-F238E27FC236}">
                <a16:creationId xmlns:a16="http://schemas.microsoft.com/office/drawing/2014/main" id="{2EA1C16C-1F49-76AC-4EC0-33F929C86E2C}"/>
              </a:ext>
            </a:extLst>
          </p:cNvPr>
          <p:cNvGrpSpPr/>
          <p:nvPr/>
        </p:nvGrpSpPr>
        <p:grpSpPr>
          <a:xfrm>
            <a:off x="7540074" y="3172085"/>
            <a:ext cx="955040" cy="539112"/>
            <a:chOff x="-2459777" y="1716408"/>
            <a:chExt cx="955040" cy="539112"/>
          </a:xfrm>
        </p:grpSpPr>
        <p:sp>
          <p:nvSpPr>
            <p:cNvPr id="17" name="二等辺三角形 16">
              <a:extLst>
                <a:ext uri="{FF2B5EF4-FFF2-40B4-BE49-F238E27FC236}">
                  <a16:creationId xmlns:a16="http://schemas.microsoft.com/office/drawing/2014/main" id="{8221A461-44B2-1250-21A7-547370F399B5}"/>
                </a:ext>
              </a:extLst>
            </p:cNvPr>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19" name="角丸四角形 62">
              <a:extLst>
                <a:ext uri="{FF2B5EF4-FFF2-40B4-BE49-F238E27FC236}">
                  <a16:creationId xmlns:a16="http://schemas.microsoft.com/office/drawing/2014/main" id="{4102FB46-CAD6-5BA2-BDBC-1E9C28EC549D}"/>
                </a:ext>
              </a:extLst>
            </p:cNvPr>
            <p:cNvSpPr/>
            <p:nvPr/>
          </p:nvSpPr>
          <p:spPr bwMode="auto">
            <a:xfrm>
              <a:off x="-2459777" y="1716408"/>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sp>
        <p:nvSpPr>
          <p:cNvPr id="2" name="Text Box 31">
            <a:extLst>
              <a:ext uri="{FF2B5EF4-FFF2-40B4-BE49-F238E27FC236}">
                <a16:creationId xmlns:a16="http://schemas.microsoft.com/office/drawing/2014/main" id="{E2C6DB89-4F66-3FC8-9A2A-A68CB0EEF5A7}"/>
              </a:ext>
            </a:extLst>
          </p:cNvPr>
          <p:cNvSpPr txBox="1">
            <a:spLocks noChangeArrowheads="1"/>
          </p:cNvSpPr>
          <p:nvPr/>
        </p:nvSpPr>
        <p:spPr bwMode="gray">
          <a:xfrm>
            <a:off x="8313881" y="4126316"/>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sp>
        <p:nvSpPr>
          <p:cNvPr id="23" name="テキスト ボックス 22">
            <a:extLst>
              <a:ext uri="{FF2B5EF4-FFF2-40B4-BE49-F238E27FC236}">
                <a16:creationId xmlns:a16="http://schemas.microsoft.com/office/drawing/2014/main" id="{F98887E7-07A0-16D1-E0FF-E40F3EF312BE}"/>
              </a:ext>
            </a:extLst>
          </p:cNvPr>
          <p:cNvSpPr txBox="1"/>
          <p:nvPr/>
        </p:nvSpPr>
        <p:spPr>
          <a:xfrm>
            <a:off x="10229941" y="3810000"/>
            <a:ext cx="4949876" cy="203133"/>
          </a:xfrm>
          <a:prstGeom prst="rect">
            <a:avLst/>
          </a:prstGeom>
          <a:noFill/>
        </p:spPr>
        <p:txBody>
          <a:bodyPr wrap="square">
            <a:spAutoFit/>
          </a:bodyPr>
          <a:lstStyle/>
          <a:p>
            <a:r>
              <a:rPr lang="en-US" altLang="ja-JP" sz="800" dirty="0">
                <a:solidFill>
                  <a:schemeClr val="tx1"/>
                </a:solidFill>
                <a:hlinkClick r:id="rId3"/>
              </a:rPr>
              <a:t>https://co045-oss.c-web.hitachi.co.jp/knowledge/oss_basics.html#guide_compliance</a:t>
            </a:r>
            <a:endParaRPr lang="en-US" altLang="ja-JP" sz="800" dirty="0">
              <a:solidFill>
                <a:schemeClr val="tx1"/>
              </a:solidFill>
            </a:endParaRPr>
          </a:p>
        </p:txBody>
      </p:sp>
      <p:sp>
        <p:nvSpPr>
          <p:cNvPr id="4" name="吹き出し: 角を丸めた四角形 3">
            <a:extLst>
              <a:ext uri="{FF2B5EF4-FFF2-40B4-BE49-F238E27FC236}">
                <a16:creationId xmlns:a16="http://schemas.microsoft.com/office/drawing/2014/main" id="{F507EBD0-8944-A36D-2251-27D3B59D5FFA}"/>
              </a:ext>
            </a:extLst>
          </p:cNvPr>
          <p:cNvSpPr/>
          <p:nvPr/>
        </p:nvSpPr>
        <p:spPr bwMode="auto">
          <a:xfrm>
            <a:off x="10108227" y="2126213"/>
            <a:ext cx="2311407" cy="941078"/>
          </a:xfrm>
          <a:prstGeom prst="wedgeRoundRectCallout">
            <a:avLst>
              <a:gd name="adj1" fmla="val -104564"/>
              <a:gd name="adj2" fmla="val 107271"/>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このボタンは</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最下部に配置</a:t>
            </a:r>
          </a:p>
        </p:txBody>
      </p:sp>
      <p:sp>
        <p:nvSpPr>
          <p:cNvPr id="21" name="吹き出し: 角を丸めた四角形 20">
            <a:extLst>
              <a:ext uri="{FF2B5EF4-FFF2-40B4-BE49-F238E27FC236}">
                <a16:creationId xmlns:a16="http://schemas.microsoft.com/office/drawing/2014/main" id="{7541B6E0-22DB-E8F1-DB9A-C4725A69255B}"/>
              </a:ext>
            </a:extLst>
          </p:cNvPr>
          <p:cNvSpPr/>
          <p:nvPr/>
        </p:nvSpPr>
        <p:spPr bwMode="auto">
          <a:xfrm>
            <a:off x="10237477" y="4512527"/>
            <a:ext cx="2749156" cy="834977"/>
          </a:xfrm>
          <a:prstGeom prst="wedgeRoundRectCallout">
            <a:avLst>
              <a:gd name="adj1" fmla="val -99056"/>
              <a:gd name="adj2" fmla="val 40732"/>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フォントサイズ調整、</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ページ全体の体裁調整</a:t>
            </a:r>
          </a:p>
        </p:txBody>
      </p:sp>
    </p:spTree>
    <p:extLst>
      <p:ext uri="{BB962C8B-B14F-4D97-AF65-F5344CB8AC3E}">
        <p14:creationId xmlns:p14="http://schemas.microsoft.com/office/powerpoint/2010/main" val="3986739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a:t>3-9            </a:t>
            </a:r>
            <a:r>
              <a:rPr lang="ja-JP" altLang="en-US" dirty="0"/>
              <a:t>ライセンスを遵守する⑤</a:t>
            </a:r>
          </a:p>
        </p:txBody>
      </p:sp>
      <p:sp>
        <p:nvSpPr>
          <p:cNvPr id="10" name="正方形/長方形 9"/>
          <p:cNvSpPr/>
          <p:nvPr/>
        </p:nvSpPr>
        <p:spPr bwMode="auto">
          <a:xfrm>
            <a:off x="257440" y="567268"/>
            <a:ext cx="8957732" cy="584645"/>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1" name="Text Box 31"/>
          <p:cNvSpPr txBox="1">
            <a:spLocks noChangeArrowheads="1"/>
          </p:cNvSpPr>
          <p:nvPr/>
        </p:nvSpPr>
        <p:spPr bwMode="gray">
          <a:xfrm>
            <a:off x="376422" y="698290"/>
            <a:ext cx="8794738" cy="36004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によっては、複数のライセンスを有するものがあります。下記により、選択しましょう。</a:t>
            </a:r>
          </a:p>
        </p:txBody>
      </p:sp>
      <p:cxnSp>
        <p:nvCxnSpPr>
          <p:cNvPr id="13" name="直線コネクタ 12"/>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4" name="直線コネクタ 13"/>
          <p:cNvCxnSpPr/>
          <p:nvPr/>
        </p:nvCxnSpPr>
        <p:spPr bwMode="auto">
          <a:xfrm>
            <a:off x="350573" y="1062136"/>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5" name="角丸四角形 14"/>
          <p:cNvSpPr/>
          <p:nvPr/>
        </p:nvSpPr>
        <p:spPr bwMode="auto">
          <a:xfrm>
            <a:off x="875175"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2</a:t>
            </a:r>
            <a:endParaRPr kumimoji="1" lang="en-US" altLang="ja-JP" sz="2000" b="1" spc="100" dirty="0">
              <a:solidFill>
                <a:schemeClr val="bg1"/>
              </a:solidFill>
              <a:latin typeface="Arial Black" pitchFamily="34" charset="0"/>
              <a:ea typeface="メイリオ" pitchFamily="50" charset="-128"/>
            </a:endParaRPr>
          </a:p>
        </p:txBody>
      </p:sp>
      <p:sp>
        <p:nvSpPr>
          <p:cNvPr id="16" name="テキスト ボックス 15"/>
          <p:cNvSpPr txBox="1"/>
          <p:nvPr/>
        </p:nvSpPr>
        <p:spPr>
          <a:xfrm>
            <a:off x="376518" y="1151913"/>
            <a:ext cx="8892173" cy="4124206"/>
          </a:xfrm>
          <a:prstGeom prst="rect">
            <a:avLst/>
          </a:prstGeom>
          <a:noFill/>
        </p:spPr>
        <p:txBody>
          <a:bodyPr wrap="square" lIns="91440" tIns="45720" rIns="91440" bIns="45720" rtlCol="0" anchor="t">
            <a:spAutoFit/>
          </a:bodyPr>
          <a:lstStyle/>
          <a:p>
            <a:pPr marL="251460" indent="-251460">
              <a:lnSpc>
                <a:spcPct val="100000"/>
              </a:lnSpc>
              <a:spcBef>
                <a:spcPts val="600"/>
              </a:spcBef>
              <a:buClr>
                <a:srgbClr val="229EC0"/>
              </a:buClr>
              <a:buSzPct val="88000"/>
              <a:buFont typeface="Wingdings" pitchFamily="2" charset="2"/>
              <a:buChar char="l"/>
            </a:pP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著作権者の意思によってライセンスが割り当てられます</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3-8</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で説明したように、</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ライセンスの中には</a:t>
            </a:r>
            <a:r>
              <a:rPr lang="ja-JP" altLang="ja-JP"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互換</a:t>
            </a:r>
            <a:r>
              <a:rPr lang="ja-JP" altLang="en-US"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性</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がない</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ものがあります。例えば、ある</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の著作</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権</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者は、皆が改善してより良い</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となるよう「コピーレフト」の</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GPLv2</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ライセンスを割り当てたとします。しかし、</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GPLv2</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Apache License v2.0</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は互換性が</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な</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いため、同時に使用できない状況が</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発生し</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ます。その際、</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の著作</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権</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者は、広く利用してもらう目的で</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他のライセンスでも使えるように別なライセンスも割り当て、</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の利用者がライセンスを選択可能となる</a:t>
            </a:r>
            <a:r>
              <a:rPr lang="ja-JP" altLang="ja-JP" sz="16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デュアルライセンス</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を公開</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し</a:t>
            </a:r>
            <a:r>
              <a:rPr lang="ja-JP"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ます。</a:t>
            </a:r>
            <a:endPar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00000"/>
              </a:lnSpc>
              <a:spcBef>
                <a:spcPts val="600"/>
              </a:spcBef>
              <a:buClr>
                <a:srgbClr val="229EC0"/>
              </a:buClr>
              <a:buSzPct val="88000"/>
            </a:pPr>
            <a:endParaRPr lang="en-US" altLang="ja-JP" sz="8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251460" indent="-251460">
              <a:lnSpc>
                <a:spcPct val="100000"/>
              </a:lnSpc>
              <a:spcBef>
                <a:spcPts val="600"/>
              </a:spcBef>
              <a:buClr>
                <a:srgbClr val="229EC0"/>
              </a:buClr>
              <a:buSzPct val="88000"/>
              <a:buFont typeface="Wingdings" pitchFamily="2" charset="2"/>
              <a:buChar char="l"/>
            </a:pPr>
            <a:r>
              <a:rPr lang="ja-JP" altLang="ja-JP" sz="1600" b="1" dirty="0">
                <a:solidFill>
                  <a:srgbClr val="FF2975"/>
                </a:solidFill>
                <a:latin typeface="メイリオ"/>
                <a:ea typeface="メイリオ"/>
                <a:cs typeface="メイリオ" panose="020B0604030504040204" pitchFamily="50" charset="-128"/>
              </a:rPr>
              <a:t>デュアルライセンス</a:t>
            </a:r>
            <a:r>
              <a:rPr lang="ja-JP" altLang="en-US" sz="1600" b="1" dirty="0">
                <a:solidFill>
                  <a:schemeClr val="tx1">
                    <a:lumMod val="75000"/>
                    <a:lumOff val="25000"/>
                  </a:schemeClr>
                </a:solidFill>
                <a:latin typeface="メイリオ"/>
                <a:ea typeface="メイリオ"/>
                <a:cs typeface="メイリオ" panose="020B0604030504040204" pitchFamily="50" charset="-128"/>
              </a:rPr>
              <a:t>は、先ずは全てのライセンスの内容を確認した上で、</a:t>
            </a:r>
            <a:r>
              <a:rPr lang="ja-JP" altLang="en-US" sz="1600" b="1" dirty="0">
                <a:solidFill>
                  <a:srgbClr val="FF2975"/>
                </a:solidFill>
                <a:latin typeface="メイリオ"/>
                <a:ea typeface="メイリオ"/>
                <a:cs typeface="メイリオ" panose="020B0604030504040204" pitchFamily="50" charset="-128"/>
              </a:rPr>
              <a:t>頒布時には、希望のライセンスを選択して頒布可能</a:t>
            </a:r>
            <a:r>
              <a:rPr lang="ja-JP" altLang="en-US" sz="1600" b="1" dirty="0">
                <a:solidFill>
                  <a:schemeClr val="tx1">
                    <a:lumMod val="75000"/>
                    <a:lumOff val="25000"/>
                  </a:schemeClr>
                </a:solidFill>
                <a:latin typeface="メイリオ"/>
                <a:ea typeface="メイリオ"/>
                <a:cs typeface="メイリオ" panose="020B0604030504040204" pitchFamily="50" charset="-128"/>
              </a:rPr>
              <a:t>です。</a:t>
            </a:r>
            <a:r>
              <a:rPr lang="en-US" altLang="ja-JP" sz="1600" b="1" dirty="0">
                <a:solidFill>
                  <a:schemeClr val="tx1">
                    <a:lumMod val="75000"/>
                    <a:lumOff val="25000"/>
                  </a:schemeClr>
                </a:solidFill>
                <a:latin typeface="メイリオ"/>
                <a:ea typeface="メイリオ"/>
                <a:cs typeface="メイリオ" panose="020B0604030504040204" pitchFamily="50" charset="-128"/>
              </a:rPr>
              <a:t>(</a:t>
            </a:r>
            <a:r>
              <a:rPr lang="ja-JP" altLang="en-US" sz="1600" b="1" dirty="0">
                <a:solidFill>
                  <a:schemeClr val="tx1">
                    <a:lumMod val="75000"/>
                    <a:lumOff val="25000"/>
                  </a:schemeClr>
                </a:solidFill>
                <a:latin typeface="メイリオ"/>
                <a:ea typeface="メイリオ"/>
                <a:cs typeface="メイリオ" panose="020B0604030504040204" pitchFamily="50" charset="-128"/>
              </a:rPr>
              <a:t>１つを選択しても良いし、複数を選択しても良い。選択したライセンスの義務を履行して頒布を行うことは必要。</a:t>
            </a:r>
            <a:r>
              <a:rPr lang="en-US" altLang="ja-JP" sz="1600" b="1" dirty="0">
                <a:solidFill>
                  <a:schemeClr val="tx1">
                    <a:lumMod val="75000"/>
                    <a:lumOff val="25000"/>
                  </a:schemeClr>
                </a:solidFill>
                <a:latin typeface="メイリオ"/>
                <a:ea typeface="メイリオ"/>
                <a:cs typeface="メイリオ" panose="020B0604030504040204" pitchFamily="50" charset="-128"/>
              </a:rPr>
              <a:t>)</a:t>
            </a:r>
          </a:p>
          <a:p>
            <a:pPr>
              <a:lnSpc>
                <a:spcPct val="100000"/>
              </a:lnSpc>
              <a:spcBef>
                <a:spcPts val="600"/>
              </a:spcBef>
              <a:buClr>
                <a:srgbClr val="229EC0"/>
              </a:buClr>
              <a:buSzPct val="88000"/>
            </a:pPr>
            <a:endParaRPr lang="en-US" altLang="ja-JP" sz="8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251460" indent="-251460">
              <a:lnSpc>
                <a:spcPct val="100000"/>
              </a:lnSpc>
              <a:spcBef>
                <a:spcPts val="600"/>
              </a:spcBef>
              <a:buClr>
                <a:srgbClr val="229EC0"/>
              </a:buClr>
              <a:buSzPct val="88000"/>
              <a:buFont typeface="Wingdings" pitchFamily="2" charset="2"/>
              <a:buChar char="l"/>
            </a:pPr>
            <a:r>
              <a:rPr lang="ja-JP" altLang="en-US" sz="1600" b="1" dirty="0">
                <a:solidFill>
                  <a:schemeClr val="tx1">
                    <a:lumMod val="75000"/>
                    <a:lumOff val="25000"/>
                  </a:schemeClr>
                </a:solidFill>
                <a:latin typeface="メイリオ"/>
                <a:ea typeface="メイリオ"/>
                <a:cs typeface="メイリオ" panose="020B0604030504040204" pitchFamily="50" charset="-128"/>
              </a:rPr>
              <a:t>製品版</a:t>
            </a:r>
            <a:r>
              <a:rPr lang="en-US" altLang="ja-JP" sz="1600" b="1" dirty="0">
                <a:solidFill>
                  <a:schemeClr val="tx1">
                    <a:lumMod val="75000"/>
                    <a:lumOff val="25000"/>
                  </a:schemeClr>
                </a:solidFill>
                <a:latin typeface="メイリオ"/>
                <a:ea typeface="メイリオ"/>
                <a:cs typeface="メイリオ" panose="020B0604030504040204" pitchFamily="50" charset="-128"/>
              </a:rPr>
              <a:t>OSS</a:t>
            </a:r>
            <a:r>
              <a:rPr lang="ja-JP" altLang="en-US" sz="1600" b="1" dirty="0">
                <a:solidFill>
                  <a:schemeClr val="tx1">
                    <a:lumMod val="75000"/>
                    <a:lumOff val="25000"/>
                  </a:schemeClr>
                </a:solidFill>
                <a:latin typeface="メイリオ"/>
                <a:ea typeface="メイリオ"/>
                <a:cs typeface="メイリオ" panose="020B0604030504040204" pitchFamily="50" charset="-128"/>
              </a:rPr>
              <a:t>を提供しているベンダーは、製品版</a:t>
            </a:r>
            <a:r>
              <a:rPr lang="en-US" altLang="ja-JP" sz="1600" b="1" dirty="0">
                <a:solidFill>
                  <a:schemeClr val="tx1">
                    <a:lumMod val="75000"/>
                    <a:lumOff val="25000"/>
                  </a:schemeClr>
                </a:solidFill>
                <a:latin typeface="メイリオ"/>
                <a:ea typeface="メイリオ"/>
                <a:cs typeface="メイリオ" panose="020B0604030504040204" pitchFamily="50" charset="-128"/>
              </a:rPr>
              <a:t>OSS</a:t>
            </a:r>
            <a:r>
              <a:rPr lang="ja-JP" altLang="en-US" sz="1600" b="1" dirty="0">
                <a:solidFill>
                  <a:schemeClr val="tx1">
                    <a:lumMod val="75000"/>
                    <a:lumOff val="25000"/>
                  </a:schemeClr>
                </a:solidFill>
                <a:latin typeface="メイリオ"/>
                <a:ea typeface="メイリオ"/>
                <a:cs typeface="メイリオ" panose="020B0604030504040204" pitchFamily="50" charset="-128"/>
              </a:rPr>
              <a:t>の元の</a:t>
            </a:r>
            <a:r>
              <a:rPr lang="en-US" altLang="ja-JP" sz="1600" b="1" dirty="0">
                <a:solidFill>
                  <a:schemeClr val="tx1">
                    <a:lumMod val="75000"/>
                    <a:lumOff val="25000"/>
                  </a:schemeClr>
                </a:solidFill>
                <a:latin typeface="メイリオ"/>
                <a:ea typeface="メイリオ"/>
                <a:cs typeface="メイリオ" panose="020B0604030504040204" pitchFamily="50" charset="-128"/>
              </a:rPr>
              <a:t>OSS</a:t>
            </a:r>
            <a:r>
              <a:rPr lang="ja-JP" altLang="en-US" sz="1600" b="1" dirty="0">
                <a:solidFill>
                  <a:schemeClr val="tx1">
                    <a:lumMod val="75000"/>
                    <a:lumOff val="25000"/>
                  </a:schemeClr>
                </a:solidFill>
                <a:latin typeface="メイリオ"/>
                <a:ea typeface="メイリオ"/>
                <a:cs typeface="メイリオ" panose="020B0604030504040204" pitchFamily="50" charset="-128"/>
              </a:rPr>
              <a:t>のライセンスと、</a:t>
            </a:r>
            <a:r>
              <a:rPr lang="ja-JP" altLang="en-US" sz="1600" b="1" dirty="0">
                <a:solidFill>
                  <a:srgbClr val="FF2975"/>
                </a:solidFill>
                <a:latin typeface="メイリオ"/>
                <a:ea typeface="メイリオ"/>
                <a:cs typeface="メイリオ" panose="020B0604030504040204" pitchFamily="50" charset="-128"/>
              </a:rPr>
              <a:t>ベンダーの定義したライセンス</a:t>
            </a:r>
            <a:r>
              <a:rPr lang="ja-JP" altLang="en-US" sz="1600" b="1" dirty="0">
                <a:solidFill>
                  <a:schemeClr val="tx1"/>
                </a:solidFill>
                <a:latin typeface="メイリオ"/>
                <a:ea typeface="メイリオ"/>
                <a:cs typeface="メイリオ" panose="020B0604030504040204" pitchFamily="50" charset="-128"/>
              </a:rPr>
              <a:t>の、</a:t>
            </a:r>
            <a:r>
              <a:rPr lang="ja-JP" altLang="en-US" sz="1600" b="1" dirty="0">
                <a:solidFill>
                  <a:srgbClr val="FF2975"/>
                </a:solidFill>
                <a:latin typeface="メイリオ"/>
                <a:ea typeface="メイリオ"/>
                <a:cs typeface="メイリオ" panose="020B0604030504040204" pitchFamily="50" charset="-128"/>
              </a:rPr>
              <a:t>デュアルライセンスで製品版</a:t>
            </a:r>
            <a:r>
              <a:rPr lang="en-US" altLang="ja-JP" sz="1600" b="1" dirty="0">
                <a:solidFill>
                  <a:srgbClr val="FF2975"/>
                </a:solidFill>
                <a:latin typeface="メイリオ"/>
                <a:ea typeface="メイリオ"/>
                <a:cs typeface="メイリオ" panose="020B0604030504040204" pitchFamily="50" charset="-128"/>
              </a:rPr>
              <a:t>OSS</a:t>
            </a:r>
            <a:r>
              <a:rPr lang="ja-JP" altLang="en-US" sz="1600" b="1" dirty="0">
                <a:solidFill>
                  <a:srgbClr val="FF2975"/>
                </a:solidFill>
                <a:latin typeface="メイリオ"/>
                <a:ea typeface="メイリオ"/>
                <a:cs typeface="メイリオ" panose="020B0604030504040204" pitchFamily="50" charset="-128"/>
              </a:rPr>
              <a:t>を提供</a:t>
            </a:r>
            <a:r>
              <a:rPr lang="ja-JP" altLang="en-US" sz="1600" b="1" dirty="0">
                <a:solidFill>
                  <a:schemeClr val="tx1">
                    <a:lumMod val="75000"/>
                    <a:lumOff val="25000"/>
                  </a:schemeClr>
                </a:solidFill>
                <a:latin typeface="メイリオ"/>
                <a:ea typeface="メイリオ"/>
                <a:cs typeface="メイリオ" panose="020B0604030504040204" pitchFamily="50" charset="-128"/>
              </a:rPr>
              <a:t>している場合が多くあります。この場合も、希望するライセンスを選択して利用すれば良い事になります。（ベンダーの定義したライセンスは、通常非コピーレフト型となっている場合が多い。</a:t>
            </a:r>
            <a:r>
              <a:rPr lang="en-US" altLang="ja-JP" sz="1600" b="1" dirty="0">
                <a:solidFill>
                  <a:schemeClr val="tx1">
                    <a:lumMod val="75000"/>
                    <a:lumOff val="25000"/>
                  </a:schemeClr>
                </a:solidFill>
                <a:latin typeface="メイリオ"/>
                <a:ea typeface="メイリオ"/>
                <a:cs typeface="メイリオ" panose="020B0604030504040204" pitchFamily="50" charset="-128"/>
              </a:rPr>
              <a:t>)</a:t>
            </a:r>
            <a:endParaRPr lang="ja-JP" altLang="en-US" sz="1600" b="1" spc="100" dirty="0">
              <a:solidFill>
                <a:schemeClr val="tx1">
                  <a:lumMod val="75000"/>
                  <a:lumOff val="25000"/>
                </a:schemeClr>
              </a:solidFill>
              <a:latin typeface="メイリオ"/>
              <a:ea typeface="メイリオ"/>
              <a:cs typeface="メイリオ" panose="020B0604030504040204" pitchFamily="50" charset="-128"/>
            </a:endParaRPr>
          </a:p>
        </p:txBody>
      </p:sp>
    </p:spTree>
    <p:extLst>
      <p:ext uri="{BB962C8B-B14F-4D97-AF65-F5344CB8AC3E}">
        <p14:creationId xmlns:p14="http://schemas.microsoft.com/office/powerpoint/2010/main" val="704510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p:cNvSpPr/>
          <p:nvPr/>
        </p:nvSpPr>
        <p:spPr bwMode="auto">
          <a:xfrm>
            <a:off x="243775" y="589335"/>
            <a:ext cx="8991665" cy="4644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08000" tIns="108000" rIns="108000" bIns="10800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2" name="タイトル 1"/>
          <p:cNvSpPr>
            <a:spLocks noGrp="1"/>
          </p:cNvSpPr>
          <p:nvPr>
            <p:ph type="title"/>
          </p:nvPr>
        </p:nvSpPr>
        <p:spPr>
          <a:xfrm>
            <a:off x="284027" y="207820"/>
            <a:ext cx="7786257" cy="348557"/>
          </a:xfrm>
        </p:spPr>
        <p:txBody>
          <a:bodyPr/>
          <a:lstStyle/>
          <a:p>
            <a:r>
              <a:rPr lang="en-US" altLang="ja-JP" dirty="0"/>
              <a:t>3-10</a:t>
            </a:r>
            <a:r>
              <a:rPr lang="ja-JP" altLang="en-US" dirty="0"/>
              <a:t>            </a:t>
            </a:r>
            <a:r>
              <a:rPr lang="en-US" altLang="ja-JP" dirty="0"/>
              <a:t>OSS</a:t>
            </a:r>
            <a:r>
              <a:rPr lang="ja-JP" altLang="en-US" dirty="0"/>
              <a:t>の活用関連規則を理解し遵守する</a:t>
            </a:r>
          </a:p>
        </p:txBody>
      </p:sp>
      <p:sp>
        <p:nvSpPr>
          <p:cNvPr id="15" name="角丸四角形 14"/>
          <p:cNvSpPr/>
          <p:nvPr/>
        </p:nvSpPr>
        <p:spPr bwMode="auto">
          <a:xfrm>
            <a:off x="1040646" y="169814"/>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kumimoji="1" lang="en-US" altLang="ja-JP" sz="2000" b="1" spc="100" dirty="0">
                <a:solidFill>
                  <a:schemeClr val="bg1"/>
                </a:solidFill>
                <a:latin typeface="Arial Black" pitchFamily="34" charset="0"/>
                <a:ea typeface="メイリオ" pitchFamily="50" charset="-128"/>
              </a:rPr>
              <a:t>3</a:t>
            </a:r>
          </a:p>
        </p:txBody>
      </p:sp>
      <p:sp>
        <p:nvSpPr>
          <p:cNvPr id="23" name="テキスト ボックス 22"/>
          <p:cNvSpPr txBox="1"/>
          <p:nvPr/>
        </p:nvSpPr>
        <p:spPr>
          <a:xfrm>
            <a:off x="376518" y="963240"/>
            <a:ext cx="8726539" cy="2881558"/>
          </a:xfrm>
          <a:prstGeom prst="rect">
            <a:avLst/>
          </a:prstGeom>
          <a:noFill/>
        </p:spPr>
        <p:txBody>
          <a:bodyPr wrap="square" rtlCol="0">
            <a:spAutoFit/>
          </a:bodyPr>
          <a:lstStyle/>
          <a:p>
            <a:pPr marL="252000" indent="-252000">
              <a:lnSpc>
                <a:spcPct val="150000"/>
              </a:lnSpc>
              <a:spcBef>
                <a:spcPts val="600"/>
              </a:spcBef>
              <a:buClr>
                <a:srgbClr val="229EC0"/>
              </a:buClr>
              <a:buSzPct val="88000"/>
              <a:buFont typeface="Wingdings" pitchFamily="2" charset="2"/>
              <a:buChar char="l"/>
            </a:pP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当社は、</a:t>
            </a:r>
            <a:r>
              <a:rPr lang="en-US" altLang="ja-JP"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を活用する際に遵守すべき規則</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を定めています。</a:t>
            </a:r>
            <a:endPar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一般的な製品・システム等の開発プロセスにおいては、各</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の特徴に留意した取扱いを行う上で必要な工程群を、便宜上</a:t>
            </a:r>
            <a:r>
              <a:rPr lang="ja-JP" altLang="en-US" sz="1400" b="1"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「ＯＳＳコンプライアンス・マネージメントプロセス」</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と呼びます。</a:t>
            </a:r>
            <a:endPar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コミュニティへのコントリビューション（貢献）を行う場合、</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頒布に係る妥当性判断を行う「</a:t>
            </a:r>
            <a: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頒布」工程を、便宜上</a:t>
            </a:r>
            <a:r>
              <a:rPr lang="ja-JP" altLang="en-US" sz="1400" b="1" dirty="0">
                <a:solidFill>
                  <a:srgbClr val="FF2975"/>
                </a:solidFill>
                <a:latin typeface="メイリオ" panose="020B0604030504040204" pitchFamily="50" charset="-128"/>
                <a:ea typeface="メイリオ" panose="020B0604030504040204" pitchFamily="50" charset="-128"/>
                <a:cs typeface="メイリオ" panose="020B0604030504040204" pitchFamily="50" charset="-128"/>
              </a:rPr>
              <a:t>「ＯＳＳコンプライアンス・マネージメントプロセス（コントリビューション）」</a:t>
            </a:r>
            <a:r>
              <a:rPr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と呼びます。</a:t>
            </a:r>
            <a:endParaRPr lang="en-US" altLang="ja-JP"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229EC0"/>
              </a:buClr>
              <a:buSzPct val="88000"/>
              <a:buFont typeface="Wingdings" pitchFamily="2" charset="2"/>
              <a:buChar char="l"/>
            </a:pPr>
            <a:r>
              <a:rPr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主な規則は、</a:t>
            </a:r>
            <a:r>
              <a:rPr lang="en-US" altLang="ja-JP"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 OSS</a:t>
            </a:r>
            <a:r>
              <a:rPr lang="ja-JP" altLang="en-US"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取得規則、</a:t>
            </a:r>
            <a:r>
              <a:rPr lang="en-US" altLang="ja-JP"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u="sng"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開示規則</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です。</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上記２つのプロセスと規則との関係は、 </a:t>
            </a:r>
            <a:br>
              <a:rPr lang="en-US" altLang="ja-JP"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b="1" dirty="0">
                <a:solidFill>
                  <a:srgbClr val="DE1F10"/>
                </a:solidFill>
                <a:latin typeface="メイリオ" panose="020B0604030504040204" pitchFamily="50" charset="-128"/>
                <a:ea typeface="メイリオ" panose="020B0604030504040204" pitchFamily="50" charset="-128"/>
                <a:cs typeface="メイリオ" panose="020B0604030504040204" pitchFamily="50" charset="-128"/>
              </a:rPr>
              <a:t>４章で詳しく説明</a:t>
            </a:r>
            <a:r>
              <a:rPr lang="ja-JP" altLang="en-US" sz="14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します。</a:t>
            </a:r>
            <a:endPar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bwMode="auto">
          <a:xfrm>
            <a:off x="243776" y="619154"/>
            <a:ext cx="3413824" cy="368725"/>
          </a:xfrm>
          <a:prstGeom prst="rect">
            <a:avLst/>
          </a:prstGeom>
          <a:solidFill>
            <a:srgbClr val="65C0DD"/>
          </a:solidFill>
          <a:ln w="9525">
            <a:noFill/>
            <a:miter lim="800000"/>
            <a:headEnd/>
            <a:tailEnd/>
          </a:ln>
          <a:effectLst/>
        </p:spPr>
        <p:txBody>
          <a:bodyPr wrap="square" lIns="0" tIns="0" rIns="0" bIns="0" rtlCol="0" anchor="t" anchorCtr="0">
            <a:noAutofit/>
          </a:bodyPr>
          <a:lstStyle/>
          <a:p>
            <a:pPr>
              <a:lnSpc>
                <a:spcPct val="150000"/>
              </a:lnSpc>
            </a:pPr>
            <a:endParaRPr kumimoji="1" lang="ja-JP" altLang="en-US" sz="1600" b="1" spc="100" dirty="0">
              <a:solidFill>
                <a:schemeClr val="bg1"/>
              </a:solidFill>
              <a:latin typeface="Arial" pitchFamily="34" charset="0"/>
              <a:ea typeface="メイリオ" pitchFamily="50" charset="-128"/>
            </a:endParaRPr>
          </a:p>
        </p:txBody>
      </p:sp>
      <p:sp>
        <p:nvSpPr>
          <p:cNvPr id="53" name="テキスト ボックス 52"/>
          <p:cNvSpPr txBox="1"/>
          <p:nvPr/>
        </p:nvSpPr>
        <p:spPr>
          <a:xfrm>
            <a:off x="278442" y="545422"/>
            <a:ext cx="3686272" cy="507831"/>
          </a:xfrm>
          <a:prstGeom prst="rect">
            <a:avLst/>
          </a:prstGeom>
          <a:noFill/>
        </p:spPr>
        <p:txBody>
          <a:bodyPr wrap="square" rtlCol="0">
            <a:spAutoFit/>
          </a:bodyPr>
          <a:lstStyle/>
          <a:p>
            <a:pPr>
              <a:lnSpc>
                <a:spcPct val="150000"/>
              </a:lnSpc>
            </a:pPr>
            <a:r>
              <a:rPr lang="en-US" altLang="ja-JP" sz="1800" b="1" spc="100" dirty="0">
                <a:solidFill>
                  <a:schemeClr val="bg1"/>
                </a:solidFill>
                <a:latin typeface="Arial" pitchFamily="34" charset="0"/>
                <a:ea typeface="メイリオ" pitchFamily="50" charset="-128"/>
              </a:rPr>
              <a:t>OSS</a:t>
            </a:r>
            <a:r>
              <a:rPr lang="ja-JP" altLang="en-US" sz="1800" b="1" spc="100" dirty="0">
                <a:solidFill>
                  <a:schemeClr val="bg1"/>
                </a:solidFill>
                <a:latin typeface="Arial" pitchFamily="34" charset="0"/>
                <a:ea typeface="メイリオ" pitchFamily="50" charset="-128"/>
              </a:rPr>
              <a:t>の活用関連規則とは</a:t>
            </a:r>
            <a:endParaRPr kumimoji="1" lang="ja-JP" altLang="en-US" sz="1800" spc="100" dirty="0">
              <a:solidFill>
                <a:schemeClr val="bg1"/>
              </a:solidFill>
              <a:latin typeface="Arial" pitchFamily="34" charset="0"/>
              <a:ea typeface="メイリオ" pitchFamily="50" charset="-128"/>
            </a:endParaRPr>
          </a:p>
        </p:txBody>
      </p:sp>
      <p:grpSp>
        <p:nvGrpSpPr>
          <p:cNvPr id="82" name="グループ化 81"/>
          <p:cNvGrpSpPr/>
          <p:nvPr/>
        </p:nvGrpSpPr>
        <p:grpSpPr>
          <a:xfrm flipH="1">
            <a:off x="421175" y="4012163"/>
            <a:ext cx="6676003" cy="1068681"/>
            <a:chOff x="4746237" y="4279851"/>
            <a:chExt cx="6676003" cy="1068681"/>
          </a:xfrm>
          <a:solidFill>
            <a:srgbClr val="A7DEEF"/>
          </a:solidFill>
          <a:effectLst>
            <a:outerShdw blurRad="50800" dist="38100" dir="2700000" algn="tl" rotWithShape="0">
              <a:prstClr val="black">
                <a:alpha val="40000"/>
              </a:prstClr>
            </a:outerShdw>
          </a:effectLst>
        </p:grpSpPr>
        <p:sp>
          <p:nvSpPr>
            <p:cNvPr id="83" name="二等辺三角形 82"/>
            <p:cNvSpPr/>
            <p:nvPr/>
          </p:nvSpPr>
          <p:spPr bwMode="auto">
            <a:xfrm rot="16200000" flipH="1">
              <a:off x="4874548" y="4745325"/>
              <a:ext cx="254353" cy="510975"/>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84" name="角丸四角形 83"/>
            <p:cNvSpPr/>
            <p:nvPr/>
          </p:nvSpPr>
          <p:spPr bwMode="auto">
            <a:xfrm>
              <a:off x="5098063" y="4279851"/>
              <a:ext cx="6324177" cy="1068681"/>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を活用する上で重要な</a:t>
              </a:r>
              <a:r>
                <a:rPr lang="en-US" altLang="ja-JP" sz="1200" b="1"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取得規則、</a:t>
              </a:r>
              <a:r>
                <a:rPr lang="en-US" altLang="ja-JP" sz="1200" b="1"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開示規則</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は、それぞれの</a:t>
              </a:r>
              <a:r>
                <a:rPr lang="ja-JP" altLang="en-US" sz="1200" b="1"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事業部、関連会社</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で独自に定められています。</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は、ご自身の所属会社、事業部等の規則に従って活用しましょう。</a:t>
              </a:r>
            </a:p>
          </p:txBody>
        </p:sp>
      </p:grpSp>
      <p:pic>
        <p:nvPicPr>
          <p:cNvPr id="79" name="図 78" descr="1.png"/>
          <p:cNvPicPr>
            <a:picLocks noChangeAspect="1"/>
          </p:cNvPicPr>
          <p:nvPr/>
        </p:nvPicPr>
        <p:blipFill>
          <a:blip r:embed="rId3"/>
          <a:srcRect l="36354" t="52392"/>
          <a:stretch>
            <a:fillRect/>
          </a:stretch>
        </p:blipFill>
        <p:spPr>
          <a:xfrm>
            <a:off x="7901147" y="4186658"/>
            <a:ext cx="1571466" cy="1175488"/>
          </a:xfrm>
          <a:prstGeom prst="rect">
            <a:avLst/>
          </a:prstGeom>
        </p:spPr>
      </p:pic>
      <p:grpSp>
        <p:nvGrpSpPr>
          <p:cNvPr id="85" name="グループ化 84"/>
          <p:cNvGrpSpPr/>
          <p:nvPr/>
        </p:nvGrpSpPr>
        <p:grpSpPr>
          <a:xfrm rot="587035">
            <a:off x="7165581" y="3451323"/>
            <a:ext cx="1580378" cy="1226904"/>
            <a:chOff x="-1695546" y="2567892"/>
            <a:chExt cx="1580378" cy="1226904"/>
          </a:xfrm>
          <a:solidFill>
            <a:srgbClr val="EEEEEE"/>
          </a:solidFill>
          <a:effectLst/>
        </p:grpSpPr>
        <p:sp>
          <p:nvSpPr>
            <p:cNvPr id="89" name="正方形/長方形 88"/>
            <p:cNvSpPr/>
            <p:nvPr/>
          </p:nvSpPr>
          <p:spPr bwMode="auto">
            <a:xfrm rot="21409785">
              <a:off x="-958448" y="2567892"/>
              <a:ext cx="843280" cy="944880"/>
            </a:xfrm>
            <a:prstGeom prst="rect">
              <a:avLst/>
            </a:prstGeom>
            <a:gradFill flip="none" rotWithShape="1">
              <a:gsLst>
                <a:gs pos="0">
                  <a:schemeClr val="bg1">
                    <a:lumMod val="95000"/>
                  </a:schemeClr>
                </a:gs>
                <a:gs pos="100000">
                  <a:schemeClr val="bg1">
                    <a:shade val="100000"/>
                    <a:satMod val="115000"/>
                  </a:schemeClr>
                </a:gs>
              </a:gsLst>
              <a:lin ang="13500000" scaled="1"/>
              <a:tileRect/>
            </a:gradFill>
            <a:ln w="9525">
              <a:noFill/>
              <a:miter lim="800000"/>
              <a:headEnd/>
              <a:tailEnd/>
            </a:ln>
            <a:effectLst>
              <a:outerShdw blurRad="50800" dist="38100" dir="2700000" algn="tl" rotWithShape="0">
                <a:prstClr val="black">
                  <a:alpha val="40000"/>
                </a:prstClr>
              </a:outerShdw>
            </a:effectLst>
          </p:spPr>
          <p:txBody>
            <a:bodyPr wrap="square" lIns="0" tIns="0" rIns="0" bIns="0" rtlCol="0" anchor="ctr" anchorCtr="0">
              <a:noAutofit/>
            </a:bodyPr>
            <a:lstStyle/>
            <a:p>
              <a:pPr algn="ctr">
                <a:lnSpc>
                  <a:spcPct val="100000"/>
                </a:lnSpc>
              </a:pPr>
              <a:r>
                <a:rPr lang="en-US" altLang="ja-JP" sz="1200" b="1" spc="100" dirty="0">
                  <a:solidFill>
                    <a:schemeClr val="tx1"/>
                  </a:solidFill>
                  <a:latin typeface="Arial" pitchFamily="34" charset="0"/>
                  <a:ea typeface="メイリオ" pitchFamily="50" charset="-128"/>
                </a:rPr>
                <a:t>OSS</a:t>
              </a:r>
              <a:br>
                <a:rPr lang="en-US" altLang="ja-JP" sz="1200" b="1" spc="100" dirty="0">
                  <a:solidFill>
                    <a:schemeClr val="tx1"/>
                  </a:solidFill>
                  <a:latin typeface="Arial" pitchFamily="34" charset="0"/>
                  <a:ea typeface="メイリオ" pitchFamily="50" charset="-128"/>
                </a:rPr>
              </a:br>
              <a:r>
                <a:rPr lang="ja-JP" altLang="en-US" sz="1200" b="1" spc="100" dirty="0">
                  <a:solidFill>
                    <a:schemeClr val="tx1"/>
                  </a:solidFill>
                  <a:latin typeface="Arial" pitchFamily="34" charset="0"/>
                  <a:ea typeface="メイリオ" pitchFamily="50" charset="-128"/>
                </a:rPr>
                <a:t>開示</a:t>
              </a:r>
              <a:br>
                <a:rPr lang="en-US" altLang="ja-JP" sz="1200" b="1" spc="100" dirty="0">
                  <a:solidFill>
                    <a:schemeClr val="tx1"/>
                  </a:solidFill>
                  <a:latin typeface="Arial" pitchFamily="34" charset="0"/>
                  <a:ea typeface="メイリオ" pitchFamily="50" charset="-128"/>
                </a:rPr>
              </a:br>
              <a:r>
                <a:rPr lang="ja-JP" altLang="en-US" sz="1200" b="1" spc="100" dirty="0">
                  <a:solidFill>
                    <a:schemeClr val="tx1"/>
                  </a:solidFill>
                  <a:latin typeface="Arial" pitchFamily="34" charset="0"/>
                  <a:ea typeface="メイリオ" pitchFamily="50" charset="-128"/>
                </a:rPr>
                <a:t>規則</a:t>
              </a:r>
              <a:endParaRPr kumimoji="1" lang="en-US" altLang="ja-JP" sz="1200" b="1" spc="100" dirty="0">
                <a:solidFill>
                  <a:schemeClr val="tx1"/>
                </a:solidFill>
                <a:latin typeface="Arial" pitchFamily="34" charset="0"/>
                <a:ea typeface="メイリオ" pitchFamily="50" charset="-128"/>
              </a:endParaRPr>
            </a:p>
          </p:txBody>
        </p:sp>
        <p:sp>
          <p:nvSpPr>
            <p:cNvPr id="90" name="正方形/長方形 89"/>
            <p:cNvSpPr/>
            <p:nvPr/>
          </p:nvSpPr>
          <p:spPr bwMode="auto">
            <a:xfrm rot="19840695">
              <a:off x="-1695546" y="2849916"/>
              <a:ext cx="843280" cy="944880"/>
            </a:xfrm>
            <a:prstGeom prst="rect">
              <a:avLst/>
            </a:prstGeom>
            <a:gradFill flip="none" rotWithShape="1">
              <a:gsLst>
                <a:gs pos="0">
                  <a:schemeClr val="bg1">
                    <a:lumMod val="95000"/>
                  </a:schemeClr>
                </a:gs>
                <a:gs pos="100000">
                  <a:schemeClr val="bg1">
                    <a:shade val="100000"/>
                    <a:satMod val="115000"/>
                  </a:schemeClr>
                </a:gs>
              </a:gsLst>
              <a:lin ang="13500000" scaled="1"/>
              <a:tileRect/>
            </a:gradFill>
            <a:ln w="9525">
              <a:noFill/>
              <a:miter lim="800000"/>
              <a:headEnd/>
              <a:tailEnd/>
            </a:ln>
            <a:effectLst>
              <a:outerShdw blurRad="50800" dist="38100" dir="2700000" algn="tl" rotWithShape="0">
                <a:prstClr val="black">
                  <a:alpha val="40000"/>
                </a:prstClr>
              </a:outerShdw>
            </a:effectLst>
          </p:spPr>
          <p:txBody>
            <a:bodyPr wrap="square" lIns="0" tIns="0" rIns="0" bIns="0" rtlCol="0" anchor="ctr" anchorCtr="0">
              <a:noAutofit/>
            </a:bodyPr>
            <a:lstStyle/>
            <a:p>
              <a:pPr algn="ctr">
                <a:lnSpc>
                  <a:spcPct val="100000"/>
                </a:lnSpc>
              </a:pPr>
              <a:r>
                <a:rPr kumimoji="1" lang="en-US" altLang="ja-JP" sz="1200" b="1" spc="100" dirty="0">
                  <a:solidFill>
                    <a:schemeClr val="tx1"/>
                  </a:solidFill>
                  <a:latin typeface="Arial" pitchFamily="34" charset="0"/>
                  <a:ea typeface="メイリオ" pitchFamily="50" charset="-128"/>
                </a:rPr>
                <a:t>OSS</a:t>
              </a:r>
              <a:br>
                <a:rPr kumimoji="1" lang="en-US" altLang="ja-JP" sz="1200" b="1" spc="100" dirty="0">
                  <a:solidFill>
                    <a:schemeClr val="tx1"/>
                  </a:solidFill>
                  <a:latin typeface="Arial" pitchFamily="34" charset="0"/>
                  <a:ea typeface="メイリオ" pitchFamily="50" charset="-128"/>
                </a:rPr>
              </a:br>
              <a:r>
                <a:rPr kumimoji="1" lang="ja-JP" altLang="en-US" sz="1200" b="1" spc="100" dirty="0">
                  <a:solidFill>
                    <a:schemeClr val="tx1"/>
                  </a:solidFill>
                  <a:latin typeface="Arial" pitchFamily="34" charset="0"/>
                  <a:ea typeface="メイリオ" pitchFamily="50" charset="-128"/>
                </a:rPr>
                <a:t>取得</a:t>
              </a:r>
              <a:br>
                <a:rPr kumimoji="1" lang="en-US" altLang="ja-JP" sz="1200" b="1" spc="100" dirty="0">
                  <a:solidFill>
                    <a:schemeClr val="tx1"/>
                  </a:solidFill>
                  <a:latin typeface="Arial" pitchFamily="34" charset="0"/>
                  <a:ea typeface="メイリオ" pitchFamily="50" charset="-128"/>
                </a:rPr>
              </a:br>
              <a:r>
                <a:rPr kumimoji="1" lang="ja-JP" altLang="en-US" sz="1200" b="1" spc="100" dirty="0">
                  <a:solidFill>
                    <a:schemeClr val="tx1"/>
                  </a:solidFill>
                  <a:latin typeface="Arial" pitchFamily="34" charset="0"/>
                  <a:ea typeface="メイリオ" pitchFamily="50" charset="-128"/>
                </a:rPr>
                <a:t>規則</a:t>
              </a:r>
            </a:p>
          </p:txBody>
        </p:sp>
      </p:grpSp>
      <p:pic>
        <p:nvPicPr>
          <p:cNvPr id="91" name="図 90" descr="1.png"/>
          <p:cNvPicPr>
            <a:picLocks noChangeAspect="1"/>
          </p:cNvPicPr>
          <p:nvPr/>
        </p:nvPicPr>
        <p:blipFill>
          <a:blip r:embed="rId3"/>
          <a:srcRect l="36354" t="52392" r="52746" b="31261"/>
          <a:stretch>
            <a:fillRect/>
          </a:stretch>
        </p:blipFill>
        <p:spPr>
          <a:xfrm>
            <a:off x="7888955" y="4150082"/>
            <a:ext cx="269108" cy="403630"/>
          </a:xfrm>
          <a:prstGeom prst="rect">
            <a:avLst/>
          </a:prstGeom>
        </p:spPr>
      </p:pic>
    </p:spTree>
    <p:extLst>
      <p:ext uri="{BB962C8B-B14F-4D97-AF65-F5344CB8AC3E}">
        <p14:creationId xmlns:p14="http://schemas.microsoft.com/office/powerpoint/2010/main" val="219766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正方形/長方形 54"/>
          <p:cNvSpPr/>
          <p:nvPr/>
        </p:nvSpPr>
        <p:spPr bwMode="auto">
          <a:xfrm>
            <a:off x="243775" y="589335"/>
            <a:ext cx="8991665" cy="4644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08000" tIns="108000" rIns="108000" bIns="10800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2" name="タイトル 1"/>
          <p:cNvSpPr>
            <a:spLocks noGrp="1"/>
          </p:cNvSpPr>
          <p:nvPr>
            <p:ph type="title"/>
          </p:nvPr>
        </p:nvSpPr>
        <p:spPr>
          <a:xfrm>
            <a:off x="284027" y="207820"/>
            <a:ext cx="7786257" cy="348557"/>
          </a:xfrm>
        </p:spPr>
        <p:txBody>
          <a:bodyPr/>
          <a:lstStyle/>
          <a:p>
            <a:r>
              <a:rPr lang="en-US" altLang="ja-JP" dirty="0"/>
              <a:t>3-11</a:t>
            </a:r>
            <a:r>
              <a:rPr lang="ja-JP" altLang="en-US" dirty="0"/>
              <a:t>            </a:t>
            </a:r>
            <a:r>
              <a:rPr lang="en-US" altLang="ja-JP" dirty="0"/>
              <a:t>OSS</a:t>
            </a:r>
            <a:r>
              <a:rPr lang="ja-JP" altLang="en-US" dirty="0"/>
              <a:t>のガイドラインを活用する</a:t>
            </a:r>
          </a:p>
        </p:txBody>
      </p:sp>
      <p:sp>
        <p:nvSpPr>
          <p:cNvPr id="15" name="角丸四角形 14"/>
          <p:cNvSpPr/>
          <p:nvPr/>
        </p:nvSpPr>
        <p:spPr bwMode="auto">
          <a:xfrm>
            <a:off x="1031934" y="170952"/>
            <a:ext cx="935518" cy="328125"/>
          </a:xfrm>
          <a:prstGeom prst="roundRect">
            <a:avLst/>
          </a:prstGeom>
          <a:solidFill>
            <a:srgbClr val="2C4772"/>
          </a:solidFill>
          <a:ln w="9525">
            <a:noFill/>
            <a:miter lim="800000"/>
            <a:headEnd/>
            <a:tailEnd/>
          </a:ln>
          <a:effectLst/>
        </p:spPr>
        <p:txBody>
          <a:bodyPr wrap="none" lIns="0" tIns="0" rIns="0" bIns="0" rtlCol="0" anchor="ctr" anchorCtr="0">
            <a:noAutofit/>
          </a:bodyPr>
          <a:lstStyle/>
          <a:p>
            <a:pPr algn="ctr">
              <a:lnSpc>
                <a:spcPct val="100000"/>
              </a:lnSpc>
            </a:pPr>
            <a:r>
              <a:rPr lang="ja-JP" altLang="en-US" sz="1200" b="1" spc="-100" dirty="0">
                <a:solidFill>
                  <a:schemeClr val="bg1"/>
                </a:solidFill>
                <a:latin typeface="Arial Black" pitchFamily="34" charset="0"/>
                <a:ea typeface="メイリオ" pitchFamily="50" charset="-128"/>
              </a:rPr>
              <a:t>ポ</a:t>
            </a:r>
            <a:r>
              <a:rPr kumimoji="1" lang="ja-JP" altLang="en-US" sz="1200" b="1" spc="-100" dirty="0">
                <a:solidFill>
                  <a:schemeClr val="bg1"/>
                </a:solidFill>
                <a:latin typeface="Arial Black" pitchFamily="34" charset="0"/>
                <a:ea typeface="メイリオ" pitchFamily="50" charset="-128"/>
              </a:rPr>
              <a:t>イント</a:t>
            </a:r>
            <a:r>
              <a:rPr kumimoji="1" lang="en-US" altLang="ja-JP" sz="1200" b="1" spc="-100" dirty="0">
                <a:solidFill>
                  <a:schemeClr val="bg1"/>
                </a:solidFill>
                <a:latin typeface="Arial Black" pitchFamily="34" charset="0"/>
                <a:ea typeface="メイリオ" pitchFamily="50" charset="-128"/>
              </a:rPr>
              <a:t> </a:t>
            </a:r>
            <a:r>
              <a:rPr lang="en-US" altLang="ja-JP" sz="2000" b="1" spc="100" dirty="0">
                <a:solidFill>
                  <a:schemeClr val="bg1"/>
                </a:solidFill>
                <a:latin typeface="Arial Black" pitchFamily="34" charset="0"/>
                <a:ea typeface="メイリオ" pitchFamily="50" charset="-128"/>
              </a:rPr>
              <a:t>4</a:t>
            </a:r>
            <a:endParaRPr kumimoji="1" lang="en-US" altLang="ja-JP" sz="2000" b="1" spc="100" dirty="0">
              <a:solidFill>
                <a:schemeClr val="bg1"/>
              </a:solidFill>
              <a:latin typeface="Arial Black" pitchFamily="34" charset="0"/>
              <a:ea typeface="メイリオ" pitchFamily="50" charset="-128"/>
            </a:endParaRPr>
          </a:p>
        </p:txBody>
      </p:sp>
      <p:sp>
        <p:nvSpPr>
          <p:cNvPr id="23" name="テキスト ボックス 22"/>
          <p:cNvSpPr txBox="1"/>
          <p:nvPr/>
        </p:nvSpPr>
        <p:spPr>
          <a:xfrm>
            <a:off x="376518" y="1058776"/>
            <a:ext cx="5668147" cy="2785378"/>
          </a:xfrm>
          <a:prstGeom prst="rect">
            <a:avLst/>
          </a:prstGeom>
          <a:noFill/>
        </p:spPr>
        <p:txBody>
          <a:bodyPr wrap="square" rtlCol="0">
            <a:spAutoFit/>
          </a:bodyPr>
          <a:lstStyle/>
          <a:p>
            <a:pPr marL="252000" indent="-252000">
              <a:lnSpc>
                <a:spcPct val="100000"/>
              </a:lnSpc>
              <a:spcBef>
                <a:spcPts val="600"/>
              </a:spcBef>
              <a:buClr>
                <a:srgbClr val="229EC0"/>
              </a:buClr>
              <a:buSzPct val="88000"/>
              <a:buFont typeface="Wingdings" pitchFamily="2" charset="2"/>
              <a:buChar char="l"/>
            </a:pP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のガイドラインとして、</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600" b="1"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オープンソース・ソフトウェア取扱いに関するガイドライン</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を定めています。（以下</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a:solidFill>
                  <a:srgbClr val="F6167B"/>
                </a:solidFill>
                <a:latin typeface="+mn-lt"/>
                <a:ea typeface="メイリオ" panose="020B0604030504040204" pitchFamily="50" charset="-128"/>
                <a:cs typeface="メイリオ" panose="020B0604030504040204" pitchFamily="50" charset="-128"/>
              </a:rPr>
              <a:t>OSS</a:t>
            </a:r>
            <a:r>
              <a:rPr lang="ja-JP" altLang="en-US" sz="1600" b="1"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ガイドライン</a:t>
            </a: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と略します。）</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00000"/>
              </a:lnSpc>
              <a:spcBef>
                <a:spcPts val="600"/>
              </a:spcBef>
              <a:buClr>
                <a:srgbClr val="229EC0"/>
              </a:buClr>
              <a:buSzPct val="88000"/>
              <a:buFont typeface="Wingdings" pitchFamily="2" charset="2"/>
              <a:buChar char="l"/>
            </a:pPr>
            <a:r>
              <a:rPr lang="ja-JP" altLang="en-US" sz="1600" b="1" spc="100" dirty="0">
                <a:solidFill>
                  <a:schemeClr val="tx1">
                    <a:lumMod val="75000"/>
                    <a:lumOff val="25000"/>
                  </a:schemeClr>
                </a:solidFill>
                <a:latin typeface="Arial" pitchFamily="34" charset="0"/>
                <a:ea typeface="メイリオ" pitchFamily="50" charset="-128"/>
              </a:rPr>
              <a:t>当社において</a:t>
            </a:r>
            <a:r>
              <a:rPr lang="ja-JP" altLang="en-US" sz="1600" b="1" spc="100" dirty="0">
                <a:solidFill>
                  <a:srgbClr val="F6167B"/>
                </a:solidFill>
                <a:latin typeface="Arial" pitchFamily="34" charset="0"/>
                <a:ea typeface="メイリオ" pitchFamily="50" charset="-128"/>
              </a:rPr>
              <a:t>事業で</a:t>
            </a:r>
            <a:r>
              <a:rPr lang="en-US" altLang="ja-JP" sz="1600" b="1" spc="100" dirty="0">
                <a:solidFill>
                  <a:srgbClr val="F6167B"/>
                </a:solidFill>
                <a:latin typeface="Arial" pitchFamily="34" charset="0"/>
                <a:ea typeface="メイリオ" pitchFamily="50" charset="-128"/>
              </a:rPr>
              <a:t>OSS</a:t>
            </a:r>
            <a:r>
              <a:rPr lang="ja-JP" altLang="en-US" sz="1600" b="1" spc="100" dirty="0">
                <a:solidFill>
                  <a:srgbClr val="F6167B"/>
                </a:solidFill>
                <a:latin typeface="Arial" pitchFamily="34" charset="0"/>
                <a:ea typeface="メイリオ" pitchFamily="50" charset="-128"/>
              </a:rPr>
              <a:t>を活用する際の指針</a:t>
            </a:r>
            <a:r>
              <a:rPr lang="ja-JP" altLang="en-US" sz="1600" b="1" spc="100" dirty="0">
                <a:solidFill>
                  <a:schemeClr val="tx1">
                    <a:lumMod val="75000"/>
                    <a:lumOff val="25000"/>
                  </a:schemeClr>
                </a:solidFill>
                <a:latin typeface="Arial" pitchFamily="34" charset="0"/>
                <a:ea typeface="メイリオ" pitchFamily="50" charset="-128"/>
              </a:rPr>
              <a:t>を</a:t>
            </a:r>
            <a:br>
              <a:rPr lang="en-US" altLang="ja-JP" sz="1600" b="1" spc="100" dirty="0">
                <a:solidFill>
                  <a:schemeClr val="tx1">
                    <a:lumMod val="75000"/>
                    <a:lumOff val="25000"/>
                  </a:schemeClr>
                </a:solidFill>
                <a:latin typeface="Arial" pitchFamily="34" charset="0"/>
                <a:ea typeface="メイリオ" pitchFamily="50" charset="-128"/>
              </a:rPr>
            </a:br>
            <a:r>
              <a:rPr lang="ja-JP" altLang="en-US" sz="1600" b="1" spc="100" dirty="0">
                <a:solidFill>
                  <a:schemeClr val="tx1">
                    <a:lumMod val="75000"/>
                    <a:lumOff val="25000"/>
                  </a:schemeClr>
                </a:solidFill>
                <a:latin typeface="Arial" pitchFamily="34" charset="0"/>
                <a:ea typeface="メイリオ" pitchFamily="50" charset="-128"/>
              </a:rPr>
              <a:t>定めるものです。</a:t>
            </a:r>
            <a:endParaRPr lang="en-US" altLang="ja-JP" sz="1600" b="1" spc="100" dirty="0">
              <a:solidFill>
                <a:schemeClr val="tx1">
                  <a:lumMod val="75000"/>
                  <a:lumOff val="25000"/>
                </a:schemeClr>
              </a:solidFill>
              <a:latin typeface="Arial" pitchFamily="34" charset="0"/>
              <a:ea typeface="メイリオ" pitchFamily="50" charset="-128"/>
            </a:endParaRPr>
          </a:p>
          <a:p>
            <a:pPr marL="252000" indent="-252000">
              <a:lnSpc>
                <a:spcPct val="100000"/>
              </a:lnSpc>
              <a:spcBef>
                <a:spcPts val="600"/>
              </a:spcBef>
              <a:buClr>
                <a:srgbClr val="229EC0"/>
              </a:buClr>
              <a:buSzPct val="88000"/>
              <a:buFont typeface="Wingdings" pitchFamily="2" charset="2"/>
              <a:buChar char="l"/>
            </a:pP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活用における</a:t>
            </a:r>
            <a:r>
              <a:rPr lang="ja-JP" altLang="en-US" sz="1600" b="1" spc="100" dirty="0">
                <a:solidFill>
                  <a:srgbClr val="F6167B"/>
                </a:solidFill>
                <a:latin typeface="Arial" pitchFamily="34" charset="0"/>
                <a:ea typeface="メイリオ" pitchFamily="50" charset="-128"/>
              </a:rPr>
              <a:t>さまざまなリスクと対応方法</a:t>
            </a:r>
            <a:br>
              <a:rPr lang="en-US" altLang="ja-JP" sz="1600" b="1" spc="100" dirty="0">
                <a:solidFill>
                  <a:srgbClr val="F6167B"/>
                </a:solidFill>
                <a:latin typeface="Arial" pitchFamily="34" charset="0"/>
                <a:ea typeface="メイリオ" pitchFamily="50" charset="-128"/>
              </a:rPr>
            </a:br>
            <a:r>
              <a:rPr lang="en-US" altLang="ja-JP" sz="1600" b="1" spc="100" dirty="0">
                <a:solidFill>
                  <a:srgbClr val="F6167B"/>
                </a:solidFill>
                <a:latin typeface="ＭＳ Ｐゴシック" pitchFamily="50" charset="-128"/>
                <a:ea typeface="ＭＳ Ｐゴシック" pitchFamily="50" charset="-128"/>
              </a:rPr>
              <a:t>(</a:t>
            </a:r>
            <a:r>
              <a:rPr lang="ja-JP" altLang="en-US" sz="1600" b="1" spc="100" dirty="0">
                <a:solidFill>
                  <a:srgbClr val="F6167B"/>
                </a:solidFill>
                <a:latin typeface="Arial" pitchFamily="34" charset="0"/>
                <a:ea typeface="メイリオ" pitchFamily="50" charset="-128"/>
              </a:rPr>
              <a:t>事業活動の各プロセスにおける検討・実施事項</a:t>
            </a:r>
            <a:r>
              <a:rPr lang="ja-JP" altLang="en-US" sz="1600" b="1" spc="100" dirty="0">
                <a:solidFill>
                  <a:srgbClr val="F6167B"/>
                </a:solidFill>
                <a:latin typeface="ＭＳ Ｐゴシック" pitchFamily="50" charset="-128"/>
                <a:ea typeface="ＭＳ Ｐゴシック" pitchFamily="50" charset="-128"/>
              </a:rPr>
              <a:t>）</a:t>
            </a:r>
            <a:r>
              <a:rPr lang="ja-JP" altLang="en-US" sz="1600" b="1" spc="100" dirty="0">
                <a:solidFill>
                  <a:srgbClr val="F6167B"/>
                </a:solidFill>
                <a:latin typeface="Arial" pitchFamily="34" charset="0"/>
                <a:ea typeface="メイリオ" pitchFamily="50" charset="-128"/>
              </a:rPr>
              <a:t>、</a:t>
            </a:r>
            <a:br>
              <a:rPr lang="en-US" altLang="ja-JP" sz="1600" b="1" spc="100" dirty="0">
                <a:solidFill>
                  <a:srgbClr val="F6167B"/>
                </a:solidFill>
                <a:latin typeface="Arial" pitchFamily="34" charset="0"/>
                <a:ea typeface="メイリオ" pitchFamily="50" charset="-128"/>
              </a:rPr>
            </a:br>
            <a:r>
              <a:rPr lang="ja-JP" altLang="en-US" sz="1600" b="1" spc="100" dirty="0">
                <a:solidFill>
                  <a:srgbClr val="F6167B"/>
                </a:solidFill>
                <a:latin typeface="Arial" pitchFamily="34" charset="0"/>
                <a:ea typeface="メイリオ" pitchFamily="50" charset="-128"/>
              </a:rPr>
              <a:t>必要な社内手続き、問合せ先など</a:t>
            </a:r>
            <a:r>
              <a:rPr lang="ja-JP" altLang="en-US" sz="1600" b="1" spc="100" dirty="0">
                <a:solidFill>
                  <a:schemeClr val="tx1">
                    <a:lumMod val="75000"/>
                    <a:lumOff val="25000"/>
                  </a:schemeClr>
                </a:solidFill>
                <a:latin typeface="Arial" pitchFamily="34" charset="0"/>
                <a:ea typeface="メイリオ" pitchFamily="50" charset="-128"/>
              </a:rPr>
              <a:t>が記載されています。</a:t>
            </a:r>
            <a:endParaRPr lang="en-US" altLang="ja-JP" sz="1600" b="1" spc="100" dirty="0">
              <a:solidFill>
                <a:schemeClr val="tx1">
                  <a:lumMod val="75000"/>
                  <a:lumOff val="25000"/>
                </a:schemeClr>
              </a:solidFill>
              <a:latin typeface="Arial" pitchFamily="34" charset="0"/>
              <a:ea typeface="メイリオ" pitchFamily="50" charset="-128"/>
            </a:endParaRPr>
          </a:p>
          <a:p>
            <a:pPr marL="252000" indent="-252000">
              <a:lnSpc>
                <a:spcPct val="100000"/>
              </a:lnSpc>
              <a:spcBef>
                <a:spcPts val="600"/>
              </a:spcBef>
              <a:buClr>
                <a:srgbClr val="229EC0"/>
              </a:buClr>
              <a:buSzPct val="88000"/>
              <a:buFont typeface="Wingdings" pitchFamily="2" charset="2"/>
              <a:buChar char="l"/>
            </a:pPr>
            <a:r>
              <a:rPr lang="ja-JP" altLang="en-US" sz="1600" b="1" spc="100" dirty="0">
                <a:solidFill>
                  <a:schemeClr val="tx1">
                    <a:lumMod val="75000"/>
                    <a:lumOff val="25000"/>
                  </a:schemeClr>
                </a:solidFill>
                <a:latin typeface="Arial" pitchFamily="34" charset="0"/>
                <a:ea typeface="メイリオ" pitchFamily="50" charset="-128"/>
              </a:rPr>
              <a:t>対象事業：ハードウェア・ソフトウェア製品開発、</a:t>
            </a:r>
            <a:br>
              <a:rPr lang="en-US" altLang="ja-JP" sz="1600" b="1" spc="100" dirty="0">
                <a:solidFill>
                  <a:schemeClr val="tx1">
                    <a:lumMod val="75000"/>
                    <a:lumOff val="25000"/>
                  </a:schemeClr>
                </a:solidFill>
                <a:latin typeface="Arial" pitchFamily="34" charset="0"/>
                <a:ea typeface="メイリオ" pitchFamily="50" charset="-128"/>
              </a:rPr>
            </a:br>
            <a:r>
              <a:rPr lang="ja-JP" altLang="en-US" sz="1600" b="1" spc="100" dirty="0">
                <a:solidFill>
                  <a:schemeClr val="tx1">
                    <a:lumMod val="75000"/>
                    <a:lumOff val="25000"/>
                  </a:schemeClr>
                </a:solidFill>
                <a:latin typeface="Arial" pitchFamily="34" charset="0"/>
                <a:ea typeface="メイリオ" pitchFamily="50" charset="-128"/>
              </a:rPr>
              <a:t>受託開発、社外向けサービス基盤構築</a:t>
            </a:r>
          </a:p>
        </p:txBody>
      </p:sp>
      <p:sp>
        <p:nvSpPr>
          <p:cNvPr id="52" name="正方形/長方形 51"/>
          <p:cNvSpPr/>
          <p:nvPr/>
        </p:nvSpPr>
        <p:spPr bwMode="auto">
          <a:xfrm>
            <a:off x="243776" y="619154"/>
            <a:ext cx="2825995" cy="368725"/>
          </a:xfrm>
          <a:prstGeom prst="rect">
            <a:avLst/>
          </a:prstGeom>
          <a:solidFill>
            <a:srgbClr val="65C0DD"/>
          </a:solidFill>
          <a:ln w="9525">
            <a:noFill/>
            <a:miter lim="800000"/>
            <a:headEnd/>
            <a:tailEnd/>
          </a:ln>
          <a:effectLst/>
        </p:spPr>
        <p:txBody>
          <a:bodyPr wrap="square" lIns="0" tIns="0" rIns="0" bIns="0" rtlCol="0" anchor="t" anchorCtr="0">
            <a:noAutofit/>
          </a:bodyPr>
          <a:lstStyle/>
          <a:p>
            <a:pPr>
              <a:lnSpc>
                <a:spcPct val="150000"/>
              </a:lnSpc>
            </a:pPr>
            <a:endParaRPr kumimoji="1" lang="ja-JP" altLang="en-US" sz="1600" b="1" spc="100" dirty="0">
              <a:solidFill>
                <a:schemeClr val="bg1"/>
              </a:solidFill>
              <a:latin typeface="Arial" pitchFamily="34" charset="0"/>
              <a:ea typeface="メイリオ" pitchFamily="50" charset="-128"/>
            </a:endParaRPr>
          </a:p>
        </p:txBody>
      </p:sp>
      <p:sp>
        <p:nvSpPr>
          <p:cNvPr id="53" name="テキスト ボックス 52"/>
          <p:cNvSpPr txBox="1"/>
          <p:nvPr/>
        </p:nvSpPr>
        <p:spPr>
          <a:xfrm>
            <a:off x="278442" y="545422"/>
            <a:ext cx="3686272" cy="507831"/>
          </a:xfrm>
          <a:prstGeom prst="rect">
            <a:avLst/>
          </a:prstGeom>
          <a:noFill/>
        </p:spPr>
        <p:txBody>
          <a:bodyPr wrap="square" rtlCol="0">
            <a:spAutoFit/>
          </a:bodyPr>
          <a:lstStyle/>
          <a:p>
            <a:pPr>
              <a:lnSpc>
                <a:spcPct val="150000"/>
              </a:lnSpc>
            </a:pPr>
            <a:r>
              <a:rPr lang="en-US" altLang="ja-JP" sz="1800" b="1" spc="100" dirty="0">
                <a:solidFill>
                  <a:schemeClr val="bg1"/>
                </a:solidFill>
                <a:latin typeface="Arial" pitchFamily="34" charset="0"/>
                <a:ea typeface="メイリオ" pitchFamily="50" charset="-128"/>
              </a:rPr>
              <a:t>OSS</a:t>
            </a:r>
            <a:r>
              <a:rPr lang="ja-JP" altLang="en-US" sz="1800" b="1" spc="100" dirty="0">
                <a:solidFill>
                  <a:schemeClr val="bg1"/>
                </a:solidFill>
                <a:latin typeface="Arial" pitchFamily="34" charset="0"/>
                <a:ea typeface="メイリオ" pitchFamily="50" charset="-128"/>
              </a:rPr>
              <a:t>のガイドラインとは</a:t>
            </a:r>
            <a:endParaRPr kumimoji="1" lang="ja-JP" altLang="en-US" sz="1800" spc="100" dirty="0">
              <a:solidFill>
                <a:schemeClr val="bg1"/>
              </a:solidFill>
              <a:latin typeface="Arial" pitchFamily="34" charset="0"/>
              <a:ea typeface="メイリオ" pitchFamily="50" charset="-128"/>
            </a:endParaRPr>
          </a:p>
        </p:txBody>
      </p:sp>
      <p:grpSp>
        <p:nvGrpSpPr>
          <p:cNvPr id="82" name="グループ化 81"/>
          <p:cNvGrpSpPr/>
          <p:nvPr/>
        </p:nvGrpSpPr>
        <p:grpSpPr>
          <a:xfrm flipH="1">
            <a:off x="421175" y="4012163"/>
            <a:ext cx="6676003" cy="1068681"/>
            <a:chOff x="4746237" y="4279851"/>
            <a:chExt cx="6676003" cy="1068681"/>
          </a:xfrm>
          <a:solidFill>
            <a:srgbClr val="A7DEEF"/>
          </a:solidFill>
          <a:effectLst>
            <a:outerShdw blurRad="50800" dist="38100" dir="2700000" algn="tl" rotWithShape="0">
              <a:prstClr val="black">
                <a:alpha val="40000"/>
              </a:prstClr>
            </a:outerShdw>
          </a:effectLst>
        </p:grpSpPr>
        <p:sp>
          <p:nvSpPr>
            <p:cNvPr id="83" name="二等辺三角形 82"/>
            <p:cNvSpPr/>
            <p:nvPr/>
          </p:nvSpPr>
          <p:spPr bwMode="auto">
            <a:xfrm rot="16200000" flipH="1">
              <a:off x="4874548" y="4745325"/>
              <a:ext cx="254353" cy="510975"/>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84" name="角丸四角形 83"/>
            <p:cNvSpPr/>
            <p:nvPr/>
          </p:nvSpPr>
          <p:spPr bwMode="auto">
            <a:xfrm>
              <a:off x="5098063" y="4279851"/>
              <a:ext cx="6324177" cy="1068681"/>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en-US" altLang="ja-JP" sz="1200" b="1" spc="100" dirty="0">
                  <a:solidFill>
                    <a:srgbClr val="F6167B"/>
                  </a:solidFill>
                  <a:latin typeface="Arial" pitchFamily="34" charset="0"/>
                  <a:ea typeface="メイリオ" pitchFamily="50" charset="-128"/>
                </a:rPr>
                <a:t>OSS</a:t>
              </a:r>
              <a:r>
                <a:rPr lang="ja-JP" altLang="en-US" sz="1200" b="1" spc="100" dirty="0">
                  <a:solidFill>
                    <a:srgbClr val="F6167B"/>
                  </a:solidFill>
                  <a:latin typeface="Arial" pitchFamily="34" charset="0"/>
                  <a:ea typeface="メイリオ" pitchFamily="50" charset="-128"/>
                </a:rPr>
                <a:t>ガイドライン</a:t>
              </a:r>
              <a:r>
                <a:rPr lang="ja-JP" altLang="en-US" sz="1200" b="1" spc="100" dirty="0">
                  <a:solidFill>
                    <a:schemeClr val="tx1">
                      <a:lumMod val="75000"/>
                      <a:lumOff val="25000"/>
                    </a:schemeClr>
                  </a:solidFill>
                  <a:latin typeface="Arial" pitchFamily="34" charset="0"/>
                  <a:ea typeface="メイリオ" pitchFamily="50" charset="-128"/>
                </a:rPr>
                <a:t>に加え、</a:t>
              </a:r>
              <a:r>
                <a:rPr lang="en-US" altLang="ja-JP" sz="1200" b="1" spc="100" dirty="0">
                  <a:solidFill>
                    <a:srgbClr val="F6167B"/>
                  </a:solidFill>
                  <a:latin typeface="Arial" pitchFamily="34" charset="0"/>
                  <a:ea typeface="メイリオ" pitchFamily="50" charset="-128"/>
                </a:rPr>
                <a:t>OSS</a:t>
              </a:r>
              <a:r>
                <a:rPr lang="ja-JP" altLang="en-US" sz="1200" b="1" spc="100" dirty="0">
                  <a:solidFill>
                    <a:srgbClr val="F6167B"/>
                  </a:solidFill>
                  <a:latin typeface="Arial" pitchFamily="34" charset="0"/>
                  <a:ea typeface="メイリオ" pitchFamily="50" charset="-128"/>
                </a:rPr>
                <a:t>ガイドライン</a:t>
              </a:r>
              <a:r>
                <a:rPr lang="en-US" altLang="ja-JP" sz="1200" b="1" spc="100" dirty="0">
                  <a:solidFill>
                    <a:srgbClr val="F6167B"/>
                  </a:solidFill>
                  <a:latin typeface="Arial" pitchFamily="34" charset="0"/>
                  <a:ea typeface="メイリオ" pitchFamily="50" charset="-128"/>
                </a:rPr>
                <a:t>『</a:t>
              </a:r>
              <a:r>
                <a:rPr lang="ja-JP" altLang="en-US" sz="1200" b="1" spc="100" dirty="0">
                  <a:solidFill>
                    <a:srgbClr val="F6167B"/>
                  </a:solidFill>
                  <a:latin typeface="Arial" pitchFamily="34" charset="0"/>
                  <a:ea typeface="メイリオ" pitchFamily="50" charset="-128"/>
                </a:rPr>
                <a:t>活用編</a:t>
              </a:r>
              <a:r>
                <a:rPr lang="en-US" altLang="ja-JP" sz="1200" b="1" spc="100" dirty="0">
                  <a:solidFill>
                    <a:srgbClr val="F6167B"/>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は、</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開発パターン</a:t>
              </a:r>
              <a:r>
                <a:rPr lang="en-US" altLang="ja-JP" sz="1200" b="1" spc="100" dirty="0">
                  <a:solidFill>
                    <a:schemeClr val="tx1">
                      <a:lumMod val="75000"/>
                      <a:lumOff val="25000"/>
                    </a:schemeClr>
                  </a:solidFill>
                  <a:latin typeface="Arial" pitchFamily="34" charset="0"/>
                  <a:ea typeface="メイリオ" pitchFamily="50" charset="-128"/>
                </a:rPr>
                <a:t>(SI､UP､APP/PP､</a:t>
              </a:r>
              <a:r>
                <a:rPr lang="ja-JP" altLang="en-US" sz="1200" b="1" spc="100" dirty="0">
                  <a:solidFill>
                    <a:schemeClr val="tx1">
                      <a:lumMod val="75000"/>
                      <a:lumOff val="25000"/>
                    </a:schemeClr>
                  </a:solidFill>
                  <a:latin typeface="Arial" pitchFamily="34" charset="0"/>
                  <a:ea typeface="メイリオ" pitchFamily="50" charset="-128"/>
                </a:rPr>
                <a:t>サービス</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組込型</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毎に必要な作業内容と、開発工程（</a:t>
              </a:r>
              <a:r>
                <a:rPr lang="en-US" altLang="ja-JP" sz="1200" b="1" spc="100" dirty="0">
                  <a:solidFill>
                    <a:schemeClr val="tx1">
                      <a:lumMod val="75000"/>
                      <a:lumOff val="25000"/>
                    </a:schemeClr>
                  </a:solidFill>
                  <a:latin typeface="Arial" pitchFamily="34" charset="0"/>
                  <a:ea typeface="メイリオ" pitchFamily="50" charset="-128"/>
                </a:rPr>
                <a:t>HIPACE</a:t>
              </a:r>
              <a:r>
                <a:rPr lang="ja-JP" altLang="en-US" sz="1200" b="1" spc="100" dirty="0">
                  <a:solidFill>
                    <a:schemeClr val="tx1">
                      <a:lumMod val="75000"/>
                      <a:lumOff val="25000"/>
                    </a:schemeClr>
                  </a:solidFill>
                  <a:latin typeface="Arial" pitchFamily="34" charset="0"/>
                  <a:ea typeface="メイリオ" pitchFamily="50" charset="-128"/>
                </a:rPr>
                <a:t>）との関係が分かる様になっています。ご活用ください。</a:t>
              </a:r>
            </a:p>
          </p:txBody>
        </p:sp>
      </p:grpSp>
      <p:pic>
        <p:nvPicPr>
          <p:cNvPr id="79" name="図 78" descr="1.png"/>
          <p:cNvPicPr>
            <a:picLocks noChangeAspect="1"/>
          </p:cNvPicPr>
          <p:nvPr/>
        </p:nvPicPr>
        <p:blipFill>
          <a:blip r:embed="rId3"/>
          <a:srcRect l="36354" t="52392"/>
          <a:stretch>
            <a:fillRect/>
          </a:stretch>
        </p:blipFill>
        <p:spPr>
          <a:xfrm>
            <a:off x="7901147" y="4186658"/>
            <a:ext cx="1571466" cy="1175488"/>
          </a:xfrm>
          <a:prstGeom prst="rect">
            <a:avLst/>
          </a:prstGeom>
        </p:spPr>
      </p:pic>
      <p:grpSp>
        <p:nvGrpSpPr>
          <p:cNvPr id="85" name="グループ化 84"/>
          <p:cNvGrpSpPr/>
          <p:nvPr/>
        </p:nvGrpSpPr>
        <p:grpSpPr>
          <a:xfrm rot="587035">
            <a:off x="7051076" y="3451293"/>
            <a:ext cx="1861171" cy="1259696"/>
            <a:chOff x="-1807647" y="2563224"/>
            <a:chExt cx="1861171" cy="1259696"/>
          </a:xfrm>
          <a:solidFill>
            <a:srgbClr val="EEEEEE"/>
          </a:solidFill>
          <a:effectLst/>
        </p:grpSpPr>
        <p:sp>
          <p:nvSpPr>
            <p:cNvPr id="89" name="正方形/長方形 88"/>
            <p:cNvSpPr/>
            <p:nvPr/>
          </p:nvSpPr>
          <p:spPr bwMode="auto">
            <a:xfrm rot="21409785">
              <a:off x="-958578" y="2563224"/>
              <a:ext cx="1012102" cy="944880"/>
            </a:xfrm>
            <a:prstGeom prst="rect">
              <a:avLst/>
            </a:prstGeom>
            <a:gradFill flip="none" rotWithShape="1">
              <a:gsLst>
                <a:gs pos="0">
                  <a:schemeClr val="bg1">
                    <a:lumMod val="95000"/>
                  </a:schemeClr>
                </a:gs>
                <a:gs pos="100000">
                  <a:schemeClr val="bg1">
                    <a:shade val="100000"/>
                    <a:satMod val="115000"/>
                  </a:schemeClr>
                </a:gs>
              </a:gsLst>
              <a:lin ang="13500000" scaled="1"/>
              <a:tileRect/>
            </a:gradFill>
            <a:ln w="9525">
              <a:noFill/>
              <a:miter lim="800000"/>
              <a:headEnd/>
              <a:tailEnd/>
            </a:ln>
            <a:effectLst>
              <a:outerShdw blurRad="50800" dist="38100" dir="2700000" algn="tl" rotWithShape="0">
                <a:prstClr val="black">
                  <a:alpha val="40000"/>
                </a:prstClr>
              </a:outerShdw>
            </a:effectLst>
          </p:spPr>
          <p:txBody>
            <a:bodyPr wrap="square" lIns="0" tIns="0" rIns="0" bIns="0" rtlCol="0" anchor="ctr" anchorCtr="0">
              <a:noAutofit/>
            </a:bodyPr>
            <a:lstStyle/>
            <a:p>
              <a:pPr algn="ctr">
                <a:lnSpc>
                  <a:spcPct val="100000"/>
                </a:lnSpc>
              </a:pPr>
              <a:r>
                <a:rPr lang="en-US" altLang="ja-JP" sz="1200" b="1" spc="100" dirty="0">
                  <a:solidFill>
                    <a:schemeClr val="tx1"/>
                  </a:solidFill>
                  <a:latin typeface="Arial" pitchFamily="34" charset="0"/>
                  <a:ea typeface="メイリオ" pitchFamily="50" charset="-128"/>
                </a:rPr>
                <a:t>OSS</a:t>
              </a:r>
              <a:br>
                <a:rPr lang="en-US" altLang="ja-JP" sz="1200" b="1" spc="100" dirty="0">
                  <a:solidFill>
                    <a:schemeClr val="tx1"/>
                  </a:solidFill>
                  <a:latin typeface="Arial" pitchFamily="34" charset="0"/>
                  <a:ea typeface="メイリオ" pitchFamily="50" charset="-128"/>
                </a:rPr>
              </a:br>
              <a:r>
                <a:rPr lang="ja-JP" altLang="en-US" sz="1200" b="1" spc="100" dirty="0">
                  <a:solidFill>
                    <a:schemeClr val="tx1"/>
                  </a:solidFill>
                  <a:latin typeface="Arial" pitchFamily="34" charset="0"/>
                  <a:ea typeface="メイリオ" pitchFamily="50" charset="-128"/>
                </a:rPr>
                <a:t>ガイド</a:t>
              </a:r>
              <a:br>
                <a:rPr lang="en-US" altLang="ja-JP" sz="1200" b="1" spc="100" dirty="0">
                  <a:solidFill>
                    <a:schemeClr val="tx1"/>
                  </a:solidFill>
                  <a:latin typeface="Arial" pitchFamily="34" charset="0"/>
                  <a:ea typeface="メイリオ" pitchFamily="50" charset="-128"/>
                </a:rPr>
              </a:br>
              <a:r>
                <a:rPr lang="ja-JP" altLang="en-US" sz="1200" b="1" spc="100" dirty="0">
                  <a:solidFill>
                    <a:schemeClr val="tx1"/>
                  </a:solidFill>
                  <a:latin typeface="Arial" pitchFamily="34" charset="0"/>
                  <a:ea typeface="メイリオ" pitchFamily="50" charset="-128"/>
                </a:rPr>
                <a:t>ライン</a:t>
              </a:r>
              <a:br>
                <a:rPr lang="en-US" altLang="ja-JP" sz="1200" b="1" spc="100" dirty="0">
                  <a:solidFill>
                    <a:schemeClr val="tx1"/>
                  </a:solidFill>
                  <a:latin typeface="Arial" pitchFamily="34" charset="0"/>
                  <a:ea typeface="メイリオ" pitchFamily="50" charset="-128"/>
                </a:rPr>
              </a:br>
              <a:r>
                <a:rPr lang="en-US" altLang="ja-JP" sz="1200" b="1" spc="100" dirty="0">
                  <a:solidFill>
                    <a:schemeClr val="tx1"/>
                  </a:solidFill>
                  <a:latin typeface="Arial" pitchFamily="34" charset="0"/>
                  <a:ea typeface="メイリオ" pitchFamily="50" charset="-128"/>
                </a:rPr>
                <a:t>『</a:t>
              </a:r>
              <a:r>
                <a:rPr lang="ja-JP" altLang="en-US" sz="1200" b="1" spc="100" dirty="0">
                  <a:solidFill>
                    <a:schemeClr val="tx1"/>
                  </a:solidFill>
                  <a:latin typeface="Arial" pitchFamily="34" charset="0"/>
                  <a:ea typeface="メイリオ" pitchFamily="50" charset="-128"/>
                </a:rPr>
                <a:t>活用編</a:t>
              </a:r>
              <a:r>
                <a:rPr lang="en-US" altLang="ja-JP" sz="1200" b="1" spc="100" dirty="0">
                  <a:solidFill>
                    <a:schemeClr val="tx1"/>
                  </a:solidFill>
                  <a:latin typeface="Arial" pitchFamily="34" charset="0"/>
                  <a:ea typeface="メイリオ" pitchFamily="50" charset="-128"/>
                </a:rPr>
                <a:t>』</a:t>
              </a:r>
              <a:endParaRPr kumimoji="1" lang="en-US" altLang="ja-JP" sz="1200" b="1" spc="100" dirty="0">
                <a:solidFill>
                  <a:schemeClr val="tx1"/>
                </a:solidFill>
                <a:latin typeface="Arial" pitchFamily="34" charset="0"/>
                <a:ea typeface="メイリオ" pitchFamily="50" charset="-128"/>
              </a:endParaRPr>
            </a:p>
          </p:txBody>
        </p:sp>
        <p:sp>
          <p:nvSpPr>
            <p:cNvPr id="90" name="正方形/長方形 89"/>
            <p:cNvSpPr/>
            <p:nvPr/>
          </p:nvSpPr>
          <p:spPr bwMode="auto">
            <a:xfrm rot="19840695">
              <a:off x="-1807647" y="2878040"/>
              <a:ext cx="967340" cy="944880"/>
            </a:xfrm>
            <a:prstGeom prst="rect">
              <a:avLst/>
            </a:prstGeom>
            <a:gradFill flip="none" rotWithShape="1">
              <a:gsLst>
                <a:gs pos="0">
                  <a:schemeClr val="bg1">
                    <a:lumMod val="95000"/>
                  </a:schemeClr>
                </a:gs>
                <a:gs pos="100000">
                  <a:schemeClr val="bg1">
                    <a:shade val="100000"/>
                    <a:satMod val="115000"/>
                  </a:schemeClr>
                </a:gs>
              </a:gsLst>
              <a:lin ang="13500000" scaled="1"/>
              <a:tileRect/>
            </a:gradFill>
            <a:ln w="9525">
              <a:noFill/>
              <a:miter lim="800000"/>
              <a:headEnd/>
              <a:tailEnd/>
            </a:ln>
            <a:effectLst>
              <a:outerShdw blurRad="50800" dist="38100" dir="2700000" algn="tl" rotWithShape="0">
                <a:prstClr val="black">
                  <a:alpha val="40000"/>
                </a:prstClr>
              </a:outerShdw>
            </a:effectLst>
          </p:spPr>
          <p:txBody>
            <a:bodyPr wrap="square" lIns="0" tIns="0" rIns="0" bIns="0" rtlCol="0" anchor="ctr" anchorCtr="0">
              <a:noAutofit/>
            </a:bodyPr>
            <a:lstStyle/>
            <a:p>
              <a:pPr algn="ctr">
                <a:lnSpc>
                  <a:spcPct val="100000"/>
                </a:lnSpc>
              </a:pPr>
              <a:r>
                <a:rPr kumimoji="1" lang="en-US" altLang="ja-JP" sz="1200" b="1" spc="100" dirty="0">
                  <a:solidFill>
                    <a:schemeClr val="tx1"/>
                  </a:solidFill>
                  <a:latin typeface="Arial" pitchFamily="34" charset="0"/>
                  <a:ea typeface="メイリオ" pitchFamily="50" charset="-128"/>
                </a:rPr>
                <a:t>OSS</a:t>
              </a:r>
            </a:p>
            <a:p>
              <a:pPr algn="ctr">
                <a:lnSpc>
                  <a:spcPct val="100000"/>
                </a:lnSpc>
              </a:pPr>
              <a:r>
                <a:rPr kumimoji="1" lang="ja-JP" altLang="en-US" sz="1200" b="1" spc="100" dirty="0">
                  <a:solidFill>
                    <a:schemeClr val="tx1"/>
                  </a:solidFill>
                  <a:latin typeface="Arial" pitchFamily="34" charset="0"/>
                  <a:ea typeface="メイリオ" pitchFamily="50" charset="-128"/>
                </a:rPr>
                <a:t>ガイド</a:t>
              </a:r>
              <a:endParaRPr kumimoji="1" lang="en-US" altLang="ja-JP" sz="1200" b="1" spc="100" dirty="0">
                <a:solidFill>
                  <a:schemeClr val="tx1"/>
                </a:solidFill>
                <a:latin typeface="Arial" pitchFamily="34" charset="0"/>
                <a:ea typeface="メイリオ" pitchFamily="50" charset="-128"/>
              </a:endParaRPr>
            </a:p>
            <a:p>
              <a:pPr algn="ctr">
                <a:lnSpc>
                  <a:spcPct val="100000"/>
                </a:lnSpc>
              </a:pPr>
              <a:r>
                <a:rPr kumimoji="1" lang="ja-JP" altLang="en-US" sz="1200" b="1" spc="100" dirty="0">
                  <a:solidFill>
                    <a:schemeClr val="tx1"/>
                  </a:solidFill>
                  <a:latin typeface="Arial" pitchFamily="34" charset="0"/>
                  <a:ea typeface="メイリオ" pitchFamily="50" charset="-128"/>
                </a:rPr>
                <a:t>ライン</a:t>
              </a:r>
            </a:p>
          </p:txBody>
        </p:sp>
      </p:grpSp>
      <p:pic>
        <p:nvPicPr>
          <p:cNvPr id="91" name="図 90" descr="1.png"/>
          <p:cNvPicPr>
            <a:picLocks noChangeAspect="1"/>
          </p:cNvPicPr>
          <p:nvPr/>
        </p:nvPicPr>
        <p:blipFill>
          <a:blip r:embed="rId3"/>
          <a:srcRect l="36354" t="52392" r="52746" b="31261"/>
          <a:stretch>
            <a:fillRect/>
          </a:stretch>
        </p:blipFill>
        <p:spPr>
          <a:xfrm>
            <a:off x="7888955" y="4150082"/>
            <a:ext cx="269108" cy="403630"/>
          </a:xfrm>
          <a:prstGeom prst="rect">
            <a:avLst/>
          </a:prstGeom>
        </p:spPr>
      </p:pic>
      <p:grpSp>
        <p:nvGrpSpPr>
          <p:cNvPr id="92" name="グループ化 91"/>
          <p:cNvGrpSpPr/>
          <p:nvPr/>
        </p:nvGrpSpPr>
        <p:grpSpPr>
          <a:xfrm>
            <a:off x="6264559" y="1160535"/>
            <a:ext cx="2912094" cy="510778"/>
            <a:chOff x="-2732757" y="4031125"/>
            <a:chExt cx="3980588" cy="510778"/>
          </a:xfrm>
        </p:grpSpPr>
        <p:sp>
          <p:nvSpPr>
            <p:cNvPr id="93" name="テキスト ボックス 92"/>
            <p:cNvSpPr txBox="1"/>
            <p:nvPr/>
          </p:nvSpPr>
          <p:spPr>
            <a:xfrm>
              <a:off x="-2732757" y="4031125"/>
              <a:ext cx="3980588" cy="510778"/>
            </a:xfrm>
            <a:prstGeom prst="roundRect">
              <a:avLst/>
            </a:prstGeom>
            <a:solidFill>
              <a:srgbClr val="229EC0"/>
            </a:solidFill>
          </p:spPr>
          <p:txBody>
            <a:bodyPr wrap="square" lIns="108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kumimoji="1" lang="en-US" altLang="ja-JP" sz="1200" b="1" spc="100" dirty="0">
                  <a:solidFill>
                    <a:schemeClr val="bg1"/>
                  </a:solidFill>
                  <a:latin typeface="Arial" pitchFamily="34" charset="0"/>
                  <a:ea typeface="メイリオ" pitchFamily="50" charset="-128"/>
                </a:rPr>
                <a:t>OSS</a:t>
              </a:r>
              <a:r>
                <a:rPr lang="ja-JP" altLang="en-US" sz="1200" b="1" spc="100" dirty="0">
                  <a:solidFill>
                    <a:schemeClr val="bg1"/>
                  </a:solidFill>
                  <a:latin typeface="Arial" pitchFamily="34" charset="0"/>
                  <a:ea typeface="メイリオ" pitchFamily="50" charset="-128"/>
                </a:rPr>
                <a:t>ガイドライン及び</a:t>
              </a:r>
              <a:r>
                <a:rPr lang="en-US" altLang="ja-JP" sz="1200" b="1" spc="100" dirty="0">
                  <a:solidFill>
                    <a:schemeClr val="bg1"/>
                  </a:solidFill>
                  <a:latin typeface="Arial" pitchFamily="34" charset="0"/>
                  <a:ea typeface="メイリオ" pitchFamily="50" charset="-128"/>
                </a:rPr>
                <a:t>『</a:t>
              </a:r>
              <a:r>
                <a:rPr lang="ja-JP" altLang="en-US" sz="1200" b="1" spc="100" dirty="0">
                  <a:solidFill>
                    <a:schemeClr val="bg1"/>
                  </a:solidFill>
                  <a:latin typeface="Arial" pitchFamily="34" charset="0"/>
                  <a:ea typeface="メイリオ" pitchFamily="50" charset="-128"/>
                </a:rPr>
                <a:t>活用編</a:t>
              </a:r>
              <a:r>
                <a:rPr lang="en-US" altLang="ja-JP" sz="1200" b="1" spc="100" dirty="0">
                  <a:solidFill>
                    <a:schemeClr val="bg1"/>
                  </a:solidFill>
                  <a:latin typeface="Arial" pitchFamily="34" charset="0"/>
                  <a:ea typeface="メイリオ" pitchFamily="50" charset="-128"/>
                </a:rPr>
                <a:t>』</a:t>
              </a:r>
              <a:br>
                <a:rPr lang="en-US" altLang="ja-JP" sz="1200" b="1" spc="100" dirty="0">
                  <a:solidFill>
                    <a:schemeClr val="bg1"/>
                  </a:solidFill>
                  <a:latin typeface="Arial" pitchFamily="34" charset="0"/>
                  <a:ea typeface="メイリオ" pitchFamily="50" charset="-128"/>
                </a:rPr>
              </a:br>
              <a:r>
                <a:rPr lang="ja-JP" altLang="en-US" sz="1200" b="1" spc="100" dirty="0">
                  <a:solidFill>
                    <a:schemeClr val="bg1"/>
                  </a:solidFill>
                  <a:latin typeface="Arial" pitchFamily="34" charset="0"/>
                  <a:ea typeface="メイリオ" pitchFamily="50" charset="-128"/>
                </a:rPr>
                <a:t>　</a:t>
              </a:r>
              <a:r>
                <a:rPr lang="en-US" altLang="ja-JP" sz="1200" b="1" spc="100" dirty="0">
                  <a:solidFill>
                    <a:schemeClr val="bg1"/>
                  </a:solidFill>
                  <a:latin typeface="Arial" pitchFamily="34" charset="0"/>
                  <a:ea typeface="メイリオ" pitchFamily="50" charset="-128"/>
                </a:rPr>
                <a:t>DSS</a:t>
              </a:r>
              <a:r>
                <a:rPr lang="ja-JP" altLang="en-US" sz="1200" b="1" spc="100" dirty="0">
                  <a:solidFill>
                    <a:schemeClr val="bg1"/>
                  </a:solidFill>
                  <a:latin typeface="Arial" pitchFamily="34" charset="0"/>
                  <a:ea typeface="メイリオ" pitchFamily="50" charset="-128"/>
                </a:rPr>
                <a:t>の方向け</a:t>
              </a:r>
              <a:endParaRPr kumimoji="1" lang="ja-JP" altLang="en-US" sz="1200" b="1" spc="100" dirty="0">
                <a:solidFill>
                  <a:schemeClr val="bg1"/>
                </a:solidFill>
                <a:latin typeface="Arial" pitchFamily="34" charset="0"/>
                <a:ea typeface="メイリオ" pitchFamily="50" charset="-128"/>
              </a:endParaRPr>
            </a:p>
          </p:txBody>
        </p:sp>
        <p:grpSp>
          <p:nvGrpSpPr>
            <p:cNvPr id="94" name="グループ化 67"/>
            <p:cNvGrpSpPr/>
            <p:nvPr/>
          </p:nvGrpSpPr>
          <p:grpSpPr>
            <a:xfrm>
              <a:off x="-2630130" y="4107790"/>
              <a:ext cx="118940" cy="135520"/>
              <a:chOff x="7946430" y="4145890"/>
              <a:chExt cx="118940" cy="135520"/>
            </a:xfrm>
          </p:grpSpPr>
          <p:sp>
            <p:nvSpPr>
              <p:cNvPr id="95" name="正方形/長方形 94"/>
              <p:cNvSpPr/>
              <p:nvPr/>
            </p:nvSpPr>
            <p:spPr bwMode="auto">
              <a:xfrm rot="18900000" flipH="1">
                <a:off x="7986458" y="414589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6" name="正方形/長方形 95"/>
              <p:cNvSpPr/>
              <p:nvPr/>
            </p:nvSpPr>
            <p:spPr bwMode="auto">
              <a:xfrm rot="2700000" flipH="1">
                <a:off x="7986458" y="420249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97" name="グループ化 96"/>
          <p:cNvGrpSpPr/>
          <p:nvPr/>
        </p:nvGrpSpPr>
        <p:grpSpPr>
          <a:xfrm>
            <a:off x="6264559" y="1733280"/>
            <a:ext cx="2912094" cy="510778"/>
            <a:chOff x="-2732757" y="4031125"/>
            <a:chExt cx="3870472" cy="510778"/>
          </a:xfrm>
        </p:grpSpPr>
        <p:sp>
          <p:nvSpPr>
            <p:cNvPr id="98" name="テキスト ボックス 97"/>
            <p:cNvSpPr txBox="1"/>
            <p:nvPr/>
          </p:nvSpPr>
          <p:spPr>
            <a:xfrm>
              <a:off x="-2732757" y="4031125"/>
              <a:ext cx="3870472" cy="510778"/>
            </a:xfrm>
            <a:prstGeom prst="roundRect">
              <a:avLst/>
            </a:prstGeom>
            <a:solidFill>
              <a:srgbClr val="229EC0"/>
            </a:solidFill>
          </p:spPr>
          <p:txBody>
            <a:bodyPr wrap="square" lIns="108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kumimoji="1" lang="en-US" altLang="ja-JP" sz="1200" b="1" spc="100" dirty="0">
                  <a:solidFill>
                    <a:schemeClr val="bg1"/>
                  </a:solidFill>
                  <a:latin typeface="Arial" pitchFamily="34" charset="0"/>
                  <a:ea typeface="メイリオ" pitchFamily="50" charset="-128"/>
                </a:rPr>
                <a:t>OSS</a:t>
              </a:r>
              <a:r>
                <a:rPr lang="ja-JP" altLang="en-US" sz="1200" b="1" spc="100" dirty="0">
                  <a:solidFill>
                    <a:schemeClr val="bg1"/>
                  </a:solidFill>
                  <a:latin typeface="Arial" pitchFamily="34" charset="0"/>
                  <a:ea typeface="メイリオ" pitchFamily="50" charset="-128"/>
                </a:rPr>
                <a:t>ガイドライン及び</a:t>
              </a:r>
              <a:r>
                <a:rPr lang="en-US" altLang="ja-JP" sz="1200" b="1" spc="100" dirty="0">
                  <a:solidFill>
                    <a:schemeClr val="bg1"/>
                  </a:solidFill>
                  <a:latin typeface="Arial" pitchFamily="34" charset="0"/>
                  <a:ea typeface="メイリオ" pitchFamily="50" charset="-128"/>
                </a:rPr>
                <a:t>『</a:t>
              </a:r>
              <a:r>
                <a:rPr lang="ja-JP" altLang="en-US" sz="1200" b="1" spc="100" dirty="0">
                  <a:solidFill>
                    <a:schemeClr val="bg1"/>
                  </a:solidFill>
                  <a:latin typeface="Arial" pitchFamily="34" charset="0"/>
                  <a:ea typeface="メイリオ" pitchFamily="50" charset="-128"/>
                </a:rPr>
                <a:t>活用編</a:t>
              </a:r>
              <a:r>
                <a:rPr lang="en-US" altLang="ja-JP" sz="1200" b="1" spc="100" dirty="0">
                  <a:solidFill>
                    <a:schemeClr val="bg1"/>
                  </a:solidFill>
                  <a:latin typeface="Arial" pitchFamily="34" charset="0"/>
                  <a:ea typeface="メイリオ" pitchFamily="50" charset="-128"/>
                </a:rPr>
                <a:t>』</a:t>
              </a:r>
              <a:br>
                <a:rPr lang="en-US" altLang="ja-JP" sz="1200" b="1" spc="100" dirty="0">
                  <a:solidFill>
                    <a:schemeClr val="bg1"/>
                  </a:solidFill>
                  <a:latin typeface="Arial" pitchFamily="34" charset="0"/>
                  <a:ea typeface="メイリオ" pitchFamily="50" charset="-128"/>
                </a:rPr>
              </a:br>
              <a:r>
                <a:rPr lang="ja-JP" altLang="en-US" sz="1200" b="1" spc="100" dirty="0">
                  <a:solidFill>
                    <a:schemeClr val="bg1"/>
                  </a:solidFill>
                  <a:latin typeface="Arial" pitchFamily="34" charset="0"/>
                  <a:ea typeface="メイリオ" pitchFamily="50" charset="-128"/>
                </a:rPr>
                <a:t>　</a:t>
              </a:r>
              <a:r>
                <a:rPr lang="en-US" altLang="ja-JP" sz="1200" b="1" spc="100" dirty="0">
                  <a:solidFill>
                    <a:schemeClr val="bg1"/>
                  </a:solidFill>
                  <a:latin typeface="Arial" pitchFamily="34" charset="0"/>
                  <a:ea typeface="メイリオ" pitchFamily="50" charset="-128"/>
                </a:rPr>
                <a:t>DSS</a:t>
              </a:r>
              <a:r>
                <a:rPr lang="ja-JP" altLang="en-US" sz="1200" b="1" spc="100" dirty="0">
                  <a:solidFill>
                    <a:schemeClr val="bg1"/>
                  </a:solidFill>
                  <a:latin typeface="Arial" pitchFamily="34" charset="0"/>
                  <a:ea typeface="メイリオ" pitchFamily="50" charset="-128"/>
                </a:rPr>
                <a:t>以外の方向け</a:t>
              </a:r>
              <a:endParaRPr kumimoji="1" lang="ja-JP" altLang="en-US" sz="1200" b="1" spc="100" dirty="0">
                <a:solidFill>
                  <a:schemeClr val="bg1"/>
                </a:solidFill>
                <a:latin typeface="Arial" pitchFamily="34" charset="0"/>
                <a:ea typeface="メイリオ" pitchFamily="50" charset="-128"/>
              </a:endParaRPr>
            </a:p>
          </p:txBody>
        </p:sp>
        <p:grpSp>
          <p:nvGrpSpPr>
            <p:cNvPr id="99" name="グループ化 67"/>
            <p:cNvGrpSpPr/>
            <p:nvPr/>
          </p:nvGrpSpPr>
          <p:grpSpPr>
            <a:xfrm>
              <a:off x="-2630130" y="4107790"/>
              <a:ext cx="118940" cy="135520"/>
              <a:chOff x="7946430" y="4145890"/>
              <a:chExt cx="118940" cy="135520"/>
            </a:xfrm>
          </p:grpSpPr>
          <p:sp>
            <p:nvSpPr>
              <p:cNvPr id="100" name="正方形/長方形 99"/>
              <p:cNvSpPr/>
              <p:nvPr/>
            </p:nvSpPr>
            <p:spPr bwMode="auto">
              <a:xfrm rot="18900000" flipH="1">
                <a:off x="7986458" y="414589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1" name="正方形/長方形 100"/>
              <p:cNvSpPr/>
              <p:nvPr/>
            </p:nvSpPr>
            <p:spPr bwMode="auto">
              <a:xfrm rot="2700000" flipH="1">
                <a:off x="7986458" y="420249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107" name="グループ化 106"/>
          <p:cNvGrpSpPr/>
          <p:nvPr/>
        </p:nvGrpSpPr>
        <p:grpSpPr>
          <a:xfrm>
            <a:off x="6264559" y="2306024"/>
            <a:ext cx="2684108" cy="510778"/>
            <a:chOff x="-2732759" y="4031125"/>
            <a:chExt cx="2684108" cy="510778"/>
          </a:xfrm>
        </p:grpSpPr>
        <p:sp>
          <p:nvSpPr>
            <p:cNvPr id="108" name="テキスト ボックス 107"/>
            <p:cNvSpPr txBox="1"/>
            <p:nvPr/>
          </p:nvSpPr>
          <p:spPr>
            <a:xfrm>
              <a:off x="-2732759" y="4031125"/>
              <a:ext cx="2684108" cy="510778"/>
            </a:xfrm>
            <a:prstGeom prst="roundRect">
              <a:avLst/>
            </a:prstGeom>
            <a:solidFill>
              <a:srgbClr val="229EC0"/>
            </a:solidFill>
          </p:spPr>
          <p:txBody>
            <a:bodyPr wrap="none" lIns="108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lang="en-US" altLang="ja-JP" sz="1200" b="1" spc="100" dirty="0">
                  <a:solidFill>
                    <a:schemeClr val="bg1"/>
                  </a:solidFill>
                  <a:latin typeface="Arial" pitchFamily="34" charset="0"/>
                  <a:ea typeface="メイリオ" pitchFamily="50" charset="-128"/>
                </a:rPr>
                <a:t>OSS</a:t>
              </a:r>
              <a:r>
                <a:rPr lang="ja-JP" altLang="en-US" sz="1200" b="1" spc="100" dirty="0">
                  <a:solidFill>
                    <a:schemeClr val="bg1"/>
                  </a:solidFill>
                  <a:latin typeface="Arial" pitchFamily="34" charset="0"/>
                  <a:ea typeface="メイリオ" pitchFamily="50" charset="-128"/>
                </a:rPr>
                <a:t>ガイドライン　　　　　  </a:t>
              </a:r>
              <a:br>
                <a:rPr lang="en-US" altLang="ja-JP" sz="1200" b="1" spc="100" dirty="0">
                  <a:solidFill>
                    <a:schemeClr val="bg1"/>
                  </a:solidFill>
                  <a:latin typeface="Arial" pitchFamily="34" charset="0"/>
                  <a:ea typeface="メイリオ" pitchFamily="50" charset="-128"/>
                </a:rPr>
              </a:br>
              <a:r>
                <a:rPr lang="ja-JP" altLang="en-US" sz="1200" b="1" spc="100" dirty="0">
                  <a:solidFill>
                    <a:schemeClr val="bg1"/>
                  </a:solidFill>
                  <a:latin typeface="Arial" pitchFamily="34" charset="0"/>
                  <a:ea typeface="メイリオ" pitchFamily="50" charset="-128"/>
                </a:rPr>
                <a:t>　</a:t>
              </a:r>
              <a:r>
                <a:rPr lang="en-US" altLang="ja-JP" sz="1200" b="1" spc="100" dirty="0">
                  <a:solidFill>
                    <a:schemeClr val="bg1"/>
                  </a:solidFill>
                  <a:latin typeface="Arial" pitchFamily="34" charset="0"/>
                  <a:ea typeface="メイリオ" pitchFamily="50" charset="-128"/>
                </a:rPr>
                <a:t>『</a:t>
              </a:r>
              <a:r>
                <a:rPr lang="ja-JP" altLang="en-US" sz="1200" b="1" spc="100" dirty="0">
                  <a:solidFill>
                    <a:schemeClr val="bg1"/>
                  </a:solidFill>
                  <a:latin typeface="Arial" pitchFamily="34" charset="0"/>
                  <a:ea typeface="メイリオ" pitchFamily="50" charset="-128"/>
                </a:rPr>
                <a:t>活用編</a:t>
              </a:r>
              <a:r>
                <a:rPr lang="en-US" altLang="ja-JP" sz="1200" b="1" spc="100" dirty="0">
                  <a:solidFill>
                    <a:schemeClr val="bg1"/>
                  </a:solidFill>
                  <a:latin typeface="Arial" pitchFamily="34" charset="0"/>
                  <a:ea typeface="メイリオ" pitchFamily="50" charset="-128"/>
                </a:rPr>
                <a:t>』</a:t>
              </a:r>
            </a:p>
          </p:txBody>
        </p:sp>
        <p:grpSp>
          <p:nvGrpSpPr>
            <p:cNvPr id="109" name="グループ化 67"/>
            <p:cNvGrpSpPr/>
            <p:nvPr/>
          </p:nvGrpSpPr>
          <p:grpSpPr>
            <a:xfrm>
              <a:off x="-2630130" y="4107790"/>
              <a:ext cx="118940" cy="135520"/>
              <a:chOff x="7946430" y="4145890"/>
              <a:chExt cx="118940" cy="135520"/>
            </a:xfrm>
          </p:grpSpPr>
          <p:sp>
            <p:nvSpPr>
              <p:cNvPr id="110" name="正方形/長方形 109"/>
              <p:cNvSpPr/>
              <p:nvPr/>
            </p:nvSpPr>
            <p:spPr bwMode="auto">
              <a:xfrm rot="18900000" flipH="1">
                <a:off x="7986458" y="414589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1" name="正方形/長方形 110"/>
              <p:cNvSpPr/>
              <p:nvPr/>
            </p:nvSpPr>
            <p:spPr bwMode="auto">
              <a:xfrm rot="2700000" flipH="1">
                <a:off x="7986458" y="420249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113" name="グループ化 112"/>
          <p:cNvGrpSpPr/>
          <p:nvPr/>
        </p:nvGrpSpPr>
        <p:grpSpPr>
          <a:xfrm>
            <a:off x="7975145" y="719043"/>
            <a:ext cx="955040" cy="457200"/>
            <a:chOff x="-2468880" y="1798320"/>
            <a:chExt cx="955040" cy="457200"/>
          </a:xfrm>
        </p:grpSpPr>
        <p:sp>
          <p:nvSpPr>
            <p:cNvPr id="114" name="二等辺三角形 113"/>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115" name="角丸四角形 114"/>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sp>
        <p:nvSpPr>
          <p:cNvPr id="34" name="Rectangle 2058"/>
          <p:cNvSpPr>
            <a:spLocks noChangeArrowheads="1"/>
          </p:cNvSpPr>
          <p:nvPr/>
        </p:nvSpPr>
        <p:spPr bwMode="auto">
          <a:xfrm>
            <a:off x="9472613" y="1198134"/>
            <a:ext cx="8543236" cy="1745093"/>
          </a:xfrm>
          <a:prstGeom prst="rect">
            <a:avLst/>
          </a:prstGeom>
          <a:noFill/>
          <a:ln w="6350">
            <a:noFill/>
            <a:miter lim="800000"/>
            <a:headEnd/>
            <a:tailEnd/>
          </a:ln>
        </p:spPr>
        <p:txBody>
          <a:bodyPr wrap="square" lIns="0" tIns="0" rIns="0" bIns="0" anchor="t" anchorCtr="0">
            <a:spAutoFit/>
          </a:bodyPr>
          <a:lstStyle/>
          <a:p>
            <a:pPr>
              <a:buClr>
                <a:srgbClr val="C00000"/>
              </a:buClr>
              <a:defRPr/>
            </a:pPr>
            <a:r>
              <a:rPr lang="ja-JP" altLang="en-US" sz="1800" dirty="0">
                <a:solidFill>
                  <a:schemeClr val="tx1"/>
                </a:solidFill>
                <a:latin typeface="+mn-ea"/>
              </a:rPr>
              <a:t>・</a:t>
            </a:r>
            <a:r>
              <a:rPr lang="en-US" altLang="ja-JP" sz="1800" dirty="0">
                <a:solidFill>
                  <a:schemeClr val="tx1"/>
                </a:solidFill>
                <a:latin typeface="+mn-ea"/>
              </a:rPr>
              <a:t>DSS</a:t>
            </a:r>
            <a:r>
              <a:rPr lang="ja-JP" altLang="en-US" sz="1800" dirty="0">
                <a:solidFill>
                  <a:schemeClr val="tx1"/>
                </a:solidFill>
                <a:latin typeface="+mn-ea"/>
              </a:rPr>
              <a:t>の方はこちら</a:t>
            </a:r>
            <a:br>
              <a:rPr lang="en-US" altLang="ja-JP" sz="1800" dirty="0">
                <a:solidFill>
                  <a:schemeClr val="tx1"/>
                </a:solidFill>
                <a:latin typeface="+mn-ea"/>
              </a:rPr>
            </a:br>
            <a:r>
              <a:rPr kumimoji="0" lang="en-US" altLang="ja-JP" sz="1800" dirty="0">
                <a:solidFill>
                  <a:schemeClr val="tx1"/>
                </a:solidFill>
                <a:latin typeface="+mn-ea"/>
                <a:hlinkClick r:id="rId4"/>
              </a:rPr>
              <a:t>https://www3.hiweb.hitachi.co.jp/Co014-property/gi/pg/oss.html</a:t>
            </a:r>
            <a:br>
              <a:rPr kumimoji="0" lang="en-US" altLang="ja-JP" sz="1800" dirty="0">
                <a:solidFill>
                  <a:schemeClr val="tx1"/>
                </a:solidFill>
                <a:latin typeface="+mn-ea"/>
              </a:rPr>
            </a:br>
            <a:r>
              <a:rPr kumimoji="0" lang="ja-JP" altLang="en-US" sz="1800" dirty="0">
                <a:solidFill>
                  <a:schemeClr val="tx1"/>
                </a:solidFill>
                <a:latin typeface="+mn-ea"/>
              </a:rPr>
              <a:t>・</a:t>
            </a:r>
            <a:r>
              <a:rPr kumimoji="0" lang="en-US" altLang="ja-JP" sz="1800" dirty="0">
                <a:solidFill>
                  <a:schemeClr val="tx1"/>
                </a:solidFill>
                <a:latin typeface="+mn-ea"/>
              </a:rPr>
              <a:t>DSS</a:t>
            </a:r>
            <a:r>
              <a:rPr kumimoji="0" lang="ja-JP" altLang="en-US" sz="1800" dirty="0">
                <a:solidFill>
                  <a:schemeClr val="tx1"/>
                </a:solidFill>
                <a:latin typeface="+mn-ea"/>
              </a:rPr>
              <a:t>以外の方はこちら</a:t>
            </a:r>
            <a:br>
              <a:rPr kumimoji="0" lang="en-US" altLang="ja-JP" sz="1800" dirty="0">
                <a:solidFill>
                  <a:schemeClr val="tx1"/>
                </a:solidFill>
                <a:latin typeface="+mn-ea"/>
              </a:rPr>
            </a:br>
            <a:r>
              <a:rPr kumimoji="0" lang="en-US" altLang="ja-JP" sz="1800" dirty="0">
                <a:solidFill>
                  <a:schemeClr val="tx1"/>
                </a:solidFill>
                <a:latin typeface="+mn-ea"/>
                <a:hlinkClick r:id="rId5"/>
              </a:rPr>
              <a:t>https://www3.hiweb.hitachi.co.jp/Co014-property/gi/pg_grp/oss.html</a:t>
            </a:r>
            <a:endParaRPr kumimoji="0" lang="en-US" altLang="ja-JP" sz="1800" dirty="0">
              <a:solidFill>
                <a:schemeClr val="tx1"/>
              </a:solidFill>
              <a:latin typeface="+mn-ea"/>
            </a:endParaRPr>
          </a:p>
          <a:p>
            <a:pPr algn="l">
              <a:buClr>
                <a:srgbClr val="C00000"/>
              </a:buClr>
              <a:defRPr/>
            </a:pPr>
            <a:r>
              <a:rPr kumimoji="0" lang="en-US" altLang="ja-JP" sz="1800" dirty="0">
                <a:solidFill>
                  <a:schemeClr val="tx1"/>
                </a:solidFill>
                <a:latin typeface="+mn-ea"/>
              </a:rPr>
              <a:t> </a:t>
            </a:r>
            <a:r>
              <a:rPr kumimoji="0" lang="ja-JP" altLang="en-US" sz="1800" dirty="0">
                <a:solidFill>
                  <a:schemeClr val="tx1"/>
                </a:solidFill>
                <a:latin typeface="+mn-ea"/>
              </a:rPr>
              <a:t>・</a:t>
            </a:r>
            <a:r>
              <a:rPr kumimoji="0" lang="en-US" altLang="ja-JP" sz="1800" dirty="0">
                <a:solidFill>
                  <a:schemeClr val="tx1"/>
                </a:solidFill>
                <a:latin typeface="+mn-ea"/>
              </a:rPr>
              <a:t>OSS</a:t>
            </a:r>
            <a:r>
              <a:rPr kumimoji="0" lang="ja-JP" altLang="en-US" sz="1800" dirty="0">
                <a:solidFill>
                  <a:schemeClr val="tx1"/>
                </a:solidFill>
                <a:latin typeface="+mn-ea"/>
              </a:rPr>
              <a:t>ガイドライン</a:t>
            </a:r>
            <a:r>
              <a:rPr kumimoji="0" lang="en-US" altLang="ja-JP" sz="1800" dirty="0">
                <a:solidFill>
                  <a:schemeClr val="tx1"/>
                </a:solidFill>
                <a:latin typeface="+mn-ea"/>
              </a:rPr>
              <a:t>『</a:t>
            </a:r>
            <a:r>
              <a:rPr kumimoji="0" lang="ja-JP" altLang="en-US" sz="1800" dirty="0">
                <a:solidFill>
                  <a:schemeClr val="tx1"/>
                </a:solidFill>
                <a:latin typeface="+mn-ea"/>
              </a:rPr>
              <a:t>活用編</a:t>
            </a:r>
            <a:r>
              <a:rPr kumimoji="0" lang="en-US" altLang="ja-JP" sz="1800" dirty="0">
                <a:solidFill>
                  <a:schemeClr val="tx1"/>
                </a:solidFill>
                <a:latin typeface="+mn-ea"/>
              </a:rPr>
              <a:t>』</a:t>
            </a:r>
          </a:p>
          <a:p>
            <a:pPr>
              <a:buClr>
                <a:srgbClr val="C00000"/>
              </a:buClr>
              <a:defRPr/>
            </a:pPr>
            <a:r>
              <a:rPr lang="en-US" altLang="ja-JP" sz="1800" dirty="0">
                <a:solidFill>
                  <a:schemeClr val="tx1"/>
                </a:solidFill>
                <a:latin typeface="+mn-ea"/>
                <a:hlinkClick r:id="rId6"/>
              </a:rPr>
              <a:t>https://co045-oss.c-web.hitachi.co.jp/knowledge/index.html</a:t>
            </a:r>
            <a:endParaRPr lang="en-US" altLang="ja-JP" sz="1800" dirty="0">
              <a:solidFill>
                <a:schemeClr val="tx1"/>
              </a:solidFill>
              <a:latin typeface="+mn-ea"/>
            </a:endParaRPr>
          </a:p>
          <a:p>
            <a:pPr>
              <a:buClr>
                <a:srgbClr val="C00000"/>
              </a:buClr>
              <a:defRPr/>
            </a:pPr>
            <a:endParaRPr lang="ja-JP" altLang="en-US" sz="1800" dirty="0">
              <a:solidFill>
                <a:schemeClr val="tx1"/>
              </a:solidFill>
            </a:endParaRPr>
          </a:p>
        </p:txBody>
      </p:sp>
      <p:sp>
        <p:nvSpPr>
          <p:cNvPr id="35" name="角丸四角形 34"/>
          <p:cNvSpPr/>
          <p:nvPr/>
        </p:nvSpPr>
        <p:spPr bwMode="auto">
          <a:xfrm>
            <a:off x="6213699" y="4902383"/>
            <a:ext cx="1910281" cy="283417"/>
          </a:xfrm>
          <a:prstGeom prst="roundRect">
            <a:avLst>
              <a:gd name="adj" fmla="val 35094"/>
            </a:avLst>
          </a:prstGeom>
          <a:solidFill>
            <a:srgbClr val="E94C37"/>
          </a:solidFill>
          <a:ln w="9525">
            <a:noFill/>
            <a:miter lim="800000"/>
            <a:headEnd/>
            <a:tailEnd/>
          </a:ln>
          <a:effectLst/>
        </p:spPr>
        <p:txBody>
          <a:bodyPr wrap="square" lIns="0" tIns="0" rIns="0" bIns="0" rtlCol="0" anchor="ctr" anchorCtr="0">
            <a:noAutofit/>
          </a:bodyPr>
          <a:lstStyle/>
          <a:p>
            <a:pPr algn="ctr">
              <a:lnSpc>
                <a:spcPct val="150000"/>
              </a:lnSpc>
            </a:pPr>
            <a:r>
              <a:rPr lang="en-US" altLang="ja-JP" sz="1400" b="1" spc="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1400" b="1" spc="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章で</a:t>
            </a:r>
            <a:r>
              <a:rPr lang="ja-JP" altLang="en-US" sz="1200" b="1" spc="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詳しく</a:t>
            </a:r>
            <a:r>
              <a:rPr lang="ja-JP" altLang="en-US" sz="1400" b="1" spc="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説明</a:t>
            </a:r>
            <a:r>
              <a:rPr lang="en-US" altLang="ja-JP" sz="1400" b="1" spc="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400" b="1" spc="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乗算記号 3">
            <a:extLst>
              <a:ext uri="{FF2B5EF4-FFF2-40B4-BE49-F238E27FC236}">
                <a16:creationId xmlns:a16="http://schemas.microsoft.com/office/drawing/2014/main" id="{1E4BB3C1-6FC0-6A5E-20DE-F8CFE0914517}"/>
              </a:ext>
            </a:extLst>
          </p:cNvPr>
          <p:cNvSpPr/>
          <p:nvPr/>
        </p:nvSpPr>
        <p:spPr bwMode="auto">
          <a:xfrm>
            <a:off x="5559691" y="2285311"/>
            <a:ext cx="4175027" cy="611915"/>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5" name="乗算記号 4">
            <a:extLst>
              <a:ext uri="{FF2B5EF4-FFF2-40B4-BE49-F238E27FC236}">
                <a16:creationId xmlns:a16="http://schemas.microsoft.com/office/drawing/2014/main" id="{2E2E30B5-5DAA-36A7-640E-4E4543391E29}"/>
              </a:ext>
            </a:extLst>
          </p:cNvPr>
          <p:cNvSpPr/>
          <p:nvPr/>
        </p:nvSpPr>
        <p:spPr bwMode="auto">
          <a:xfrm>
            <a:off x="9176653" y="2204887"/>
            <a:ext cx="4175027" cy="611915"/>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 name="Text Box 31">
            <a:extLst>
              <a:ext uri="{FF2B5EF4-FFF2-40B4-BE49-F238E27FC236}">
                <a16:creationId xmlns:a16="http://schemas.microsoft.com/office/drawing/2014/main" id="{83C6743A-7865-1D07-C8B0-2CC294C7447D}"/>
              </a:ext>
            </a:extLst>
          </p:cNvPr>
          <p:cNvSpPr txBox="1">
            <a:spLocks noChangeArrowheads="1"/>
          </p:cNvSpPr>
          <p:nvPr/>
        </p:nvSpPr>
        <p:spPr bwMode="gray">
          <a:xfrm>
            <a:off x="6526569" y="2913890"/>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grpSp>
        <p:nvGrpSpPr>
          <p:cNvPr id="6" name="グループ化 5">
            <a:extLst>
              <a:ext uri="{FF2B5EF4-FFF2-40B4-BE49-F238E27FC236}">
                <a16:creationId xmlns:a16="http://schemas.microsoft.com/office/drawing/2014/main" id="{3A839D68-C2FA-BB11-AA5C-375488B82169}"/>
              </a:ext>
            </a:extLst>
          </p:cNvPr>
          <p:cNvGrpSpPr/>
          <p:nvPr/>
        </p:nvGrpSpPr>
        <p:grpSpPr>
          <a:xfrm>
            <a:off x="9472613" y="3260532"/>
            <a:ext cx="1924819" cy="490654"/>
            <a:chOff x="8401210" y="1616927"/>
            <a:chExt cx="1924819" cy="490654"/>
          </a:xfrm>
        </p:grpSpPr>
        <p:sp>
          <p:nvSpPr>
            <p:cNvPr id="7" name="吹き出し: 角を丸めた四角形 6">
              <a:extLst>
                <a:ext uri="{FF2B5EF4-FFF2-40B4-BE49-F238E27FC236}">
                  <a16:creationId xmlns:a16="http://schemas.microsoft.com/office/drawing/2014/main" id="{DCACD97B-98DE-E21B-8E7E-BB2A34F65057}"/>
                </a:ext>
              </a:extLst>
            </p:cNvPr>
            <p:cNvSpPr/>
            <p:nvPr/>
          </p:nvSpPr>
          <p:spPr bwMode="auto">
            <a:xfrm>
              <a:off x="8441473" y="1616927"/>
              <a:ext cx="1884556" cy="490653"/>
            </a:xfrm>
            <a:prstGeom prst="wedgeRoundRectCallout">
              <a:avLst>
                <a:gd name="adj1" fmla="val -86282"/>
                <a:gd name="adj2" fmla="val -172426"/>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800" b="1" spc="100" dirty="0">
                  <a:solidFill>
                    <a:schemeClr val="tx1"/>
                  </a:solidFill>
                  <a:latin typeface="Arial" pitchFamily="34" charset="0"/>
                  <a:ea typeface="メイリオ" pitchFamily="50" charset="-128"/>
                </a:rPr>
                <a:t>部分は削除</a:t>
              </a:r>
            </a:p>
          </p:txBody>
        </p:sp>
        <p:sp>
          <p:nvSpPr>
            <p:cNvPr id="8" name="乗算記号 7">
              <a:extLst>
                <a:ext uri="{FF2B5EF4-FFF2-40B4-BE49-F238E27FC236}">
                  <a16:creationId xmlns:a16="http://schemas.microsoft.com/office/drawing/2014/main" id="{E8F08A5C-B04C-5EBF-A442-96DA98C3B7EE}"/>
                </a:ext>
              </a:extLst>
            </p:cNvPr>
            <p:cNvSpPr/>
            <p:nvPr/>
          </p:nvSpPr>
          <p:spPr bwMode="auto">
            <a:xfrm>
              <a:off x="8401210" y="1639491"/>
              <a:ext cx="419407" cy="468090"/>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Tree>
    <p:extLst>
      <p:ext uri="{BB962C8B-B14F-4D97-AF65-F5344CB8AC3E}">
        <p14:creationId xmlns:p14="http://schemas.microsoft.com/office/powerpoint/2010/main" val="374565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371192" y="193046"/>
            <a:ext cx="8761657" cy="2617061"/>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
        <p:nvSpPr>
          <p:cNvPr id="6" name="正方形/長方形 5"/>
          <p:cNvSpPr/>
          <p:nvPr/>
        </p:nvSpPr>
        <p:spPr bwMode="auto">
          <a:xfrm>
            <a:off x="325925" y="3445727"/>
            <a:ext cx="8845235" cy="1726774"/>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Tree>
    <p:extLst>
      <p:ext uri="{BB962C8B-B14F-4D97-AF65-F5344CB8AC3E}">
        <p14:creationId xmlns:p14="http://schemas.microsoft.com/office/powerpoint/2010/main" val="681741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ホームベース 47"/>
          <p:cNvSpPr/>
          <p:nvPr/>
        </p:nvSpPr>
        <p:spPr bwMode="auto">
          <a:xfrm>
            <a:off x="213335" y="3462392"/>
            <a:ext cx="9045943" cy="1768413"/>
          </a:xfrm>
          <a:prstGeom prst="homePlate">
            <a:avLst>
              <a:gd name="adj" fmla="val 9726"/>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grpSp>
        <p:nvGrpSpPr>
          <p:cNvPr id="6" name="グループ化 5"/>
          <p:cNvGrpSpPr/>
          <p:nvPr/>
        </p:nvGrpSpPr>
        <p:grpSpPr>
          <a:xfrm>
            <a:off x="257440" y="534635"/>
            <a:ext cx="8957732" cy="2808000"/>
            <a:chOff x="257440" y="575731"/>
            <a:chExt cx="8957732" cy="3342836"/>
          </a:xfrm>
        </p:grpSpPr>
        <p:sp>
          <p:nvSpPr>
            <p:cNvPr id="13" name="正方形/長方形 12"/>
            <p:cNvSpPr/>
            <p:nvPr/>
          </p:nvSpPr>
          <p:spPr bwMode="auto">
            <a:xfrm>
              <a:off x="257440" y="575731"/>
              <a:ext cx="8957732" cy="3342836"/>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15" name="直線コネクタ 14"/>
            <p:cNvCxnSpPr/>
            <p:nvPr/>
          </p:nvCxnSpPr>
          <p:spPr bwMode="auto">
            <a:xfrm>
              <a:off x="350573" y="66922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16" name="直線コネクタ 15"/>
            <p:cNvCxnSpPr/>
            <p:nvPr/>
          </p:nvCxnSpPr>
          <p:spPr bwMode="auto">
            <a:xfrm>
              <a:off x="350573" y="3787493"/>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3" name="タイトル 2"/>
          <p:cNvSpPr>
            <a:spLocks noGrp="1"/>
          </p:cNvSpPr>
          <p:nvPr>
            <p:ph type="title"/>
          </p:nvPr>
        </p:nvSpPr>
        <p:spPr/>
        <p:txBody>
          <a:bodyPr/>
          <a:lstStyle/>
          <a:p>
            <a:r>
              <a:rPr lang="en-US" altLang="ja-JP" dirty="0"/>
              <a:t>4-1</a:t>
            </a:r>
            <a:r>
              <a:rPr lang="ja-JP" altLang="en-US" dirty="0"/>
              <a:t> 一般的な製品及びシステム等の開発プロセス</a:t>
            </a:r>
          </a:p>
        </p:txBody>
      </p:sp>
      <p:sp>
        <p:nvSpPr>
          <p:cNvPr id="14" name="Text Box 31"/>
          <p:cNvSpPr txBox="1">
            <a:spLocks noChangeArrowheads="1"/>
          </p:cNvSpPr>
          <p:nvPr/>
        </p:nvSpPr>
        <p:spPr bwMode="gray">
          <a:xfrm>
            <a:off x="314303" y="723656"/>
            <a:ext cx="894693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昨今、</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を製品やシステムの部品として利用することが増えてきています。</a:t>
            </a:r>
          </a:p>
          <a:p>
            <a:pPr marL="216000" indent="-216000">
              <a:lnSpc>
                <a:spcPct val="100000"/>
              </a:lnSpc>
              <a:spcBef>
                <a:spcPts val="600"/>
              </a:spcBef>
              <a:buClr>
                <a:srgbClr val="29A2B5"/>
              </a:buClr>
              <a:buFont typeface="Wingdings" panose="05000000000000000000" pitchFamily="2" charset="2"/>
              <a:buChar char="l"/>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を製品等に利用する場合においても、基本的なプロセスは、従前より実施されている</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開発プロセス等となんら変わることはありません。</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但し、</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を利用した開発では、開発期間の短縮や開発コストの低減が見込めますが、その反面、</a:t>
            </a:r>
            <a:r>
              <a:rPr lang="en-US" altLang="ja-JP" sz="1400" b="1" spc="100" dirty="0">
                <a:solidFill>
                  <a:srgbClr val="FF2975"/>
                </a:solidFill>
                <a:latin typeface="Arial" pitchFamily="34" charset="0"/>
                <a:ea typeface="メイリオ" pitchFamily="50" charset="-128"/>
              </a:rPr>
              <a:t>OSS</a:t>
            </a:r>
            <a:r>
              <a:rPr lang="ja-JP" altLang="en-US" sz="1400" b="1" spc="100" dirty="0">
                <a:solidFill>
                  <a:srgbClr val="FF2975"/>
                </a:solidFill>
                <a:latin typeface="Arial" pitchFamily="34" charset="0"/>
                <a:ea typeface="メイリオ" pitchFamily="50" charset="-128"/>
              </a:rPr>
              <a:t>の特徴である「無償」、「無保証／無補償」であることに留意した取扱が必要になってきます</a:t>
            </a:r>
            <a:r>
              <a:rPr lang="ja-JP" altLang="en-US" sz="1400" b="1" spc="100" dirty="0">
                <a:solidFill>
                  <a:schemeClr val="tx1">
                    <a:lumMod val="75000"/>
                    <a:lumOff val="25000"/>
                  </a:schemeClr>
                </a:solidFill>
                <a:latin typeface="Arial" pitchFamily="34" charset="0"/>
                <a:ea typeface="メイリオ" pitchFamily="50" charset="-128"/>
              </a:rPr>
              <a:t>（留意点の概要については、次章以降で説明します）。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まず、各事業部や各グループ会社で多少運用が異なるかもしれませんが、一般的に行われている</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製品やシステムの開発プロセス（以下、開発プロセス）を下記と想定し説明します。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各工程の詳細な説明は割愛しますが、開発プロセスは以下５つの工程により構成されます。　（１）検討　（２）開発　（３）検査　（４）出荷　（５）保守</a:t>
            </a:r>
          </a:p>
        </p:txBody>
      </p:sp>
      <p:sp>
        <p:nvSpPr>
          <p:cNvPr id="61" name="テキスト ボックス 60"/>
          <p:cNvSpPr txBox="1"/>
          <p:nvPr/>
        </p:nvSpPr>
        <p:spPr>
          <a:xfrm>
            <a:off x="213335" y="3462392"/>
            <a:ext cx="4432972" cy="312634"/>
          </a:xfrm>
          <a:prstGeom prst="roundRect">
            <a:avLst/>
          </a:prstGeom>
          <a:solidFill>
            <a:srgbClr val="4DC531"/>
          </a:solidFill>
        </p:spPr>
        <p:txBody>
          <a:bodyPr wrap="none" lIns="144000" tIns="36000" rIns="144000" bIns="0" rtlCol="0">
            <a:spAutoFit/>
          </a:bodyPr>
          <a:lstStyle/>
          <a:p>
            <a:pPr>
              <a:lnSpc>
                <a:spcPct val="100000"/>
              </a:lnSpc>
            </a:pPr>
            <a:r>
              <a:rPr lang="ja-JP" altLang="en-US" sz="1600" b="1" spc="100">
                <a:solidFill>
                  <a:schemeClr val="bg1"/>
                </a:solidFill>
                <a:latin typeface="Arial" pitchFamily="34" charset="0"/>
                <a:ea typeface="メイリオ" pitchFamily="50" charset="-128"/>
              </a:rPr>
              <a:t>一般的な製品・システム等の開発プロセス</a:t>
            </a:r>
            <a:endParaRPr lang="ja-JP" altLang="en-US" sz="1600" b="1" spc="100" dirty="0">
              <a:solidFill>
                <a:schemeClr val="bg1"/>
              </a:solidFill>
              <a:latin typeface="Arial" pitchFamily="34" charset="0"/>
              <a:ea typeface="メイリオ" pitchFamily="50" charset="-128"/>
            </a:endParaRPr>
          </a:p>
        </p:txBody>
      </p:sp>
      <p:grpSp>
        <p:nvGrpSpPr>
          <p:cNvPr id="26" name="グループ化 25"/>
          <p:cNvGrpSpPr/>
          <p:nvPr/>
        </p:nvGrpSpPr>
        <p:grpSpPr>
          <a:xfrm>
            <a:off x="370046" y="4014714"/>
            <a:ext cx="8732520" cy="1003280"/>
            <a:chOff x="695462" y="4171167"/>
            <a:chExt cx="8156617" cy="827090"/>
          </a:xfrm>
        </p:grpSpPr>
        <p:grpSp>
          <p:nvGrpSpPr>
            <p:cNvPr id="27" name="グループ化 26"/>
            <p:cNvGrpSpPr/>
            <p:nvPr/>
          </p:nvGrpSpPr>
          <p:grpSpPr>
            <a:xfrm>
              <a:off x="695462" y="4171167"/>
              <a:ext cx="1931828" cy="827090"/>
              <a:chOff x="515156" y="4468969"/>
              <a:chExt cx="1931828" cy="658800"/>
            </a:xfrm>
            <a:solidFill>
              <a:srgbClr val="0B3441"/>
            </a:solidFill>
            <a:effectLst>
              <a:outerShdw blurRad="50800" dist="38100" dir="2700000" algn="tl" rotWithShape="0">
                <a:prstClr val="black">
                  <a:alpha val="40000"/>
                </a:prstClr>
              </a:outerShdw>
            </a:effectLst>
          </p:grpSpPr>
          <p:sp>
            <p:nvSpPr>
              <p:cNvPr id="43" name="正方形/長方形 42"/>
              <p:cNvSpPr/>
              <p:nvPr/>
            </p:nvSpPr>
            <p:spPr bwMode="auto">
              <a:xfrm>
                <a:off x="515156" y="4468969"/>
                <a:ext cx="1751524" cy="656823"/>
              </a:xfrm>
              <a:prstGeom prst="rect">
                <a:avLst/>
              </a:prstGeom>
              <a:grp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800" b="1" spc="100">
                    <a:solidFill>
                      <a:schemeClr val="bg1"/>
                    </a:solidFill>
                    <a:latin typeface="Arial" pitchFamily="34" charset="0"/>
                    <a:ea typeface="メイリオ" pitchFamily="50" charset="-128"/>
                  </a:rPr>
                  <a:t>検討</a:t>
                </a:r>
                <a:endParaRPr kumimoji="1" lang="ja-JP" altLang="en-US" sz="1800" b="1" spc="100" dirty="0">
                  <a:solidFill>
                    <a:schemeClr val="bg1"/>
                  </a:solidFill>
                  <a:latin typeface="Arial" pitchFamily="34" charset="0"/>
                  <a:ea typeface="メイリオ" pitchFamily="50" charset="-128"/>
                </a:endParaRPr>
              </a:p>
            </p:txBody>
          </p:sp>
          <p:sp>
            <p:nvSpPr>
              <p:cNvPr id="47" name="二等辺三角形 46"/>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28" name="グループ化 27"/>
            <p:cNvGrpSpPr/>
            <p:nvPr/>
          </p:nvGrpSpPr>
          <p:grpSpPr>
            <a:xfrm>
              <a:off x="2634804" y="4171167"/>
              <a:ext cx="1931828" cy="827090"/>
              <a:chOff x="515156" y="4468969"/>
              <a:chExt cx="1931828" cy="658800"/>
            </a:xfrm>
            <a:solidFill>
              <a:srgbClr val="145C72"/>
            </a:solidFill>
            <a:effectLst>
              <a:outerShdw blurRad="50800" dist="38100" dir="2700000" algn="tl" rotWithShape="0">
                <a:prstClr val="black">
                  <a:alpha val="40000"/>
                </a:prstClr>
              </a:outerShdw>
            </a:effectLst>
          </p:grpSpPr>
          <p:sp>
            <p:nvSpPr>
              <p:cNvPr id="41" name="正方形/長方形 40"/>
              <p:cNvSpPr/>
              <p:nvPr/>
            </p:nvSpPr>
            <p:spPr bwMode="auto">
              <a:xfrm>
                <a:off x="515156" y="4468969"/>
                <a:ext cx="1751524" cy="656823"/>
              </a:xfrm>
              <a:prstGeom prst="rect">
                <a:avLst/>
              </a:prstGeom>
              <a:grp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800" b="1" spc="100">
                    <a:solidFill>
                      <a:schemeClr val="bg1"/>
                    </a:solidFill>
                    <a:latin typeface="Arial" pitchFamily="34" charset="0"/>
                    <a:ea typeface="メイリオ" pitchFamily="50" charset="-128"/>
                  </a:rPr>
                  <a:t>開発</a:t>
                </a:r>
                <a:endParaRPr kumimoji="1" lang="ja-JP" altLang="en-US" sz="1800" b="1" spc="100" dirty="0">
                  <a:solidFill>
                    <a:schemeClr val="bg1"/>
                  </a:solidFill>
                  <a:latin typeface="Arial" pitchFamily="34" charset="0"/>
                  <a:ea typeface="メイリオ" pitchFamily="50" charset="-128"/>
                </a:endParaRPr>
              </a:p>
            </p:txBody>
          </p:sp>
          <p:sp>
            <p:nvSpPr>
              <p:cNvPr id="42" name="二等辺三角形 41"/>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29" name="グループ化 28"/>
            <p:cNvGrpSpPr/>
            <p:nvPr/>
          </p:nvGrpSpPr>
          <p:grpSpPr>
            <a:xfrm>
              <a:off x="4574146" y="4171167"/>
              <a:ext cx="1931828" cy="827090"/>
              <a:chOff x="515156" y="4468969"/>
              <a:chExt cx="1931828" cy="658800"/>
            </a:xfrm>
            <a:solidFill>
              <a:srgbClr val="1E8CAE"/>
            </a:solidFill>
            <a:effectLst>
              <a:outerShdw blurRad="50800" dist="38100" dir="2700000" algn="tl" rotWithShape="0">
                <a:prstClr val="black">
                  <a:alpha val="40000"/>
                </a:prstClr>
              </a:outerShdw>
            </a:effectLst>
          </p:grpSpPr>
          <p:sp>
            <p:nvSpPr>
              <p:cNvPr id="39" name="正方形/長方形 38"/>
              <p:cNvSpPr/>
              <p:nvPr/>
            </p:nvSpPr>
            <p:spPr bwMode="auto">
              <a:xfrm>
                <a:off x="515156" y="4468969"/>
                <a:ext cx="1751524" cy="656823"/>
              </a:xfrm>
              <a:prstGeom prst="rect">
                <a:avLst/>
              </a:prstGeom>
              <a:grp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800" b="1" spc="100">
                    <a:solidFill>
                      <a:schemeClr val="bg1"/>
                    </a:solidFill>
                    <a:latin typeface="Arial" pitchFamily="34" charset="0"/>
                    <a:ea typeface="メイリオ" pitchFamily="50" charset="-128"/>
                  </a:rPr>
                  <a:t>検査</a:t>
                </a:r>
                <a:endParaRPr kumimoji="1" lang="ja-JP" altLang="en-US" sz="1800" b="1" spc="100" dirty="0">
                  <a:solidFill>
                    <a:schemeClr val="bg1"/>
                  </a:solidFill>
                  <a:latin typeface="Arial" pitchFamily="34" charset="0"/>
                  <a:ea typeface="メイリオ" pitchFamily="50" charset="-128"/>
                </a:endParaRPr>
              </a:p>
            </p:txBody>
          </p:sp>
          <p:sp>
            <p:nvSpPr>
              <p:cNvPr id="40" name="二等辺三角形 39"/>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0" name="グループ化 29"/>
            <p:cNvGrpSpPr/>
            <p:nvPr/>
          </p:nvGrpSpPr>
          <p:grpSpPr>
            <a:xfrm>
              <a:off x="6513488" y="4171167"/>
              <a:ext cx="1165538" cy="827090"/>
              <a:chOff x="1294325" y="4468969"/>
              <a:chExt cx="1165538" cy="658800"/>
            </a:xfrm>
            <a:solidFill>
              <a:srgbClr val="24A9D2"/>
            </a:solidFill>
            <a:effectLst>
              <a:outerShdw blurRad="50800" dist="38100" dir="2700000" algn="tl" rotWithShape="0">
                <a:prstClr val="black">
                  <a:alpha val="40000"/>
                </a:prstClr>
              </a:outerShdw>
            </a:effectLst>
          </p:grpSpPr>
          <p:sp>
            <p:nvSpPr>
              <p:cNvPr id="36" name="正方形/長方形 35"/>
              <p:cNvSpPr/>
              <p:nvPr/>
            </p:nvSpPr>
            <p:spPr bwMode="auto">
              <a:xfrm>
                <a:off x="1294325" y="4468969"/>
                <a:ext cx="985234" cy="656823"/>
              </a:xfrm>
              <a:prstGeom prst="rect">
                <a:avLst/>
              </a:prstGeom>
              <a:grpFill/>
              <a:ln w="9525">
                <a:noFill/>
                <a:miter lim="800000"/>
                <a:headEnd/>
                <a:tailEnd/>
              </a:ln>
              <a:effectLst/>
            </p:spPr>
            <p:txBody>
              <a:bodyPr wrap="square" lIns="0" tIns="0" rIns="0" bIns="0" rtlCol="0" anchor="ctr" anchorCtr="0">
                <a:noAutofit/>
              </a:bodyPr>
              <a:lstStyle/>
              <a:p>
                <a:pPr algn="ctr">
                  <a:lnSpc>
                    <a:spcPct val="100000"/>
                  </a:lnSpc>
                </a:pPr>
                <a:r>
                  <a:rPr lang="ja-JP" altLang="en-US" sz="1800" b="1" spc="100">
                    <a:solidFill>
                      <a:schemeClr val="bg1"/>
                    </a:solidFill>
                    <a:latin typeface="Arial" pitchFamily="34" charset="0"/>
                    <a:ea typeface="メイリオ" pitchFamily="50" charset="-128"/>
                  </a:rPr>
                  <a:t>出荷</a:t>
                </a:r>
                <a:endParaRPr kumimoji="1" lang="ja-JP" altLang="en-US" sz="1800" b="1" spc="100" dirty="0">
                  <a:solidFill>
                    <a:schemeClr val="bg1"/>
                  </a:solidFill>
                  <a:latin typeface="Arial" pitchFamily="34" charset="0"/>
                  <a:ea typeface="メイリオ" pitchFamily="50" charset="-128"/>
                </a:endParaRPr>
              </a:p>
            </p:txBody>
          </p:sp>
          <p:sp>
            <p:nvSpPr>
              <p:cNvPr id="38" name="二等辺三角形 37"/>
              <p:cNvSpPr/>
              <p:nvPr/>
            </p:nvSpPr>
            <p:spPr bwMode="auto">
              <a:xfrm rot="5400000">
                <a:off x="2040311" y="4708216"/>
                <a:ext cx="658800" cy="180305"/>
              </a:xfrm>
              <a:prstGeom prst="triangle">
                <a:avLst/>
              </a:prstGeom>
              <a:grp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1" name="グループ化 30"/>
            <p:cNvGrpSpPr/>
            <p:nvPr/>
          </p:nvGrpSpPr>
          <p:grpSpPr>
            <a:xfrm>
              <a:off x="7686541" y="4171167"/>
              <a:ext cx="1165538" cy="827090"/>
              <a:chOff x="1294325" y="4468969"/>
              <a:chExt cx="1165538" cy="658800"/>
            </a:xfrm>
            <a:effectLst>
              <a:outerShdw blurRad="50800" dist="38100" dir="2700000" algn="tl" rotWithShape="0">
                <a:prstClr val="black">
                  <a:alpha val="40000"/>
                </a:prstClr>
              </a:outerShdw>
            </a:effectLst>
          </p:grpSpPr>
          <p:sp>
            <p:nvSpPr>
              <p:cNvPr id="32" name="正方形/長方形 31"/>
              <p:cNvSpPr/>
              <p:nvPr/>
            </p:nvSpPr>
            <p:spPr bwMode="auto">
              <a:xfrm>
                <a:off x="1294325" y="4468969"/>
                <a:ext cx="985234" cy="656823"/>
              </a:xfrm>
              <a:prstGeom prst="rect">
                <a:avLst/>
              </a:prstGeom>
              <a:solidFill>
                <a:srgbClr val="72C3D0"/>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800" b="1" spc="100">
                    <a:solidFill>
                      <a:schemeClr val="bg1"/>
                    </a:solidFill>
                    <a:latin typeface="Arial" pitchFamily="34" charset="0"/>
                    <a:ea typeface="メイリオ" pitchFamily="50" charset="-128"/>
                  </a:rPr>
                  <a:t>保守</a:t>
                </a:r>
                <a:endParaRPr kumimoji="1" lang="ja-JP" altLang="en-US" sz="1800" b="1" spc="100" dirty="0">
                  <a:solidFill>
                    <a:schemeClr val="bg1"/>
                  </a:solidFill>
                  <a:latin typeface="Arial" pitchFamily="34" charset="0"/>
                  <a:ea typeface="メイリオ" pitchFamily="50" charset="-128"/>
                </a:endParaRPr>
              </a:p>
            </p:txBody>
          </p:sp>
          <p:sp>
            <p:nvSpPr>
              <p:cNvPr id="35" name="二等辺三角形 34"/>
              <p:cNvSpPr/>
              <p:nvPr/>
            </p:nvSpPr>
            <p:spPr bwMode="auto">
              <a:xfrm rot="5400000">
                <a:off x="2040311" y="4708216"/>
                <a:ext cx="658800" cy="180305"/>
              </a:xfrm>
              <a:prstGeom prst="triangle">
                <a:avLst/>
              </a:prstGeom>
              <a:solidFill>
                <a:srgbClr val="72C3D0"/>
              </a:solid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Tree>
    <p:extLst>
      <p:ext uri="{BB962C8B-B14F-4D97-AF65-F5344CB8AC3E}">
        <p14:creationId xmlns:p14="http://schemas.microsoft.com/office/powerpoint/2010/main" val="2586790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1632"/>
          </a:xfrm>
        </p:spPr>
        <p:txBody>
          <a:bodyPr/>
          <a:lstStyle/>
          <a:p>
            <a:r>
              <a:rPr lang="en-US" altLang="ja-JP" dirty="0"/>
              <a:t>4-2 </a:t>
            </a:r>
            <a:r>
              <a:rPr lang="ja-JP" altLang="en-US" dirty="0"/>
              <a:t>開発プロセスと</a:t>
            </a:r>
            <a:r>
              <a:rPr lang="en-US" altLang="ja-JP" dirty="0"/>
              <a:t>｢OSS</a:t>
            </a:r>
            <a:r>
              <a:rPr lang="ja-JP" altLang="en-US" dirty="0"/>
              <a:t>コンプライアンス・マネージメントプロセス</a:t>
            </a:r>
            <a:r>
              <a:rPr lang="en-US" altLang="ja-JP" dirty="0"/>
              <a:t>｣</a:t>
            </a:r>
            <a:r>
              <a:rPr lang="ja-JP" altLang="en-US" dirty="0"/>
              <a:t>との関係</a:t>
            </a:r>
          </a:p>
        </p:txBody>
      </p:sp>
      <p:sp>
        <p:nvSpPr>
          <p:cNvPr id="22" name="ホームベース 21"/>
          <p:cNvSpPr/>
          <p:nvPr/>
        </p:nvSpPr>
        <p:spPr bwMode="auto">
          <a:xfrm>
            <a:off x="262444" y="2767281"/>
            <a:ext cx="9023223" cy="2457059"/>
          </a:xfrm>
          <a:prstGeom prst="homePlate">
            <a:avLst>
              <a:gd name="adj" fmla="val 10944"/>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grpSp>
        <p:nvGrpSpPr>
          <p:cNvPr id="25" name="グループ化 24"/>
          <p:cNvGrpSpPr/>
          <p:nvPr/>
        </p:nvGrpSpPr>
        <p:grpSpPr>
          <a:xfrm>
            <a:off x="381000" y="3285799"/>
            <a:ext cx="8732520" cy="1519177"/>
            <a:chOff x="695462" y="4171167"/>
            <a:chExt cx="8156617" cy="827090"/>
          </a:xfrm>
        </p:grpSpPr>
        <p:grpSp>
          <p:nvGrpSpPr>
            <p:cNvPr id="28" name="グループ化 27"/>
            <p:cNvGrpSpPr/>
            <p:nvPr/>
          </p:nvGrpSpPr>
          <p:grpSpPr>
            <a:xfrm>
              <a:off x="695462" y="4171167"/>
              <a:ext cx="1931828" cy="827090"/>
              <a:chOff x="515156" y="4468969"/>
              <a:chExt cx="1931828" cy="658800"/>
            </a:xfrm>
            <a:solidFill>
              <a:srgbClr val="0B3441"/>
            </a:solidFill>
            <a:effectLst>
              <a:outerShdw blurRad="50800" dist="38100" dir="2700000" algn="tl" rotWithShape="0">
                <a:prstClr val="black">
                  <a:alpha val="40000"/>
                </a:prstClr>
              </a:outerShdw>
            </a:effectLst>
          </p:grpSpPr>
          <p:sp>
            <p:nvSpPr>
              <p:cNvPr id="50" name="正方形/長方形 49"/>
              <p:cNvSpPr/>
              <p:nvPr/>
            </p:nvSpPr>
            <p:spPr bwMode="auto">
              <a:xfrm>
                <a:off x="515156" y="4468969"/>
                <a:ext cx="1751524" cy="656823"/>
              </a:xfrm>
              <a:prstGeom prst="rect">
                <a:avLst/>
              </a:prstGeom>
              <a:grpFill/>
              <a:ln w="9525">
                <a:noFill/>
                <a:miter lim="800000"/>
                <a:headEnd/>
                <a:tailEnd/>
              </a:ln>
              <a:effectLst/>
            </p:spPr>
            <p:txBody>
              <a:bodyPr wrap="square" lIns="0" tIns="180000" rIns="0" bIns="0" rtlCol="0" anchor="t" anchorCtr="0">
                <a:noAutofit/>
              </a:bodyPr>
              <a:lstStyle/>
              <a:p>
                <a:pPr algn="ctr">
                  <a:lnSpc>
                    <a:spcPct val="100000"/>
                  </a:lnSpc>
                </a:pPr>
                <a:r>
                  <a:rPr kumimoji="1" lang="ja-JP" altLang="en-US" sz="1800" b="1" spc="100">
                    <a:solidFill>
                      <a:schemeClr val="bg1"/>
                    </a:solidFill>
                    <a:latin typeface="Arial" pitchFamily="34" charset="0"/>
                    <a:ea typeface="メイリオ" pitchFamily="50" charset="-128"/>
                  </a:rPr>
                  <a:t>検討</a:t>
                </a:r>
                <a:endParaRPr kumimoji="1" lang="ja-JP" altLang="en-US" sz="1800" b="1" spc="100" dirty="0">
                  <a:solidFill>
                    <a:schemeClr val="bg1"/>
                  </a:solidFill>
                  <a:latin typeface="Arial" pitchFamily="34" charset="0"/>
                  <a:ea typeface="メイリオ" pitchFamily="50" charset="-128"/>
                </a:endParaRPr>
              </a:p>
            </p:txBody>
          </p:sp>
          <p:sp>
            <p:nvSpPr>
              <p:cNvPr id="51" name="二等辺三角形 50"/>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2" name="グループ化 31"/>
            <p:cNvGrpSpPr/>
            <p:nvPr/>
          </p:nvGrpSpPr>
          <p:grpSpPr>
            <a:xfrm>
              <a:off x="2634804" y="4171167"/>
              <a:ext cx="1931828" cy="827090"/>
              <a:chOff x="515156" y="4468969"/>
              <a:chExt cx="1931828" cy="658800"/>
            </a:xfrm>
            <a:solidFill>
              <a:srgbClr val="145C72"/>
            </a:solidFill>
            <a:effectLst>
              <a:outerShdw blurRad="50800" dist="38100" dir="2700000" algn="tl" rotWithShape="0">
                <a:prstClr val="black">
                  <a:alpha val="40000"/>
                </a:prstClr>
              </a:outerShdw>
            </a:effectLst>
          </p:grpSpPr>
          <p:sp>
            <p:nvSpPr>
              <p:cNvPr id="47" name="正方形/長方形 46"/>
              <p:cNvSpPr/>
              <p:nvPr/>
            </p:nvSpPr>
            <p:spPr bwMode="auto">
              <a:xfrm>
                <a:off x="515156" y="4468969"/>
                <a:ext cx="1751524" cy="656823"/>
              </a:xfrm>
              <a:prstGeom prst="rect">
                <a:avLst/>
              </a:prstGeom>
              <a:grpFill/>
              <a:ln w="9525">
                <a:noFill/>
                <a:miter lim="800000"/>
                <a:headEnd/>
                <a:tailEnd/>
              </a:ln>
              <a:effectLst/>
            </p:spPr>
            <p:txBody>
              <a:bodyPr wrap="square" lIns="0" tIns="180000" rIns="0" bIns="0" rtlCol="0" anchor="t" anchorCtr="0">
                <a:noAutofit/>
              </a:bodyPr>
              <a:lstStyle/>
              <a:p>
                <a:pPr algn="ctr">
                  <a:lnSpc>
                    <a:spcPct val="100000"/>
                  </a:lnSpc>
                </a:pPr>
                <a:r>
                  <a:rPr kumimoji="1" lang="ja-JP" altLang="en-US" sz="1800" b="1" spc="100">
                    <a:solidFill>
                      <a:schemeClr val="bg1"/>
                    </a:solidFill>
                    <a:latin typeface="Arial" pitchFamily="34" charset="0"/>
                    <a:ea typeface="メイリオ" pitchFamily="50" charset="-128"/>
                  </a:rPr>
                  <a:t>開発</a:t>
                </a:r>
                <a:endParaRPr kumimoji="1" lang="ja-JP" altLang="en-US" sz="1800" b="1" spc="100" dirty="0">
                  <a:solidFill>
                    <a:schemeClr val="bg1"/>
                  </a:solidFill>
                  <a:latin typeface="Arial" pitchFamily="34" charset="0"/>
                  <a:ea typeface="メイリオ" pitchFamily="50" charset="-128"/>
                </a:endParaRPr>
              </a:p>
            </p:txBody>
          </p:sp>
          <p:sp>
            <p:nvSpPr>
              <p:cNvPr id="49" name="二等辺三角形 48"/>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3" name="グループ化 32"/>
            <p:cNvGrpSpPr/>
            <p:nvPr/>
          </p:nvGrpSpPr>
          <p:grpSpPr>
            <a:xfrm>
              <a:off x="4574146" y="4171167"/>
              <a:ext cx="1931828" cy="827090"/>
              <a:chOff x="515156" y="4468969"/>
              <a:chExt cx="1931828" cy="658800"/>
            </a:xfrm>
            <a:solidFill>
              <a:srgbClr val="1E8CAE"/>
            </a:solidFill>
            <a:effectLst>
              <a:outerShdw blurRad="50800" dist="38100" dir="2700000" algn="tl" rotWithShape="0">
                <a:prstClr val="black">
                  <a:alpha val="40000"/>
                </a:prstClr>
              </a:outerShdw>
            </a:effectLst>
          </p:grpSpPr>
          <p:sp>
            <p:nvSpPr>
              <p:cNvPr id="43" name="正方形/長方形 42"/>
              <p:cNvSpPr/>
              <p:nvPr/>
            </p:nvSpPr>
            <p:spPr bwMode="auto">
              <a:xfrm>
                <a:off x="515156" y="4468969"/>
                <a:ext cx="1751524" cy="656823"/>
              </a:xfrm>
              <a:prstGeom prst="rect">
                <a:avLst/>
              </a:prstGeom>
              <a:grpFill/>
              <a:ln w="9525">
                <a:noFill/>
                <a:miter lim="800000"/>
                <a:headEnd/>
                <a:tailEnd/>
              </a:ln>
              <a:effectLst/>
            </p:spPr>
            <p:txBody>
              <a:bodyPr wrap="square" lIns="0" tIns="180000" rIns="0" bIns="0" rtlCol="0" anchor="t" anchorCtr="0">
                <a:noAutofit/>
              </a:bodyPr>
              <a:lstStyle/>
              <a:p>
                <a:pPr algn="ctr">
                  <a:lnSpc>
                    <a:spcPct val="100000"/>
                  </a:lnSpc>
                </a:pPr>
                <a:r>
                  <a:rPr kumimoji="1" lang="ja-JP" altLang="en-US" sz="1800" b="1" spc="100">
                    <a:solidFill>
                      <a:schemeClr val="bg1"/>
                    </a:solidFill>
                    <a:latin typeface="Arial" pitchFamily="34" charset="0"/>
                    <a:ea typeface="メイリオ" pitchFamily="50" charset="-128"/>
                  </a:rPr>
                  <a:t>検査</a:t>
                </a:r>
                <a:endParaRPr kumimoji="1" lang="ja-JP" altLang="en-US" sz="1800" b="1" spc="100" dirty="0">
                  <a:solidFill>
                    <a:schemeClr val="bg1"/>
                  </a:solidFill>
                  <a:latin typeface="Arial" pitchFamily="34" charset="0"/>
                  <a:ea typeface="メイリオ" pitchFamily="50" charset="-128"/>
                </a:endParaRPr>
              </a:p>
            </p:txBody>
          </p:sp>
          <p:sp>
            <p:nvSpPr>
              <p:cNvPr id="44" name="二等辺三角形 43"/>
              <p:cNvSpPr/>
              <p:nvPr/>
            </p:nvSpPr>
            <p:spPr bwMode="auto">
              <a:xfrm rot="5400000">
                <a:off x="202743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4" name="グループ化 33"/>
            <p:cNvGrpSpPr/>
            <p:nvPr/>
          </p:nvGrpSpPr>
          <p:grpSpPr>
            <a:xfrm>
              <a:off x="6513488" y="4171167"/>
              <a:ext cx="1165538" cy="827090"/>
              <a:chOff x="1294325" y="4468969"/>
              <a:chExt cx="1165538" cy="658800"/>
            </a:xfrm>
            <a:solidFill>
              <a:srgbClr val="24A9D2"/>
            </a:solidFill>
            <a:effectLst>
              <a:outerShdw blurRad="50800" dist="38100" dir="2700000" algn="tl" rotWithShape="0">
                <a:prstClr val="black">
                  <a:alpha val="40000"/>
                </a:prstClr>
              </a:outerShdw>
            </a:effectLst>
          </p:grpSpPr>
          <p:sp>
            <p:nvSpPr>
              <p:cNvPr id="41" name="正方形/長方形 40"/>
              <p:cNvSpPr/>
              <p:nvPr/>
            </p:nvSpPr>
            <p:spPr bwMode="auto">
              <a:xfrm>
                <a:off x="1294325" y="4468969"/>
                <a:ext cx="985234" cy="656823"/>
              </a:xfrm>
              <a:prstGeom prst="rect">
                <a:avLst/>
              </a:prstGeom>
              <a:grpFill/>
              <a:ln w="9525">
                <a:noFill/>
                <a:miter lim="800000"/>
                <a:headEnd/>
                <a:tailEnd/>
              </a:ln>
              <a:effectLst/>
            </p:spPr>
            <p:txBody>
              <a:bodyPr wrap="square" lIns="0" tIns="180000" rIns="0" bIns="0" rtlCol="0" anchor="t" anchorCtr="0">
                <a:noAutofit/>
              </a:bodyPr>
              <a:lstStyle/>
              <a:p>
                <a:pPr algn="ctr">
                  <a:lnSpc>
                    <a:spcPct val="100000"/>
                  </a:lnSpc>
                </a:pPr>
                <a:r>
                  <a:rPr lang="ja-JP" altLang="en-US" sz="1800" b="1" spc="100">
                    <a:solidFill>
                      <a:schemeClr val="bg1"/>
                    </a:solidFill>
                    <a:latin typeface="Arial" pitchFamily="34" charset="0"/>
                    <a:ea typeface="メイリオ" pitchFamily="50" charset="-128"/>
                  </a:rPr>
                  <a:t>出荷</a:t>
                </a:r>
                <a:endParaRPr kumimoji="1" lang="ja-JP" altLang="en-US" sz="1800" b="1" spc="100" dirty="0">
                  <a:solidFill>
                    <a:schemeClr val="bg1"/>
                  </a:solidFill>
                  <a:latin typeface="Arial" pitchFamily="34" charset="0"/>
                  <a:ea typeface="メイリオ" pitchFamily="50" charset="-128"/>
                </a:endParaRPr>
              </a:p>
            </p:txBody>
          </p:sp>
          <p:sp>
            <p:nvSpPr>
              <p:cNvPr id="42" name="二等辺三角形 41"/>
              <p:cNvSpPr/>
              <p:nvPr/>
            </p:nvSpPr>
            <p:spPr bwMode="auto">
              <a:xfrm rot="5400000">
                <a:off x="2040311"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5" name="グループ化 34"/>
            <p:cNvGrpSpPr/>
            <p:nvPr/>
          </p:nvGrpSpPr>
          <p:grpSpPr>
            <a:xfrm>
              <a:off x="7686541" y="4171167"/>
              <a:ext cx="1165538" cy="827090"/>
              <a:chOff x="1294325" y="4468969"/>
              <a:chExt cx="1165538" cy="658800"/>
            </a:xfrm>
            <a:effectLst>
              <a:outerShdw blurRad="50800" dist="38100" dir="2700000" algn="tl" rotWithShape="0">
                <a:prstClr val="black">
                  <a:alpha val="40000"/>
                </a:prstClr>
              </a:outerShdw>
            </a:effectLst>
          </p:grpSpPr>
          <p:sp>
            <p:nvSpPr>
              <p:cNvPr id="36" name="正方形/長方形 35"/>
              <p:cNvSpPr/>
              <p:nvPr/>
            </p:nvSpPr>
            <p:spPr bwMode="auto">
              <a:xfrm>
                <a:off x="1294325" y="4468969"/>
                <a:ext cx="985234" cy="656823"/>
              </a:xfrm>
              <a:prstGeom prst="rect">
                <a:avLst/>
              </a:prstGeom>
              <a:solidFill>
                <a:srgbClr val="72C3D0"/>
              </a:solidFill>
              <a:ln w="9525">
                <a:noFill/>
                <a:miter lim="800000"/>
                <a:headEnd/>
                <a:tailEnd/>
              </a:ln>
              <a:effectLst/>
            </p:spPr>
            <p:txBody>
              <a:bodyPr wrap="square" lIns="0" tIns="180000" rIns="0" bIns="0" rtlCol="0" anchor="t" anchorCtr="0">
                <a:noAutofit/>
              </a:bodyPr>
              <a:lstStyle/>
              <a:p>
                <a:pPr algn="ctr">
                  <a:lnSpc>
                    <a:spcPct val="100000"/>
                  </a:lnSpc>
                </a:pPr>
                <a:r>
                  <a:rPr kumimoji="1" lang="ja-JP" altLang="en-US" sz="1800" b="1" spc="100">
                    <a:solidFill>
                      <a:schemeClr val="bg1"/>
                    </a:solidFill>
                    <a:latin typeface="Arial" pitchFamily="34" charset="0"/>
                    <a:ea typeface="メイリオ" pitchFamily="50" charset="-128"/>
                  </a:rPr>
                  <a:t>保守</a:t>
                </a:r>
                <a:endParaRPr kumimoji="1" lang="ja-JP" altLang="en-US" sz="1800" b="1" spc="100" dirty="0">
                  <a:solidFill>
                    <a:schemeClr val="bg1"/>
                  </a:solidFill>
                  <a:latin typeface="Arial" pitchFamily="34" charset="0"/>
                  <a:ea typeface="メイリオ" pitchFamily="50" charset="-128"/>
                </a:endParaRPr>
              </a:p>
            </p:txBody>
          </p:sp>
          <p:sp>
            <p:nvSpPr>
              <p:cNvPr id="37" name="二等辺三角形 36"/>
              <p:cNvSpPr/>
              <p:nvPr/>
            </p:nvSpPr>
            <p:spPr bwMode="auto">
              <a:xfrm rot="5400000">
                <a:off x="2040311" y="4708216"/>
                <a:ext cx="658800"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52" name="テキスト ボックス 51"/>
          <p:cNvSpPr txBox="1"/>
          <p:nvPr/>
        </p:nvSpPr>
        <p:spPr>
          <a:xfrm>
            <a:off x="262444" y="2767281"/>
            <a:ext cx="4432972" cy="312634"/>
          </a:xfrm>
          <a:prstGeom prst="roundRect">
            <a:avLst/>
          </a:prstGeom>
          <a:solidFill>
            <a:srgbClr val="4DC531"/>
          </a:solidFill>
        </p:spPr>
        <p:txBody>
          <a:bodyPr wrap="none" lIns="144000" tIns="36000" rIns="144000" bIns="0" rtlCol="0">
            <a:spAutoFit/>
          </a:bodyPr>
          <a:lstStyle/>
          <a:p>
            <a:pPr>
              <a:lnSpc>
                <a:spcPct val="100000"/>
              </a:lnSpc>
            </a:pPr>
            <a:r>
              <a:rPr lang="ja-JP" altLang="en-US" sz="1600" b="1" spc="100">
                <a:solidFill>
                  <a:schemeClr val="bg1"/>
                </a:solidFill>
                <a:latin typeface="Arial" pitchFamily="34" charset="0"/>
                <a:ea typeface="メイリオ" pitchFamily="50" charset="-128"/>
              </a:rPr>
              <a:t>一般的な製品・システム等の開発プロセス</a:t>
            </a:r>
            <a:endParaRPr lang="ja-JP" altLang="en-US" sz="1600" b="1" spc="100" dirty="0">
              <a:solidFill>
                <a:schemeClr val="bg1"/>
              </a:solidFill>
              <a:latin typeface="Arial" pitchFamily="34" charset="0"/>
              <a:ea typeface="メイリオ" pitchFamily="50" charset="-128"/>
            </a:endParaRPr>
          </a:p>
        </p:txBody>
      </p:sp>
      <p:sp>
        <p:nvSpPr>
          <p:cNvPr id="66" name="ホームベース 65"/>
          <p:cNvSpPr/>
          <p:nvPr/>
        </p:nvSpPr>
        <p:spPr bwMode="auto">
          <a:xfrm>
            <a:off x="518160" y="3811379"/>
            <a:ext cx="5904000" cy="1161314"/>
          </a:xfrm>
          <a:prstGeom prst="homePlate">
            <a:avLst>
              <a:gd name="adj" fmla="val 13222"/>
            </a:avLst>
          </a:prstGeom>
          <a:solidFill>
            <a:schemeClr val="bg1">
              <a:alpha val="34902"/>
            </a:schemeClr>
          </a:solidFill>
          <a:ln w="381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sp>
        <p:nvSpPr>
          <p:cNvPr id="67" name="ホームベース 66"/>
          <p:cNvSpPr/>
          <p:nvPr/>
        </p:nvSpPr>
        <p:spPr bwMode="auto">
          <a:xfrm>
            <a:off x="741436" y="3938727"/>
            <a:ext cx="1569929" cy="736948"/>
          </a:xfrm>
          <a:prstGeom prst="homePlate">
            <a:avLst>
              <a:gd name="adj" fmla="val 1315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400" b="1">
                <a:solidFill>
                  <a:schemeClr val="tx1"/>
                </a:solidFill>
                <a:latin typeface="Arial" panose="020B0604020202020204" pitchFamily="34" charset="0"/>
                <a:ea typeface="メイリオ" panose="020B0604030504040204" pitchFamily="50" charset="-128"/>
              </a:rPr>
              <a:t>OSS</a:t>
            </a:r>
            <a:r>
              <a:rPr lang="zh-CN" altLang="en-US" sz="1400" b="1">
                <a:solidFill>
                  <a:schemeClr val="tx1"/>
                </a:solidFill>
                <a:latin typeface="Arial" panose="020B0604020202020204" pitchFamily="34" charset="0"/>
                <a:ea typeface="メイリオ" panose="020B0604030504040204" pitchFamily="50" charset="-128"/>
              </a:rPr>
              <a:t>取得</a:t>
            </a: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69" name="ホームベース 68"/>
          <p:cNvSpPr/>
          <p:nvPr/>
        </p:nvSpPr>
        <p:spPr bwMode="auto">
          <a:xfrm>
            <a:off x="2676081" y="3938727"/>
            <a:ext cx="1569929" cy="736948"/>
          </a:xfrm>
          <a:prstGeom prst="homePlate">
            <a:avLst>
              <a:gd name="adj" fmla="val 1315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400" b="1">
                <a:solidFill>
                  <a:schemeClr val="tx1"/>
                </a:solidFill>
                <a:latin typeface="Arial" panose="020B0604020202020204" pitchFamily="34" charset="0"/>
                <a:ea typeface="メイリオ" panose="020B0604030504040204" pitchFamily="50" charset="-128"/>
              </a:rPr>
              <a:t>OSS</a:t>
            </a:r>
            <a:r>
              <a:rPr lang="ja-JP" altLang="en-US" sz="1400" b="1">
                <a:solidFill>
                  <a:schemeClr val="tx1"/>
                </a:solidFill>
                <a:latin typeface="Arial" panose="020B0604020202020204" pitchFamily="34" charset="0"/>
                <a:ea typeface="メイリオ" panose="020B0604030504040204" pitchFamily="50" charset="-128"/>
              </a:rPr>
              <a:t>活用</a:t>
            </a:r>
          </a:p>
          <a:p>
            <a:pPr algn="ctr"/>
            <a:r>
              <a:rPr lang="ja-JP" altLang="en-US" sz="1200" b="1">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a:solidFill>
                  <a:schemeClr val="tx1"/>
                </a:solidFill>
                <a:latin typeface="Arial" panose="020B0604020202020204" pitchFamily="34" charset="0"/>
                <a:ea typeface="メイリオ" panose="020B0604030504040204" pitchFamily="50" charset="-128"/>
              </a:rPr>
              <a:t>遵守状況確認）</a:t>
            </a:r>
          </a:p>
        </p:txBody>
      </p:sp>
      <p:sp>
        <p:nvSpPr>
          <p:cNvPr id="70" name="ホームベース 69"/>
          <p:cNvSpPr/>
          <p:nvPr/>
        </p:nvSpPr>
        <p:spPr bwMode="auto">
          <a:xfrm>
            <a:off x="4610726" y="3938727"/>
            <a:ext cx="1569929" cy="736948"/>
          </a:xfrm>
          <a:prstGeom prst="homePlate">
            <a:avLst>
              <a:gd name="adj" fmla="val 1315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400" b="1" dirty="0">
                <a:solidFill>
                  <a:schemeClr val="tx1"/>
                </a:solidFill>
                <a:latin typeface="Arial" panose="020B0604020202020204" pitchFamily="34" charset="0"/>
                <a:ea typeface="メイリオ" panose="020B0604030504040204" pitchFamily="50" charset="-128"/>
              </a:rPr>
              <a:t>OSS</a:t>
            </a:r>
            <a:r>
              <a:rPr lang="zh-CN" altLang="en-US" sz="1400" b="1" dirty="0">
                <a:solidFill>
                  <a:schemeClr val="tx1"/>
                </a:solidFill>
                <a:latin typeface="Arial" panose="020B0604020202020204" pitchFamily="34" charset="0"/>
                <a:ea typeface="メイリオ" panose="020B0604030504040204" pitchFamily="50" charset="-128"/>
              </a:rPr>
              <a:t>頒布</a:t>
            </a:r>
          </a:p>
          <a:p>
            <a:pPr algn="ctr"/>
            <a:r>
              <a:rPr lang="zh-CN" altLang="en-US" sz="1200" b="1" dirty="0">
                <a:solidFill>
                  <a:schemeClr val="tx1"/>
                </a:solidFill>
                <a:latin typeface="Arial" panose="020B0604020202020204" pitchFamily="34" charset="0"/>
                <a:ea typeface="メイリオ" panose="020B0604030504040204" pitchFamily="50" charset="-128"/>
              </a:rPr>
              <a:t>（妥当性判断）</a:t>
            </a:r>
          </a:p>
        </p:txBody>
      </p:sp>
      <p:sp>
        <p:nvSpPr>
          <p:cNvPr id="71" name="テキスト ボックス 70"/>
          <p:cNvSpPr txBox="1"/>
          <p:nvPr/>
        </p:nvSpPr>
        <p:spPr>
          <a:xfrm>
            <a:off x="1434530" y="4847924"/>
            <a:ext cx="3988941" cy="244530"/>
          </a:xfrm>
          <a:prstGeom prst="roundRect">
            <a:avLst/>
          </a:prstGeom>
          <a:solidFill>
            <a:srgbClr val="FF2975"/>
          </a:solidFill>
        </p:spPr>
        <p:txBody>
          <a:bodyPr wrap="none" lIns="144000" tIns="36000" rIns="144000" bIns="0" rtlCol="0" anchor="ctr">
            <a:spAutoFit/>
          </a:bodyPr>
          <a:lstStyle/>
          <a:p>
            <a:pPr>
              <a:lnSpc>
                <a:spcPct val="100000"/>
              </a:lnSpc>
            </a:pPr>
            <a:r>
              <a:rPr lang="en-US" altLang="ja-JP" sz="1200" b="1" spc="100">
                <a:solidFill>
                  <a:schemeClr val="bg1"/>
                </a:solidFill>
                <a:latin typeface="Arial" pitchFamily="34" charset="0"/>
                <a:ea typeface="メイリオ" pitchFamily="50" charset="-128"/>
              </a:rPr>
              <a:t>OSS</a:t>
            </a:r>
            <a:r>
              <a:rPr lang="ja-JP" altLang="en-US" sz="1200" b="1" spc="100">
                <a:solidFill>
                  <a:schemeClr val="bg1"/>
                </a:solidFill>
                <a:latin typeface="Arial" pitchFamily="34" charset="0"/>
                <a:ea typeface="メイリオ" pitchFamily="50" charset="-128"/>
              </a:rPr>
              <a:t>コンプライアンス・マネージメントプロセス</a:t>
            </a:r>
            <a:endParaRPr lang="ja-JP" altLang="en-US" sz="1200" b="1" spc="100" dirty="0">
              <a:solidFill>
                <a:schemeClr val="bg1"/>
              </a:solidFill>
              <a:latin typeface="Arial" pitchFamily="34" charset="0"/>
              <a:ea typeface="メイリオ" pitchFamily="50" charset="-128"/>
            </a:endParaRPr>
          </a:p>
        </p:txBody>
      </p:sp>
      <p:grpSp>
        <p:nvGrpSpPr>
          <p:cNvPr id="31" name="グループ化 30"/>
          <p:cNvGrpSpPr/>
          <p:nvPr/>
        </p:nvGrpSpPr>
        <p:grpSpPr>
          <a:xfrm>
            <a:off x="257440" y="534635"/>
            <a:ext cx="8957732" cy="1987200"/>
            <a:chOff x="257440" y="575731"/>
            <a:chExt cx="8957732" cy="2170880"/>
          </a:xfrm>
        </p:grpSpPr>
        <p:sp>
          <p:nvSpPr>
            <p:cNvPr id="38" name="正方形/長方形 37"/>
            <p:cNvSpPr/>
            <p:nvPr/>
          </p:nvSpPr>
          <p:spPr bwMode="auto">
            <a:xfrm>
              <a:off x="257440" y="575731"/>
              <a:ext cx="8957732" cy="2170880"/>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39" name="直線コネクタ 38"/>
            <p:cNvCxnSpPr/>
            <p:nvPr/>
          </p:nvCxnSpPr>
          <p:spPr bwMode="auto">
            <a:xfrm>
              <a:off x="350573" y="66922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40" name="直線コネクタ 39"/>
            <p:cNvCxnSpPr/>
            <p:nvPr/>
          </p:nvCxnSpPr>
          <p:spPr bwMode="auto">
            <a:xfrm>
              <a:off x="350573" y="2651719"/>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45" name="Text Box 31"/>
          <p:cNvSpPr txBox="1">
            <a:spLocks noChangeArrowheads="1"/>
          </p:cNvSpPr>
          <p:nvPr/>
        </p:nvSpPr>
        <p:spPr bwMode="gray">
          <a:xfrm>
            <a:off x="314303" y="723656"/>
            <a:ext cx="894693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の特徴に留意した取扱いを行う上で必要な各工程と、開発プロセスの工程との対応関係を</a:t>
            </a:r>
            <a:br>
              <a:rPr lang="ja-JP" altLang="en-US"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下図に示します。</a:t>
            </a:r>
            <a:br>
              <a:rPr lang="ja-JP" altLang="en-US"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下図の開発プロセスの各工程内で、</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利用に係る妥当性などの判断を行います。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なお、上記</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の特徴に留意した取扱いを行う上で必要な工程群を、便宜上</a:t>
            </a:r>
            <a:r>
              <a:rPr lang="ja-JP" altLang="en-US" sz="1400" b="1" spc="100" dirty="0">
                <a:solidFill>
                  <a:srgbClr val="FF2975"/>
                </a:solidFill>
                <a:latin typeface="Arial" pitchFamily="34" charset="0"/>
                <a:ea typeface="メイリオ" pitchFamily="50" charset="-128"/>
              </a:rPr>
              <a:t>「</a:t>
            </a:r>
            <a:r>
              <a:rPr lang="en-US" altLang="ja-JP" sz="1400" b="1" spc="100" dirty="0">
                <a:solidFill>
                  <a:srgbClr val="FF2975"/>
                </a:solidFill>
                <a:latin typeface="Arial" pitchFamily="34" charset="0"/>
                <a:ea typeface="メイリオ" pitchFamily="50" charset="-128"/>
              </a:rPr>
              <a:t>OSS</a:t>
            </a:r>
            <a:r>
              <a:rPr lang="ja-JP" altLang="en-US" sz="1400" b="1" spc="100" dirty="0">
                <a:solidFill>
                  <a:srgbClr val="FF2975"/>
                </a:solidFill>
                <a:latin typeface="Arial" pitchFamily="34" charset="0"/>
                <a:ea typeface="メイリオ" pitchFamily="50" charset="-128"/>
              </a:rPr>
              <a:t>コンプライアンス・マネージメントプロセス」</a:t>
            </a:r>
            <a:r>
              <a:rPr lang="ja-JP" altLang="en-US" sz="1400" b="1" spc="100" dirty="0">
                <a:solidFill>
                  <a:schemeClr val="tx1">
                    <a:lumMod val="75000"/>
                    <a:lumOff val="25000"/>
                  </a:schemeClr>
                </a:solidFill>
                <a:latin typeface="Arial" pitchFamily="34" charset="0"/>
                <a:ea typeface="メイリオ" pitchFamily="50" charset="-128"/>
              </a:rPr>
              <a:t>と呼びます。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rgbClr val="FF2975"/>
                </a:solidFill>
                <a:latin typeface="Arial" pitchFamily="34" charset="0"/>
                <a:ea typeface="メイリオ" pitchFamily="50" charset="-128"/>
              </a:rPr>
              <a:t>「</a:t>
            </a:r>
            <a:r>
              <a:rPr lang="en-US" altLang="ja-JP" sz="1400" b="1" spc="100" dirty="0">
                <a:solidFill>
                  <a:srgbClr val="FF2975"/>
                </a:solidFill>
                <a:latin typeface="Arial" pitchFamily="34" charset="0"/>
                <a:ea typeface="メイリオ" pitchFamily="50" charset="-128"/>
              </a:rPr>
              <a:t>OSS</a:t>
            </a:r>
            <a:r>
              <a:rPr lang="ja-JP" altLang="en-US" sz="1400" b="1" spc="100" dirty="0">
                <a:solidFill>
                  <a:srgbClr val="FF2975"/>
                </a:solidFill>
                <a:latin typeface="Arial" pitchFamily="34" charset="0"/>
                <a:ea typeface="メイリオ" pitchFamily="50" charset="-128"/>
              </a:rPr>
              <a:t>コンプライアンス・マネージメントプロセス」</a:t>
            </a:r>
            <a:r>
              <a:rPr lang="ja-JP" altLang="en-US" sz="1400" b="1" spc="100" dirty="0">
                <a:solidFill>
                  <a:schemeClr val="tx1">
                    <a:lumMod val="75000"/>
                    <a:lumOff val="25000"/>
                  </a:schemeClr>
                </a:solidFill>
                <a:latin typeface="Arial" pitchFamily="34" charset="0"/>
                <a:ea typeface="メイリオ" pitchFamily="50" charset="-128"/>
              </a:rPr>
              <a:t>は以下３つの工程により構成されます。　（１）</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取得　（２）</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活用　（３）</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頒布　</a:t>
            </a:r>
          </a:p>
        </p:txBody>
      </p:sp>
    </p:spTree>
    <p:extLst>
      <p:ext uri="{BB962C8B-B14F-4D97-AF65-F5344CB8AC3E}">
        <p14:creationId xmlns:p14="http://schemas.microsoft.com/office/powerpoint/2010/main" val="4007730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4-3 OSS</a:t>
            </a:r>
            <a:r>
              <a:rPr lang="ja-JP" altLang="en-US" dirty="0"/>
              <a:t>コンプライアンス・マネージメントプロセスの事例</a:t>
            </a:r>
          </a:p>
        </p:txBody>
      </p:sp>
      <p:grpSp>
        <p:nvGrpSpPr>
          <p:cNvPr id="72" name="グループ化 71"/>
          <p:cNvGrpSpPr/>
          <p:nvPr/>
        </p:nvGrpSpPr>
        <p:grpSpPr>
          <a:xfrm>
            <a:off x="257440" y="534635"/>
            <a:ext cx="8957732" cy="2412000"/>
            <a:chOff x="257440" y="575731"/>
            <a:chExt cx="8957732" cy="2634947"/>
          </a:xfrm>
        </p:grpSpPr>
        <p:sp>
          <p:nvSpPr>
            <p:cNvPr id="73" name="正方形/長方形 72"/>
            <p:cNvSpPr/>
            <p:nvPr/>
          </p:nvSpPr>
          <p:spPr bwMode="auto">
            <a:xfrm>
              <a:off x="257440" y="575731"/>
              <a:ext cx="8957732" cy="2634947"/>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74" name="直線コネクタ 73"/>
            <p:cNvCxnSpPr/>
            <p:nvPr/>
          </p:nvCxnSpPr>
          <p:spPr bwMode="auto">
            <a:xfrm>
              <a:off x="350573" y="66922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75" name="直線コネクタ 74"/>
            <p:cNvCxnSpPr/>
            <p:nvPr/>
          </p:nvCxnSpPr>
          <p:spPr bwMode="auto">
            <a:xfrm>
              <a:off x="350573" y="3113196"/>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76" name="Text Box 31"/>
          <p:cNvSpPr txBox="1">
            <a:spLocks noChangeArrowheads="1"/>
          </p:cNvSpPr>
          <p:nvPr/>
        </p:nvSpPr>
        <p:spPr bwMode="gray">
          <a:xfrm>
            <a:off x="314303" y="723656"/>
            <a:ext cx="894693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より理解を深めるために、実例である</a:t>
            </a:r>
            <a:r>
              <a:rPr lang="en-US" altLang="ja-JP" sz="1400" b="1" spc="100" dirty="0">
                <a:solidFill>
                  <a:schemeClr val="tx1">
                    <a:lumMod val="75000"/>
                    <a:lumOff val="25000"/>
                  </a:schemeClr>
                </a:solidFill>
                <a:latin typeface="Arial" pitchFamily="34" charset="0"/>
                <a:ea typeface="メイリオ" pitchFamily="50" charset="-128"/>
              </a:rPr>
              <a:t>DSS｢</a:t>
            </a:r>
            <a:r>
              <a:rPr lang="ja-JP" altLang="en-US" sz="1400" b="1" spc="100" dirty="0">
                <a:solidFill>
                  <a:schemeClr val="tx1">
                    <a:lumMod val="75000"/>
                    <a:lumOff val="25000"/>
                  </a:schemeClr>
                </a:solidFill>
                <a:latin typeface="Arial" pitchFamily="34" charset="0"/>
                <a:ea typeface="メイリオ" pitchFamily="50" charset="-128"/>
              </a:rPr>
              <a:t>品質マネージメントシステム</a:t>
            </a:r>
            <a:r>
              <a:rPr lang="ja-JP" altLang="en-US" sz="1400" b="1" spc="100" baseline="30000" dirty="0">
                <a:solidFill>
                  <a:schemeClr val="tx1">
                    <a:lumMod val="75000"/>
                    <a:lumOff val="25000"/>
                  </a:schemeClr>
                </a:solidFill>
                <a:latin typeface="Arial" pitchFamily="34" charset="0"/>
                <a:ea typeface="メイリオ" pitchFamily="50" charset="-128"/>
              </a:rPr>
              <a:t>（</a:t>
            </a:r>
            <a:r>
              <a:rPr lang="en-US" altLang="ja-JP" sz="1400" b="1" spc="100" baseline="30000" dirty="0">
                <a:solidFill>
                  <a:schemeClr val="tx1">
                    <a:lumMod val="75000"/>
                    <a:lumOff val="25000"/>
                  </a:schemeClr>
                </a:solidFill>
                <a:latin typeface="Arial" pitchFamily="34" charset="0"/>
                <a:ea typeface="メイリオ" pitchFamily="50" charset="-128"/>
              </a:rPr>
              <a:t>※</a:t>
            </a:r>
            <a:r>
              <a:rPr lang="ja-JP" altLang="en-US" sz="1400" b="1" spc="100" baseline="30000" dirty="0">
                <a:solidFill>
                  <a:schemeClr val="tx1">
                    <a:lumMod val="75000"/>
                    <a:lumOff val="25000"/>
                  </a:schemeClr>
                </a:solidFill>
                <a:latin typeface="Arial" pitchFamily="34" charset="0"/>
                <a:ea typeface="メイリオ" pitchFamily="50" charset="-128"/>
              </a:rPr>
              <a:t>）</a:t>
            </a:r>
            <a:r>
              <a:rPr lang="en-US" altLang="ja-JP" sz="1400" b="1" spc="100" dirty="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と対応づけて、 「</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コンプライアンス・マネージメントプロセス」を説明します。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下記規則によれば、「品質マネージメントシステム」とは、設計・開発及び保守する製品などの</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品質ならびに組織の基盤の維持向上を目的とし、それを実施するための組織の構造、責任、手順、</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工程及び資源と定義されています。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下図は、「品質マネージメントシステム」と 「</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コンプライアンス・マネージメントプロセス」との対応関係を示したものになります。</a:t>
            </a:r>
          </a:p>
        </p:txBody>
      </p:sp>
      <p:sp>
        <p:nvSpPr>
          <p:cNvPr id="77" name="Text Box 31"/>
          <p:cNvSpPr txBox="1">
            <a:spLocks noChangeArrowheads="1"/>
          </p:cNvSpPr>
          <p:nvPr/>
        </p:nvSpPr>
        <p:spPr bwMode="gray">
          <a:xfrm>
            <a:off x="337721" y="2424781"/>
            <a:ext cx="8854025" cy="360000"/>
          </a:xfrm>
          <a:prstGeom prst="rect">
            <a:avLst/>
          </a:prstGeom>
          <a:noFill/>
          <a:ln w="3175" cap="rnd">
            <a:noFill/>
            <a:miter lim="800000"/>
            <a:headEnd/>
            <a:tailEnd/>
          </a:ln>
          <a:effectLst/>
        </p:spPr>
        <p:txBody>
          <a:bodyPr wrap="square" lIns="72000" tIns="0" rIns="144000" bIns="0" anchor="t">
            <a:noAutofit/>
          </a:bodyPr>
          <a:lstStyle/>
          <a:p>
            <a:pPr marL="171450" indent="-171450">
              <a:lnSpc>
                <a:spcPct val="100000"/>
              </a:lnSpc>
              <a:spcBef>
                <a:spcPts val="600"/>
              </a:spcBef>
              <a:buFont typeface="Yu Gothic" panose="020B0400000000000000" pitchFamily="50" charset="-128"/>
              <a:buChar char="※"/>
              <a:defRPr/>
            </a:pPr>
            <a:r>
              <a:rPr lang="en-US" altLang="ja-JP" sz="1200" b="1" spc="100" dirty="0">
                <a:solidFill>
                  <a:schemeClr val="tx1">
                    <a:lumMod val="75000"/>
                    <a:lumOff val="25000"/>
                  </a:schemeClr>
                </a:solidFill>
                <a:latin typeface="Arial" pitchFamily="34" charset="0"/>
                <a:ea typeface="メイリオ" pitchFamily="50" charset="-128"/>
              </a:rPr>
              <a:t>DSS</a:t>
            </a:r>
            <a:r>
              <a:rPr lang="ja-JP" altLang="en-US" sz="1200" b="1" spc="100" dirty="0">
                <a:solidFill>
                  <a:schemeClr val="tx1">
                    <a:lumMod val="75000"/>
                    <a:lumOff val="25000"/>
                  </a:schemeClr>
                </a:solidFill>
                <a:latin typeface="Arial" pitchFamily="34" charset="0"/>
                <a:ea typeface="メイリオ" pitchFamily="50" charset="-128"/>
              </a:rPr>
              <a:t>における開発プロセスを規則化したものに、品質マネージメントシステム規則</a:t>
            </a:r>
            <a:r>
              <a:rPr lang="en-US" altLang="ja-JP" sz="1200" b="1" spc="100" dirty="0">
                <a:solidFill>
                  <a:schemeClr val="tx1">
                    <a:lumMod val="75000"/>
                    <a:lumOff val="25000"/>
                  </a:schemeClr>
                </a:solidFill>
                <a:latin typeface="Arial" pitchFamily="34" charset="0"/>
                <a:ea typeface="メイリオ" pitchFamily="50" charset="-128"/>
              </a:rPr>
              <a:t>(DSS</a:t>
            </a:r>
            <a:r>
              <a:rPr lang="ja-JP" altLang="en-US" sz="1200" b="1" spc="100" dirty="0">
                <a:solidFill>
                  <a:schemeClr val="tx1">
                    <a:lumMod val="75000"/>
                    <a:lumOff val="25000"/>
                  </a:schemeClr>
                </a:solidFill>
                <a:latin typeface="Arial" pitchFamily="34" charset="0"/>
                <a:ea typeface="メイリオ" pitchFamily="50" charset="-128"/>
              </a:rPr>
              <a:t>統特規</a:t>
            </a:r>
            <a:r>
              <a:rPr lang="en-US" altLang="ja-JP" sz="1200" b="1" spc="100" dirty="0">
                <a:solidFill>
                  <a:schemeClr val="tx1">
                    <a:lumMod val="75000"/>
                    <a:lumOff val="25000"/>
                  </a:schemeClr>
                </a:solidFill>
                <a:latin typeface="Arial" pitchFamily="34" charset="0"/>
                <a:ea typeface="メイリオ" pitchFamily="50" charset="-128"/>
              </a:rPr>
              <a:t>76-02)</a:t>
            </a:r>
            <a:r>
              <a:rPr lang="ja-JP" altLang="en-US" sz="1200" b="1" spc="100" dirty="0">
                <a:solidFill>
                  <a:schemeClr val="tx1">
                    <a:lumMod val="75000"/>
                    <a:lumOff val="25000"/>
                  </a:schemeClr>
                </a:solidFill>
                <a:latin typeface="Arial" pitchFamily="34" charset="0"/>
                <a:ea typeface="メイリオ" pitchFamily="50" charset="-128"/>
              </a:rPr>
              <a:t>及び品質マニュアルがあります。</a:t>
            </a:r>
          </a:p>
        </p:txBody>
      </p:sp>
      <p:grpSp>
        <p:nvGrpSpPr>
          <p:cNvPr id="78" name="グループ化 77"/>
          <p:cNvGrpSpPr/>
          <p:nvPr/>
        </p:nvGrpSpPr>
        <p:grpSpPr>
          <a:xfrm>
            <a:off x="262444" y="3041151"/>
            <a:ext cx="9023223" cy="2257363"/>
            <a:chOff x="262444" y="2911163"/>
            <a:chExt cx="9023223" cy="2387346"/>
          </a:xfrm>
        </p:grpSpPr>
        <p:sp>
          <p:nvSpPr>
            <p:cNvPr id="79" name="ホームベース 78"/>
            <p:cNvSpPr/>
            <p:nvPr/>
          </p:nvSpPr>
          <p:spPr bwMode="auto">
            <a:xfrm>
              <a:off x="262444" y="2911163"/>
              <a:ext cx="9023223" cy="2387346"/>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80" name="グループ化 79"/>
            <p:cNvGrpSpPr/>
            <p:nvPr/>
          </p:nvGrpSpPr>
          <p:grpSpPr>
            <a:xfrm>
              <a:off x="369900" y="3302336"/>
              <a:ext cx="1563676" cy="1933547"/>
              <a:chOff x="227058" y="4511442"/>
              <a:chExt cx="1671814" cy="616327"/>
            </a:xfrm>
            <a:solidFill>
              <a:srgbClr val="0B3441"/>
            </a:solidFill>
            <a:effectLst>
              <a:outerShdw blurRad="50800" dist="38100" dir="2700000" algn="tl" rotWithShape="0">
                <a:prstClr val="black">
                  <a:alpha val="40000"/>
                </a:prstClr>
              </a:outerShdw>
            </a:effectLst>
          </p:grpSpPr>
          <p:sp>
            <p:nvSpPr>
              <p:cNvPr id="105" name="正方形/長方形 104"/>
              <p:cNvSpPr/>
              <p:nvPr/>
            </p:nvSpPr>
            <p:spPr bwMode="auto">
              <a:xfrm>
                <a:off x="227058" y="4511442"/>
                <a:ext cx="1496479"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06" name="二等辺三角形 105"/>
              <p:cNvSpPr/>
              <p:nvPr/>
            </p:nvSpPr>
            <p:spPr bwMode="auto">
              <a:xfrm rot="5400000">
                <a:off x="1500621" y="4729517"/>
                <a:ext cx="616198"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81" name="グループ化 80"/>
            <p:cNvGrpSpPr/>
            <p:nvPr/>
          </p:nvGrpSpPr>
          <p:grpSpPr>
            <a:xfrm>
              <a:off x="1943100" y="3302337"/>
              <a:ext cx="5251959" cy="1933544"/>
              <a:chOff x="-2078426" y="4511442"/>
              <a:chExt cx="5251959" cy="616326"/>
            </a:xfrm>
            <a:solidFill>
              <a:srgbClr val="1E8CAE"/>
            </a:solidFill>
            <a:effectLst>
              <a:outerShdw blurRad="50800" dist="38100" dir="2700000" algn="tl" rotWithShape="0">
                <a:prstClr val="black">
                  <a:alpha val="40000"/>
                </a:prstClr>
              </a:outerShdw>
            </a:effectLst>
          </p:grpSpPr>
          <p:sp>
            <p:nvSpPr>
              <p:cNvPr id="103" name="正方形/長方形 102"/>
              <p:cNvSpPr/>
              <p:nvPr/>
            </p:nvSpPr>
            <p:spPr bwMode="auto">
              <a:xfrm>
                <a:off x="-2078426" y="4511442"/>
                <a:ext cx="5071475"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04" name="二等辺三角形 103"/>
              <p:cNvSpPr/>
              <p:nvPr/>
            </p:nvSpPr>
            <p:spPr bwMode="auto">
              <a:xfrm rot="5400000">
                <a:off x="2775281" y="4729516"/>
                <a:ext cx="616199"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82" name="グループ化 81"/>
            <p:cNvGrpSpPr/>
            <p:nvPr/>
          </p:nvGrpSpPr>
          <p:grpSpPr>
            <a:xfrm>
              <a:off x="7214991" y="3302337"/>
              <a:ext cx="990272" cy="1933544"/>
              <a:chOff x="2033292" y="4511442"/>
              <a:chExt cx="990272" cy="616326"/>
            </a:xfrm>
            <a:solidFill>
              <a:srgbClr val="24A9D2"/>
            </a:solidFill>
            <a:effectLst>
              <a:outerShdw blurRad="50800" dist="38100" dir="2700000" algn="tl" rotWithShape="0">
                <a:prstClr val="black">
                  <a:alpha val="40000"/>
                </a:prstClr>
              </a:outerShdw>
            </a:effectLst>
          </p:grpSpPr>
          <p:sp>
            <p:nvSpPr>
              <p:cNvPr id="101" name="正方形/長方形 100"/>
              <p:cNvSpPr/>
              <p:nvPr/>
            </p:nvSpPr>
            <p:spPr bwMode="auto">
              <a:xfrm>
                <a:off x="2033292" y="4511442"/>
                <a:ext cx="814191"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パフォー</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マンス</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評価</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02" name="二等辺三角形 101"/>
              <p:cNvSpPr/>
              <p:nvPr/>
            </p:nvSpPr>
            <p:spPr bwMode="auto">
              <a:xfrm rot="5400000">
                <a:off x="2625312" y="4729516"/>
                <a:ext cx="616199"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83" name="グループ化 82"/>
            <p:cNvGrpSpPr/>
            <p:nvPr/>
          </p:nvGrpSpPr>
          <p:grpSpPr>
            <a:xfrm>
              <a:off x="8229599" y="3302337"/>
              <a:ext cx="860601" cy="1933544"/>
              <a:chOff x="1874847" y="4511442"/>
              <a:chExt cx="860601" cy="616326"/>
            </a:xfrm>
            <a:effectLst>
              <a:outerShdw blurRad="50800" dist="38100" dir="2700000" algn="tl" rotWithShape="0">
                <a:prstClr val="black">
                  <a:alpha val="40000"/>
                </a:prstClr>
              </a:outerShdw>
            </a:effectLst>
          </p:grpSpPr>
          <p:sp>
            <p:nvSpPr>
              <p:cNvPr id="99" name="正方形/長方形 98"/>
              <p:cNvSpPr/>
              <p:nvPr/>
            </p:nvSpPr>
            <p:spPr bwMode="auto">
              <a:xfrm>
                <a:off x="1874847" y="4511442"/>
                <a:ext cx="680284" cy="614350"/>
              </a:xfrm>
              <a:prstGeom prst="rect">
                <a:avLst/>
              </a:prstGeom>
              <a:solidFill>
                <a:srgbClr val="72C3D0"/>
              </a:solidFill>
              <a:ln w="9525">
                <a:noFill/>
                <a:miter lim="800000"/>
                <a:headEnd/>
                <a:tailEnd/>
              </a:ln>
              <a:effectLst/>
            </p:spPr>
            <p:txBody>
              <a:bodyPr wrap="none" lIns="0" tIns="72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改善</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00" name="二等辺三角形 99"/>
              <p:cNvSpPr/>
              <p:nvPr/>
            </p:nvSpPr>
            <p:spPr bwMode="auto">
              <a:xfrm rot="5400000">
                <a:off x="2337196" y="4729516"/>
                <a:ext cx="616199"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84" name="テキスト ボックス 83"/>
            <p:cNvSpPr txBox="1"/>
            <p:nvPr/>
          </p:nvSpPr>
          <p:spPr>
            <a:xfrm>
              <a:off x="262444" y="2911163"/>
              <a:ext cx="2818494" cy="315890"/>
            </a:xfrm>
            <a:prstGeom prst="roundRect">
              <a:avLst/>
            </a:prstGeom>
            <a:solidFill>
              <a:srgbClr val="853379"/>
            </a:solidFill>
          </p:spPr>
          <p:txBody>
            <a:bodyPr wrap="none" lIns="144000" tIns="36000" rIns="144000" bIns="18000" rtlCol="0" anchor="ctr">
              <a:spAutoFit/>
            </a:bodyPr>
            <a:lstStyle/>
            <a:p>
              <a:pPr algn="ctr">
                <a:lnSpc>
                  <a:spcPct val="100000"/>
                </a:lnSpc>
              </a:pPr>
              <a:r>
                <a:rPr lang="ja-JP" altLang="en-US" sz="1400" b="1" spc="10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85" name="ホームベース 84"/>
            <p:cNvSpPr/>
            <p:nvPr/>
          </p:nvSpPr>
          <p:spPr bwMode="auto">
            <a:xfrm>
              <a:off x="2028826" y="3617441"/>
              <a:ext cx="51983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開発</a:t>
              </a:r>
              <a:endParaRPr lang="en-US" altLang="ja-JP" sz="1200" b="1">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86" name="ホームベース 85"/>
            <p:cNvSpPr/>
            <p:nvPr/>
          </p:nvSpPr>
          <p:spPr bwMode="auto">
            <a:xfrm>
              <a:off x="2600325" y="3617441"/>
              <a:ext cx="1695450" cy="151823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87" name="ホームベース 86"/>
            <p:cNvSpPr/>
            <p:nvPr/>
          </p:nvSpPr>
          <p:spPr bwMode="auto">
            <a:xfrm>
              <a:off x="4343400" y="3617441"/>
              <a:ext cx="36169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88" name="ホームベース 87"/>
            <p:cNvSpPr/>
            <p:nvPr/>
          </p:nvSpPr>
          <p:spPr bwMode="auto">
            <a:xfrm>
              <a:off x="5156809" y="3617441"/>
              <a:ext cx="1530654" cy="151823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製品監視</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89" name="ホームベース 88"/>
            <p:cNvSpPr/>
            <p:nvPr/>
          </p:nvSpPr>
          <p:spPr bwMode="auto">
            <a:xfrm>
              <a:off x="6705076" y="3617441"/>
              <a:ext cx="36169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出</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90" name="グループ化 89"/>
            <p:cNvGrpSpPr/>
            <p:nvPr/>
          </p:nvGrpSpPr>
          <p:grpSpPr>
            <a:xfrm>
              <a:off x="4811913" y="4305952"/>
              <a:ext cx="227286" cy="50104"/>
              <a:chOff x="4709870" y="4246323"/>
              <a:chExt cx="326612" cy="72000"/>
            </a:xfrm>
          </p:grpSpPr>
          <p:sp>
            <p:nvSpPr>
              <p:cNvPr id="96"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97"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98"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grpSp>
        <p:sp>
          <p:nvSpPr>
            <p:cNvPr id="91" name="ホームベース 90"/>
            <p:cNvSpPr/>
            <p:nvPr/>
          </p:nvSpPr>
          <p:spPr bwMode="auto">
            <a:xfrm>
              <a:off x="488515" y="4052072"/>
              <a:ext cx="6048000" cy="988780"/>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92" name="ホームベース 91"/>
            <p:cNvSpPr/>
            <p:nvPr/>
          </p:nvSpPr>
          <p:spPr bwMode="auto">
            <a:xfrm>
              <a:off x="570327" y="4191239"/>
              <a:ext cx="1191798" cy="664895"/>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a:solidFill>
                    <a:schemeClr val="tx1"/>
                  </a:solidFill>
                  <a:latin typeface="Arial" panose="020B0604020202020204" pitchFamily="34" charset="0"/>
                  <a:ea typeface="メイリオ" panose="020B0604030504040204" pitchFamily="50" charset="-128"/>
                </a:rPr>
                <a:t>OSS</a:t>
              </a:r>
              <a:r>
                <a:rPr lang="zh-CN" altLang="en-US" sz="1200" b="1">
                  <a:solidFill>
                    <a:schemeClr val="tx1"/>
                  </a:solidFill>
                  <a:latin typeface="Arial" panose="020B0604020202020204" pitchFamily="34" charset="0"/>
                  <a:ea typeface="メイリオ" panose="020B0604030504040204" pitchFamily="50" charset="-128"/>
                </a:rPr>
                <a:t>取得</a:t>
              </a: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93" name="ホームベース 92"/>
            <p:cNvSpPr/>
            <p:nvPr/>
          </p:nvSpPr>
          <p:spPr bwMode="auto">
            <a:xfrm>
              <a:off x="2686051" y="4191239"/>
              <a:ext cx="1438274" cy="664895"/>
            </a:xfrm>
            <a:prstGeom prst="homePlate">
              <a:avLst>
                <a:gd name="adj" fmla="val 2271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dirty="0">
                  <a:solidFill>
                    <a:schemeClr val="tx1"/>
                  </a:solidFill>
                  <a:latin typeface="Arial" panose="020B0604020202020204" pitchFamily="34" charset="0"/>
                  <a:ea typeface="メイリオ" panose="020B0604030504040204" pitchFamily="50" charset="-128"/>
                </a:rPr>
                <a:t>OSS</a:t>
              </a:r>
              <a:r>
                <a:rPr lang="ja-JP" altLang="en-US" sz="1200" b="1" dirty="0">
                  <a:solidFill>
                    <a:schemeClr val="tx1"/>
                  </a:solidFill>
                  <a:latin typeface="Arial" panose="020B0604020202020204" pitchFamily="34" charset="0"/>
                  <a:ea typeface="メイリオ" panose="020B0604030504040204" pitchFamily="50" charset="-128"/>
                </a:rPr>
                <a:t>活用</a:t>
              </a:r>
            </a:p>
            <a:p>
              <a:pPr algn="ctr"/>
              <a:r>
                <a:rPr lang="ja-JP" altLang="en-US" sz="1200" b="1" dirty="0">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dirty="0">
                  <a:solidFill>
                    <a:schemeClr val="tx1"/>
                  </a:solidFill>
                  <a:latin typeface="Arial" panose="020B0604020202020204" pitchFamily="34" charset="0"/>
                  <a:ea typeface="メイリオ" panose="020B0604030504040204" pitchFamily="50" charset="-128"/>
                </a:rPr>
                <a:t>遵守状況確認）</a:t>
              </a:r>
            </a:p>
          </p:txBody>
        </p:sp>
        <p:sp>
          <p:nvSpPr>
            <p:cNvPr id="94" name="ホームベース 93"/>
            <p:cNvSpPr/>
            <p:nvPr/>
          </p:nvSpPr>
          <p:spPr bwMode="auto">
            <a:xfrm>
              <a:off x="5248275" y="4191239"/>
              <a:ext cx="1133476" cy="664895"/>
            </a:xfrm>
            <a:prstGeom prst="homePlate">
              <a:avLst>
                <a:gd name="adj" fmla="val 1613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dirty="0">
                  <a:solidFill>
                    <a:schemeClr val="tx1"/>
                  </a:solidFill>
                  <a:latin typeface="Arial" panose="020B0604020202020204" pitchFamily="34" charset="0"/>
                  <a:ea typeface="メイリオ" panose="020B0604030504040204" pitchFamily="50" charset="-128"/>
                </a:rPr>
                <a:t>OSS</a:t>
              </a:r>
              <a:r>
                <a:rPr lang="zh-CN" altLang="en-US" sz="1200" b="1" dirty="0">
                  <a:solidFill>
                    <a:schemeClr val="tx1"/>
                  </a:solidFill>
                  <a:latin typeface="Arial" panose="020B0604020202020204" pitchFamily="34" charset="0"/>
                  <a:ea typeface="メイリオ" panose="020B0604030504040204" pitchFamily="50" charset="-128"/>
                </a:rPr>
                <a:t>頒布</a:t>
              </a:r>
            </a:p>
            <a:p>
              <a:pPr algn="ctr"/>
              <a:r>
                <a:rPr lang="zh-CN" altLang="en-US" sz="1200" b="1" dirty="0">
                  <a:solidFill>
                    <a:schemeClr val="tx1"/>
                  </a:solidFill>
                  <a:latin typeface="Arial" panose="020B0604020202020204" pitchFamily="34" charset="0"/>
                  <a:ea typeface="メイリオ" panose="020B0604030504040204" pitchFamily="50" charset="-128"/>
                </a:rPr>
                <a:t>（妥当性判断）</a:t>
              </a:r>
            </a:p>
          </p:txBody>
        </p:sp>
        <p:sp>
          <p:nvSpPr>
            <p:cNvPr id="95" name="テキスト ボックス 94"/>
            <p:cNvSpPr txBox="1"/>
            <p:nvPr/>
          </p:nvSpPr>
          <p:spPr>
            <a:xfrm>
              <a:off x="1434530" y="4932524"/>
              <a:ext cx="3988941" cy="237344"/>
            </a:xfrm>
            <a:prstGeom prst="roundRect">
              <a:avLst/>
            </a:prstGeom>
            <a:solidFill>
              <a:srgbClr val="FF2975"/>
            </a:solidFill>
          </p:spPr>
          <p:txBody>
            <a:bodyPr wrap="none" lIns="144000" tIns="18000" rIns="144000" bIns="0" rtlCol="0" anchor="ctr">
              <a:spAutoFit/>
            </a:bodyPr>
            <a:lstStyle/>
            <a:p>
              <a:pPr>
                <a:lnSpc>
                  <a:spcPct val="100000"/>
                </a:lnSpc>
              </a:pPr>
              <a:r>
                <a:rPr lang="en-US" altLang="ja-JP" sz="1200" b="1" spc="100">
                  <a:solidFill>
                    <a:schemeClr val="bg1"/>
                  </a:solidFill>
                  <a:latin typeface="Arial" pitchFamily="34" charset="0"/>
                  <a:ea typeface="メイリオ" pitchFamily="50" charset="-128"/>
                </a:rPr>
                <a:t>OSS</a:t>
              </a:r>
              <a:r>
                <a:rPr lang="ja-JP" altLang="en-US" sz="1200" b="1" spc="100">
                  <a:solidFill>
                    <a:schemeClr val="bg1"/>
                  </a:solidFill>
                  <a:latin typeface="Arial" pitchFamily="34" charset="0"/>
                  <a:ea typeface="メイリオ" pitchFamily="50" charset="-128"/>
                </a:rPr>
                <a:t>コンプライアンス・マネージメントプロセス</a:t>
              </a:r>
              <a:endParaRPr lang="ja-JP" altLang="en-US" sz="1200" b="1" spc="100" dirty="0">
                <a:solidFill>
                  <a:schemeClr val="bg1"/>
                </a:solidFill>
                <a:latin typeface="Arial" pitchFamily="34" charset="0"/>
                <a:ea typeface="メイリオ" pitchFamily="50" charset="-128"/>
              </a:endParaRPr>
            </a:p>
          </p:txBody>
        </p:sp>
      </p:grpSp>
    </p:spTree>
    <p:extLst>
      <p:ext uri="{BB962C8B-B14F-4D97-AF65-F5344CB8AC3E}">
        <p14:creationId xmlns:p14="http://schemas.microsoft.com/office/powerpoint/2010/main" val="970702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4-4 OSS</a:t>
            </a:r>
            <a:r>
              <a:rPr lang="ja-JP" altLang="en-US" dirty="0"/>
              <a:t>コンプライアンス・マネージメントプロセスとは</a:t>
            </a:r>
          </a:p>
        </p:txBody>
      </p:sp>
      <p:grpSp>
        <p:nvGrpSpPr>
          <p:cNvPr id="66" name="グループ化 65"/>
          <p:cNvGrpSpPr/>
          <p:nvPr/>
        </p:nvGrpSpPr>
        <p:grpSpPr>
          <a:xfrm>
            <a:off x="257440" y="534635"/>
            <a:ext cx="8957732" cy="2412000"/>
            <a:chOff x="257440" y="575731"/>
            <a:chExt cx="8957732" cy="2634947"/>
          </a:xfrm>
        </p:grpSpPr>
        <p:sp>
          <p:nvSpPr>
            <p:cNvPr id="67" name="正方形/長方形 66"/>
            <p:cNvSpPr/>
            <p:nvPr/>
          </p:nvSpPr>
          <p:spPr bwMode="auto">
            <a:xfrm>
              <a:off x="257440" y="575731"/>
              <a:ext cx="8957732" cy="2634947"/>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68" name="直線コネクタ 67"/>
            <p:cNvCxnSpPr/>
            <p:nvPr/>
          </p:nvCxnSpPr>
          <p:spPr bwMode="auto">
            <a:xfrm>
              <a:off x="350573" y="66922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69" name="直線コネクタ 68"/>
            <p:cNvCxnSpPr/>
            <p:nvPr/>
          </p:nvCxnSpPr>
          <p:spPr bwMode="auto">
            <a:xfrm>
              <a:off x="350573" y="3113196"/>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70" name="Text Box 31"/>
          <p:cNvSpPr txBox="1">
            <a:spLocks noChangeArrowheads="1"/>
          </p:cNvSpPr>
          <p:nvPr/>
        </p:nvSpPr>
        <p:spPr bwMode="gray">
          <a:xfrm>
            <a:off x="314303" y="723656"/>
            <a:ext cx="894693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コンプライアンス・マネージメントプロセス」 は、品質マネージメントシステム内で実施</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される以下３つの工程より構成されます。</a:t>
            </a:r>
          </a:p>
          <a:p>
            <a:pPr>
              <a:lnSpc>
                <a:spcPct val="100000"/>
              </a:lnSpc>
              <a:spcBef>
                <a:spcPts val="1200"/>
              </a:spcBef>
              <a:buClr>
                <a:srgbClr val="29A2B5"/>
              </a:buClr>
              <a:defRPr/>
            </a:pPr>
            <a:r>
              <a:rPr lang="ja-JP" altLang="en-US" sz="1400" b="1" spc="100" dirty="0">
                <a:solidFill>
                  <a:srgbClr val="FF2975"/>
                </a:solidFill>
                <a:latin typeface="Arial" pitchFamily="34" charset="0"/>
                <a:ea typeface="メイリオ" pitchFamily="50" charset="-128"/>
              </a:rPr>
              <a:t>　　（１）「計画・支援」工程内での、「</a:t>
            </a:r>
            <a:r>
              <a:rPr lang="en-US" altLang="ja-JP" sz="1400" b="1" spc="100" dirty="0">
                <a:solidFill>
                  <a:srgbClr val="FF2975"/>
                </a:solidFill>
                <a:latin typeface="Arial" pitchFamily="34" charset="0"/>
                <a:ea typeface="メイリオ" pitchFamily="50" charset="-128"/>
              </a:rPr>
              <a:t>OSS</a:t>
            </a:r>
            <a:r>
              <a:rPr lang="ja-JP" altLang="en-US" sz="1400" b="1" spc="100" dirty="0">
                <a:solidFill>
                  <a:srgbClr val="FF2975"/>
                </a:solidFill>
                <a:latin typeface="Arial" pitchFamily="34" charset="0"/>
                <a:ea typeface="メイリオ" pitchFamily="50" charset="-128"/>
              </a:rPr>
              <a:t>取得」</a:t>
            </a:r>
          </a:p>
          <a:p>
            <a:pPr>
              <a:lnSpc>
                <a:spcPct val="100000"/>
              </a:lnSpc>
              <a:spcBef>
                <a:spcPts val="600"/>
              </a:spcBef>
              <a:buClr>
                <a:srgbClr val="29A2B5"/>
              </a:buClr>
              <a:defRPr/>
            </a:pPr>
            <a:r>
              <a:rPr lang="ja-JP" altLang="en-US" sz="1400" b="1" spc="100" dirty="0">
                <a:solidFill>
                  <a:srgbClr val="FF2975"/>
                </a:solidFill>
                <a:latin typeface="Arial" pitchFamily="34" charset="0"/>
                <a:ea typeface="メイリオ" pitchFamily="50" charset="-128"/>
              </a:rPr>
              <a:t>　　（２）「運用（設計・開発）」工程内での、「</a:t>
            </a:r>
            <a:r>
              <a:rPr lang="en-US" altLang="ja-JP" sz="1400" b="1" spc="100" dirty="0">
                <a:solidFill>
                  <a:srgbClr val="FF2975"/>
                </a:solidFill>
                <a:latin typeface="Arial" pitchFamily="34" charset="0"/>
                <a:ea typeface="メイリオ" pitchFamily="50" charset="-128"/>
              </a:rPr>
              <a:t>OSS</a:t>
            </a:r>
            <a:r>
              <a:rPr lang="ja-JP" altLang="en-US" sz="1400" b="1" spc="100" dirty="0">
                <a:solidFill>
                  <a:srgbClr val="FF2975"/>
                </a:solidFill>
                <a:latin typeface="Arial" pitchFamily="34" charset="0"/>
                <a:ea typeface="メイリオ" pitchFamily="50" charset="-128"/>
              </a:rPr>
              <a:t>活用」</a:t>
            </a:r>
          </a:p>
          <a:p>
            <a:pPr>
              <a:lnSpc>
                <a:spcPct val="100000"/>
              </a:lnSpc>
              <a:spcBef>
                <a:spcPts val="600"/>
              </a:spcBef>
              <a:buClr>
                <a:srgbClr val="29A2B5"/>
              </a:buClr>
              <a:defRPr/>
            </a:pPr>
            <a:r>
              <a:rPr lang="ja-JP" altLang="en-US" sz="1400" b="1" spc="100" dirty="0">
                <a:solidFill>
                  <a:srgbClr val="FF2975"/>
                </a:solidFill>
                <a:latin typeface="Arial" pitchFamily="34" charset="0"/>
                <a:ea typeface="メイリオ" pitchFamily="50" charset="-128"/>
              </a:rPr>
              <a:t>　　（３）「運用（製品監視）」工程内での、「</a:t>
            </a:r>
            <a:r>
              <a:rPr lang="en-US" altLang="ja-JP" sz="1400" b="1" spc="100" dirty="0">
                <a:solidFill>
                  <a:srgbClr val="FF2975"/>
                </a:solidFill>
                <a:latin typeface="Arial" pitchFamily="34" charset="0"/>
                <a:ea typeface="メイリオ" pitchFamily="50" charset="-128"/>
              </a:rPr>
              <a:t>OSS</a:t>
            </a:r>
            <a:r>
              <a:rPr lang="ja-JP" altLang="en-US" sz="1400" b="1" spc="100" dirty="0">
                <a:solidFill>
                  <a:srgbClr val="FF2975"/>
                </a:solidFill>
                <a:latin typeface="Arial" pitchFamily="34" charset="0"/>
                <a:ea typeface="メイリオ" pitchFamily="50" charset="-128"/>
              </a:rPr>
              <a:t>頒布」</a:t>
            </a:r>
          </a:p>
          <a:p>
            <a:pPr marL="216000" indent="-216000">
              <a:lnSpc>
                <a:spcPct val="100000"/>
              </a:lnSpc>
              <a:spcBef>
                <a:spcPts val="14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コンプライアンス・マネージメントプロセス」のそれぞれの工程での確認事項や責任者などについては、次ページから説明します。</a:t>
            </a:r>
          </a:p>
        </p:txBody>
      </p:sp>
      <p:grpSp>
        <p:nvGrpSpPr>
          <p:cNvPr id="101" name="グループ化 100"/>
          <p:cNvGrpSpPr/>
          <p:nvPr/>
        </p:nvGrpSpPr>
        <p:grpSpPr>
          <a:xfrm>
            <a:off x="262444" y="3041151"/>
            <a:ext cx="9023223" cy="2257363"/>
            <a:chOff x="262444" y="2911163"/>
            <a:chExt cx="9023223" cy="2387346"/>
          </a:xfrm>
        </p:grpSpPr>
        <p:sp>
          <p:nvSpPr>
            <p:cNvPr id="102" name="ホームベース 101"/>
            <p:cNvSpPr/>
            <p:nvPr/>
          </p:nvSpPr>
          <p:spPr bwMode="auto">
            <a:xfrm>
              <a:off x="262444" y="2911163"/>
              <a:ext cx="9023223" cy="2387346"/>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103" name="グループ化 102"/>
            <p:cNvGrpSpPr/>
            <p:nvPr/>
          </p:nvGrpSpPr>
          <p:grpSpPr>
            <a:xfrm>
              <a:off x="369900" y="3302336"/>
              <a:ext cx="1563676" cy="1933547"/>
              <a:chOff x="227058" y="4511442"/>
              <a:chExt cx="1671814" cy="616327"/>
            </a:xfrm>
            <a:solidFill>
              <a:srgbClr val="0B3441"/>
            </a:solidFill>
            <a:effectLst>
              <a:outerShdw blurRad="50800" dist="38100" dir="2700000" algn="tl" rotWithShape="0">
                <a:prstClr val="black">
                  <a:alpha val="40000"/>
                </a:prstClr>
              </a:outerShdw>
            </a:effectLst>
          </p:grpSpPr>
          <p:sp>
            <p:nvSpPr>
              <p:cNvPr id="128" name="正方形/長方形 127"/>
              <p:cNvSpPr/>
              <p:nvPr/>
            </p:nvSpPr>
            <p:spPr bwMode="auto">
              <a:xfrm>
                <a:off x="227058" y="4511442"/>
                <a:ext cx="1496479"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29" name="二等辺三角形 128"/>
              <p:cNvSpPr/>
              <p:nvPr/>
            </p:nvSpPr>
            <p:spPr bwMode="auto">
              <a:xfrm rot="5400000">
                <a:off x="1500621" y="4729517"/>
                <a:ext cx="616198"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104" name="グループ化 103"/>
            <p:cNvGrpSpPr/>
            <p:nvPr/>
          </p:nvGrpSpPr>
          <p:grpSpPr>
            <a:xfrm>
              <a:off x="1943100" y="3302337"/>
              <a:ext cx="5251959" cy="1933544"/>
              <a:chOff x="-2078426" y="4511442"/>
              <a:chExt cx="5251959" cy="616326"/>
            </a:xfrm>
            <a:solidFill>
              <a:srgbClr val="1E8CAE"/>
            </a:solidFill>
            <a:effectLst>
              <a:outerShdw blurRad="50800" dist="38100" dir="2700000" algn="tl" rotWithShape="0">
                <a:prstClr val="black">
                  <a:alpha val="40000"/>
                </a:prstClr>
              </a:outerShdw>
            </a:effectLst>
          </p:grpSpPr>
          <p:sp>
            <p:nvSpPr>
              <p:cNvPr id="126" name="正方形/長方形 125"/>
              <p:cNvSpPr/>
              <p:nvPr/>
            </p:nvSpPr>
            <p:spPr bwMode="auto">
              <a:xfrm>
                <a:off x="-2078426" y="4511442"/>
                <a:ext cx="5071475"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27" name="二等辺三角形 126"/>
              <p:cNvSpPr/>
              <p:nvPr/>
            </p:nvSpPr>
            <p:spPr bwMode="auto">
              <a:xfrm rot="5400000">
                <a:off x="2775281" y="4729516"/>
                <a:ext cx="616199"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105" name="グループ化 104"/>
            <p:cNvGrpSpPr/>
            <p:nvPr/>
          </p:nvGrpSpPr>
          <p:grpSpPr>
            <a:xfrm>
              <a:off x="7214991" y="3302337"/>
              <a:ext cx="990272" cy="1933544"/>
              <a:chOff x="2033292" y="4511442"/>
              <a:chExt cx="990272" cy="616326"/>
            </a:xfrm>
            <a:solidFill>
              <a:srgbClr val="24A9D2"/>
            </a:solidFill>
            <a:effectLst>
              <a:outerShdw blurRad="50800" dist="38100" dir="2700000" algn="tl" rotWithShape="0">
                <a:prstClr val="black">
                  <a:alpha val="40000"/>
                </a:prstClr>
              </a:outerShdw>
            </a:effectLst>
          </p:grpSpPr>
          <p:sp>
            <p:nvSpPr>
              <p:cNvPr id="124" name="正方形/長方形 123"/>
              <p:cNvSpPr/>
              <p:nvPr/>
            </p:nvSpPr>
            <p:spPr bwMode="auto">
              <a:xfrm>
                <a:off x="2033292" y="4511442"/>
                <a:ext cx="814191" cy="614350"/>
              </a:xfrm>
              <a:prstGeom prst="rect">
                <a:avLst/>
              </a:prstGeom>
              <a:grpFill/>
              <a:ln w="9525">
                <a:noFill/>
                <a:miter lim="800000"/>
                <a:headEnd/>
                <a:tailEnd/>
              </a:ln>
              <a:effectLst/>
            </p:spPr>
            <p:txBody>
              <a:bodyPr wrap="none" lIns="0" tIns="72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パフォー</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マンス</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評価</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25" name="二等辺三角形 124"/>
              <p:cNvSpPr/>
              <p:nvPr/>
            </p:nvSpPr>
            <p:spPr bwMode="auto">
              <a:xfrm rot="5400000">
                <a:off x="2625312" y="4729516"/>
                <a:ext cx="616199"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106" name="グループ化 105"/>
            <p:cNvGrpSpPr/>
            <p:nvPr/>
          </p:nvGrpSpPr>
          <p:grpSpPr>
            <a:xfrm>
              <a:off x="8229599" y="3302337"/>
              <a:ext cx="860601" cy="1933544"/>
              <a:chOff x="1874847" y="4511442"/>
              <a:chExt cx="860601" cy="616326"/>
            </a:xfrm>
            <a:effectLst>
              <a:outerShdw blurRad="50800" dist="38100" dir="2700000" algn="tl" rotWithShape="0">
                <a:prstClr val="black">
                  <a:alpha val="40000"/>
                </a:prstClr>
              </a:outerShdw>
            </a:effectLst>
          </p:grpSpPr>
          <p:sp>
            <p:nvSpPr>
              <p:cNvPr id="122" name="正方形/長方形 121"/>
              <p:cNvSpPr/>
              <p:nvPr/>
            </p:nvSpPr>
            <p:spPr bwMode="auto">
              <a:xfrm>
                <a:off x="1874847" y="4511442"/>
                <a:ext cx="680284" cy="614350"/>
              </a:xfrm>
              <a:prstGeom prst="rect">
                <a:avLst/>
              </a:prstGeom>
              <a:solidFill>
                <a:srgbClr val="72C3D0"/>
              </a:solidFill>
              <a:ln w="9525">
                <a:noFill/>
                <a:miter lim="800000"/>
                <a:headEnd/>
                <a:tailEnd/>
              </a:ln>
              <a:effectLst/>
            </p:spPr>
            <p:txBody>
              <a:bodyPr wrap="none" lIns="0" tIns="72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改善</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23" name="二等辺三角形 122"/>
              <p:cNvSpPr/>
              <p:nvPr/>
            </p:nvSpPr>
            <p:spPr bwMode="auto">
              <a:xfrm rot="5400000">
                <a:off x="2337196" y="4729516"/>
                <a:ext cx="616199"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107" name="テキスト ボックス 106"/>
            <p:cNvSpPr txBox="1"/>
            <p:nvPr/>
          </p:nvSpPr>
          <p:spPr>
            <a:xfrm>
              <a:off x="262444" y="2911163"/>
              <a:ext cx="2818494" cy="315890"/>
            </a:xfrm>
            <a:prstGeom prst="roundRect">
              <a:avLst/>
            </a:prstGeom>
            <a:solidFill>
              <a:srgbClr val="853379"/>
            </a:solidFill>
          </p:spPr>
          <p:txBody>
            <a:bodyPr wrap="none" lIns="144000" tIns="36000" rIns="144000" bIns="18000" rtlCol="0" anchor="ctr">
              <a:spAutoFit/>
            </a:bodyPr>
            <a:lstStyle/>
            <a:p>
              <a:pPr algn="ctr">
                <a:lnSpc>
                  <a:spcPct val="100000"/>
                </a:lnSpc>
              </a:pPr>
              <a:r>
                <a:rPr lang="ja-JP" altLang="en-US" sz="1400" b="1" spc="10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108" name="ホームベース 107"/>
            <p:cNvSpPr/>
            <p:nvPr/>
          </p:nvSpPr>
          <p:spPr bwMode="auto">
            <a:xfrm>
              <a:off x="2028826" y="3617441"/>
              <a:ext cx="51983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開発</a:t>
              </a:r>
              <a:endParaRPr lang="en-US" altLang="ja-JP" sz="1200" b="1">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09" name="ホームベース 108"/>
            <p:cNvSpPr/>
            <p:nvPr/>
          </p:nvSpPr>
          <p:spPr bwMode="auto">
            <a:xfrm>
              <a:off x="2600325" y="3617441"/>
              <a:ext cx="1695450" cy="151823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10" name="ホームベース 109"/>
            <p:cNvSpPr/>
            <p:nvPr/>
          </p:nvSpPr>
          <p:spPr bwMode="auto">
            <a:xfrm>
              <a:off x="4343400" y="3617441"/>
              <a:ext cx="36169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11" name="ホームベース 110"/>
            <p:cNvSpPr/>
            <p:nvPr/>
          </p:nvSpPr>
          <p:spPr bwMode="auto">
            <a:xfrm>
              <a:off x="5156809" y="3617441"/>
              <a:ext cx="1530654" cy="151823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製品監視</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12" name="ホームベース 111"/>
            <p:cNvSpPr/>
            <p:nvPr/>
          </p:nvSpPr>
          <p:spPr bwMode="auto">
            <a:xfrm>
              <a:off x="6705076" y="3617441"/>
              <a:ext cx="361690" cy="151823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出</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113" name="グループ化 112"/>
            <p:cNvGrpSpPr/>
            <p:nvPr/>
          </p:nvGrpSpPr>
          <p:grpSpPr>
            <a:xfrm>
              <a:off x="4811913" y="4305952"/>
              <a:ext cx="227286" cy="50104"/>
              <a:chOff x="4709870" y="4246323"/>
              <a:chExt cx="326612" cy="72000"/>
            </a:xfrm>
          </p:grpSpPr>
          <p:sp>
            <p:nvSpPr>
              <p:cNvPr id="119"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120"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121"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grpSp>
        <p:sp>
          <p:nvSpPr>
            <p:cNvPr id="114" name="ホームベース 113"/>
            <p:cNvSpPr/>
            <p:nvPr/>
          </p:nvSpPr>
          <p:spPr bwMode="auto">
            <a:xfrm>
              <a:off x="488515" y="4052072"/>
              <a:ext cx="6048000" cy="988780"/>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115" name="ホームベース 114"/>
            <p:cNvSpPr/>
            <p:nvPr/>
          </p:nvSpPr>
          <p:spPr bwMode="auto">
            <a:xfrm>
              <a:off x="570327" y="4191239"/>
              <a:ext cx="1191798" cy="664895"/>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a:solidFill>
                    <a:schemeClr val="tx1"/>
                  </a:solidFill>
                  <a:latin typeface="Arial" panose="020B0604020202020204" pitchFamily="34" charset="0"/>
                  <a:ea typeface="メイリオ" panose="020B0604030504040204" pitchFamily="50" charset="-128"/>
                </a:rPr>
                <a:t>OSS</a:t>
              </a:r>
              <a:r>
                <a:rPr lang="zh-CN" altLang="en-US" sz="1200" b="1">
                  <a:solidFill>
                    <a:schemeClr val="tx1"/>
                  </a:solidFill>
                  <a:latin typeface="Arial" panose="020B0604020202020204" pitchFamily="34" charset="0"/>
                  <a:ea typeface="メイリオ" panose="020B0604030504040204" pitchFamily="50" charset="-128"/>
                </a:rPr>
                <a:t>取得</a:t>
              </a: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116" name="ホームベース 115"/>
            <p:cNvSpPr/>
            <p:nvPr/>
          </p:nvSpPr>
          <p:spPr bwMode="auto">
            <a:xfrm>
              <a:off x="2686051" y="4191239"/>
              <a:ext cx="1438274" cy="664895"/>
            </a:xfrm>
            <a:prstGeom prst="homePlate">
              <a:avLst>
                <a:gd name="adj" fmla="val 2271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a:solidFill>
                    <a:schemeClr val="tx1"/>
                  </a:solidFill>
                  <a:latin typeface="Arial" panose="020B0604020202020204" pitchFamily="34" charset="0"/>
                  <a:ea typeface="メイリオ" panose="020B0604030504040204" pitchFamily="50" charset="-128"/>
                </a:rPr>
                <a:t>OSS</a:t>
              </a:r>
              <a:r>
                <a:rPr lang="ja-JP" altLang="en-US" sz="1200" b="1">
                  <a:solidFill>
                    <a:schemeClr val="tx1"/>
                  </a:solidFill>
                  <a:latin typeface="Arial" panose="020B0604020202020204" pitchFamily="34" charset="0"/>
                  <a:ea typeface="メイリオ" panose="020B0604030504040204" pitchFamily="50" charset="-128"/>
                </a:rPr>
                <a:t>活用</a:t>
              </a:r>
            </a:p>
            <a:p>
              <a:pPr algn="ctr"/>
              <a:r>
                <a:rPr lang="ja-JP" altLang="en-US" sz="1200" b="1">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a:solidFill>
                    <a:schemeClr val="tx1"/>
                  </a:solidFill>
                  <a:latin typeface="Arial" panose="020B0604020202020204" pitchFamily="34" charset="0"/>
                  <a:ea typeface="メイリオ" panose="020B0604030504040204" pitchFamily="50" charset="-128"/>
                </a:rPr>
                <a:t>遵守状況確認）</a:t>
              </a:r>
            </a:p>
          </p:txBody>
        </p:sp>
        <p:sp>
          <p:nvSpPr>
            <p:cNvPr id="117" name="ホームベース 116"/>
            <p:cNvSpPr/>
            <p:nvPr/>
          </p:nvSpPr>
          <p:spPr bwMode="auto">
            <a:xfrm>
              <a:off x="5248275" y="4191239"/>
              <a:ext cx="1133476" cy="664895"/>
            </a:xfrm>
            <a:prstGeom prst="homePlate">
              <a:avLst>
                <a:gd name="adj" fmla="val 1613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dirty="0">
                  <a:solidFill>
                    <a:schemeClr val="tx1"/>
                  </a:solidFill>
                  <a:latin typeface="Arial" panose="020B0604020202020204" pitchFamily="34" charset="0"/>
                  <a:ea typeface="メイリオ" panose="020B0604030504040204" pitchFamily="50" charset="-128"/>
                </a:rPr>
                <a:t>OSS</a:t>
              </a:r>
              <a:r>
                <a:rPr lang="zh-CN" altLang="en-US" sz="1200" b="1" dirty="0">
                  <a:solidFill>
                    <a:schemeClr val="tx1"/>
                  </a:solidFill>
                  <a:latin typeface="Arial" panose="020B0604020202020204" pitchFamily="34" charset="0"/>
                  <a:ea typeface="メイリオ" panose="020B0604030504040204" pitchFamily="50" charset="-128"/>
                </a:rPr>
                <a:t>頒布</a:t>
              </a:r>
            </a:p>
            <a:p>
              <a:pPr algn="ctr"/>
              <a:r>
                <a:rPr lang="zh-CN" altLang="en-US" sz="1200" b="1" dirty="0">
                  <a:solidFill>
                    <a:schemeClr val="tx1"/>
                  </a:solidFill>
                  <a:latin typeface="Arial" panose="020B0604020202020204" pitchFamily="34" charset="0"/>
                  <a:ea typeface="メイリオ" panose="020B0604030504040204" pitchFamily="50" charset="-128"/>
                </a:rPr>
                <a:t>（妥当性判断）</a:t>
              </a:r>
            </a:p>
          </p:txBody>
        </p:sp>
        <p:sp>
          <p:nvSpPr>
            <p:cNvPr id="118" name="テキスト ボックス 117"/>
            <p:cNvSpPr txBox="1"/>
            <p:nvPr/>
          </p:nvSpPr>
          <p:spPr>
            <a:xfrm>
              <a:off x="1434530" y="4932524"/>
              <a:ext cx="3988941" cy="237344"/>
            </a:xfrm>
            <a:prstGeom prst="roundRect">
              <a:avLst/>
            </a:prstGeom>
            <a:solidFill>
              <a:srgbClr val="FF2975"/>
            </a:solidFill>
          </p:spPr>
          <p:txBody>
            <a:bodyPr wrap="none" lIns="144000" tIns="18000" rIns="144000" bIns="0" rtlCol="0" anchor="ctr">
              <a:spAutoFit/>
            </a:bodyPr>
            <a:lstStyle/>
            <a:p>
              <a:pPr>
                <a:lnSpc>
                  <a:spcPct val="100000"/>
                </a:lnSpc>
              </a:pPr>
              <a:r>
                <a:rPr lang="en-US" altLang="ja-JP" sz="1200" b="1" spc="100">
                  <a:solidFill>
                    <a:schemeClr val="bg1"/>
                  </a:solidFill>
                  <a:latin typeface="Arial" pitchFamily="34" charset="0"/>
                  <a:ea typeface="メイリオ" pitchFamily="50" charset="-128"/>
                </a:rPr>
                <a:t>OSS</a:t>
              </a:r>
              <a:r>
                <a:rPr lang="ja-JP" altLang="en-US" sz="1200" b="1" spc="100">
                  <a:solidFill>
                    <a:schemeClr val="bg1"/>
                  </a:solidFill>
                  <a:latin typeface="Arial" pitchFamily="34" charset="0"/>
                  <a:ea typeface="メイリオ" pitchFamily="50" charset="-128"/>
                </a:rPr>
                <a:t>コンプライアンス・マネージメントプロセス</a:t>
              </a:r>
              <a:endParaRPr lang="ja-JP" altLang="en-US" sz="1200" b="1" spc="100" dirty="0">
                <a:solidFill>
                  <a:schemeClr val="bg1"/>
                </a:solidFill>
                <a:latin typeface="Arial" pitchFamily="34" charset="0"/>
                <a:ea typeface="メイリオ" pitchFamily="50" charset="-128"/>
              </a:endParaRPr>
            </a:p>
          </p:txBody>
        </p:sp>
      </p:grpSp>
    </p:spTree>
    <p:extLst>
      <p:ext uri="{BB962C8B-B14F-4D97-AF65-F5344CB8AC3E}">
        <p14:creationId xmlns:p14="http://schemas.microsoft.com/office/powerpoint/2010/main" val="2253878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257440" y="542927"/>
            <a:ext cx="8957732" cy="976782"/>
            <a:chOff x="257440" y="186986"/>
            <a:chExt cx="8957732" cy="964928"/>
          </a:xfrm>
        </p:grpSpPr>
        <p:sp>
          <p:nvSpPr>
            <p:cNvPr id="22" name="正方形/長方形 21"/>
            <p:cNvSpPr/>
            <p:nvPr/>
          </p:nvSpPr>
          <p:spPr bwMode="auto">
            <a:xfrm>
              <a:off x="257440" y="186986"/>
              <a:ext cx="8957732" cy="964928"/>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24" name="直線コネクタ 23"/>
            <p:cNvCxnSpPr/>
            <p:nvPr/>
          </p:nvCxnSpPr>
          <p:spPr bwMode="auto">
            <a:xfrm>
              <a:off x="350573" y="244113"/>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36" name="直線コネクタ 35"/>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38" name="Text Box 31"/>
          <p:cNvSpPr txBox="1">
            <a:spLocks noChangeArrowheads="1"/>
          </p:cNvSpPr>
          <p:nvPr/>
        </p:nvSpPr>
        <p:spPr bwMode="gray">
          <a:xfrm>
            <a:off x="426526" y="971800"/>
            <a:ext cx="8691716"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a:solidFill>
                  <a:schemeClr val="tx1">
                    <a:lumMod val="75000"/>
                    <a:lumOff val="25000"/>
                  </a:schemeClr>
                </a:solidFill>
                <a:latin typeface="Arial" pitchFamily="34" charset="0"/>
                <a:ea typeface="メイリオ" pitchFamily="50" charset="-128"/>
              </a:rPr>
              <a:t>製品等へ利用する</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を取得する場合は、品質マネージメントシステムの「計画・支援」工程で、下表の確認を行う「</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取得」を実施します。</a:t>
            </a:r>
          </a:p>
        </p:txBody>
      </p:sp>
      <p:sp>
        <p:nvSpPr>
          <p:cNvPr id="4" name="タイトル 3"/>
          <p:cNvSpPr>
            <a:spLocks noGrp="1"/>
          </p:cNvSpPr>
          <p:nvPr>
            <p:ph type="title"/>
          </p:nvPr>
        </p:nvSpPr>
        <p:spPr/>
        <p:txBody>
          <a:bodyPr/>
          <a:lstStyle/>
          <a:p>
            <a:r>
              <a:rPr lang="en-US" altLang="ja-JP" dirty="0"/>
              <a:t>4-5 OSS</a:t>
            </a:r>
            <a:r>
              <a:rPr lang="ja-JP" altLang="en-US" dirty="0"/>
              <a:t>コンプライアンス・マネージメントプロセスでの確認事項及び責任者</a:t>
            </a:r>
          </a:p>
        </p:txBody>
      </p:sp>
      <p:sp>
        <p:nvSpPr>
          <p:cNvPr id="39" name="テキスト ボックス 38"/>
          <p:cNvSpPr txBox="1"/>
          <p:nvPr/>
        </p:nvSpPr>
        <p:spPr>
          <a:xfrm>
            <a:off x="400315" y="664743"/>
            <a:ext cx="2454765" cy="282573"/>
          </a:xfrm>
          <a:prstGeom prst="rect">
            <a:avLst/>
          </a:prstGeom>
          <a:noFill/>
          <a:ln>
            <a:noFill/>
          </a:ln>
        </p:spPr>
        <p:txBody>
          <a:bodyPr wrap="none" lIns="0" tIns="36000" rIns="72000" bIns="0" rtlCol="0">
            <a:spAutoFit/>
          </a:bodyPr>
          <a:lstStyle/>
          <a:p>
            <a:pPr>
              <a:lnSpc>
                <a:spcPct val="100000"/>
              </a:lnSpc>
            </a:pPr>
            <a:r>
              <a:rPr lang="ja-JP" altLang="en-US" sz="1600" b="1" spc="100">
                <a:solidFill>
                  <a:schemeClr val="bg1"/>
                </a:solidFill>
                <a:latin typeface="Arial" pitchFamily="34" charset="0"/>
                <a:ea typeface="メイリオ" pitchFamily="50" charset="-128"/>
              </a:rPr>
              <a:t>（１</a:t>
            </a:r>
            <a:r>
              <a:rPr lang="ja-JP" altLang="en-US" sz="1600" b="1" spc="-100">
                <a:solidFill>
                  <a:schemeClr val="bg1"/>
                </a:solidFill>
                <a:latin typeface="Arial" pitchFamily="34" charset="0"/>
                <a:ea typeface="メイリオ" pitchFamily="50" charset="-128"/>
              </a:rPr>
              <a:t>）「</a:t>
            </a:r>
            <a:r>
              <a:rPr lang="en-US" altLang="ja-JP" sz="1600" b="1" spc="100">
                <a:solidFill>
                  <a:schemeClr val="bg1"/>
                </a:solidFill>
                <a:latin typeface="Arial" pitchFamily="34" charset="0"/>
                <a:ea typeface="メイリオ" pitchFamily="50" charset="-128"/>
              </a:rPr>
              <a:t>OSS</a:t>
            </a:r>
            <a:r>
              <a:rPr lang="ja-JP" altLang="en-US" sz="1600" b="1" spc="100">
                <a:solidFill>
                  <a:schemeClr val="bg1"/>
                </a:solidFill>
                <a:latin typeface="Arial" pitchFamily="34" charset="0"/>
                <a:ea typeface="メイリオ" pitchFamily="50" charset="-128"/>
              </a:rPr>
              <a:t>取得」工程</a:t>
            </a:r>
            <a:endParaRPr lang="ja-JP" altLang="en-US" sz="1600" b="1" spc="100" dirty="0">
              <a:solidFill>
                <a:schemeClr val="bg1"/>
              </a:solidFill>
              <a:latin typeface="Arial" pitchFamily="34" charset="0"/>
              <a:ea typeface="メイリオ" pitchFamily="50" charset="-128"/>
            </a:endParaRPr>
          </a:p>
        </p:txBody>
      </p:sp>
      <p:graphicFrame>
        <p:nvGraphicFramePr>
          <p:cNvPr id="71" name="表 70"/>
          <p:cNvGraphicFramePr>
            <a:graphicFrameLocks noGrp="1"/>
          </p:cNvGraphicFramePr>
          <p:nvPr>
            <p:extLst>
              <p:ext uri="{D42A27DB-BD31-4B8C-83A1-F6EECF244321}">
                <p14:modId xmlns:p14="http://schemas.microsoft.com/office/powerpoint/2010/main" val="3731711166"/>
              </p:ext>
            </p:extLst>
          </p:nvPr>
        </p:nvGraphicFramePr>
        <p:xfrm>
          <a:off x="180304" y="3592718"/>
          <a:ext cx="9092485" cy="2010901"/>
        </p:xfrm>
        <a:graphic>
          <a:graphicData uri="http://schemas.openxmlformats.org/drawingml/2006/table">
            <a:tbl>
              <a:tblPr firstRow="1" bandRow="1">
                <a:tableStyleId>{5940675A-B579-460E-94D1-54222C63F5DA}</a:tableStyleId>
              </a:tblPr>
              <a:tblGrid>
                <a:gridCol w="5105007">
                  <a:extLst>
                    <a:ext uri="{9D8B030D-6E8A-4147-A177-3AD203B41FA5}">
                      <a16:colId xmlns:a16="http://schemas.microsoft.com/office/drawing/2014/main" val="2329334101"/>
                    </a:ext>
                  </a:extLst>
                </a:gridCol>
                <a:gridCol w="3987478">
                  <a:extLst>
                    <a:ext uri="{9D8B030D-6E8A-4147-A177-3AD203B41FA5}">
                      <a16:colId xmlns:a16="http://schemas.microsoft.com/office/drawing/2014/main" val="966656168"/>
                    </a:ext>
                  </a:extLst>
                </a:gridCol>
              </a:tblGrid>
              <a:tr h="29127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取得の主な確認事項</a:t>
                      </a:r>
                      <a:endPar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a:solidFill>
                            <a:schemeClr val="bg1"/>
                          </a:solidFill>
                          <a:latin typeface="Arial" panose="020B0604020202020204" pitchFamily="34" charset="0"/>
                          <a:ea typeface="メイリオ" panose="020B0604030504040204" pitchFamily="50" charset="-128"/>
                          <a:cs typeface="メイリオ" panose="020B0604030504040204" pitchFamily="50" charset="-128"/>
                        </a:rPr>
                        <a:t>取得</a:t>
                      </a:r>
                      <a:r>
                        <a:rPr kumimoji="1" lang="ja-JP" altLang="en-US"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の責任者</a:t>
                      </a:r>
                      <a:r>
                        <a:rPr kumimoji="1" lang="ja-JP" altLang="en-US" sz="1400" b="1" kern="1200" baseline="0">
                          <a:solidFill>
                            <a:schemeClr val="bg1"/>
                          </a:solidFill>
                          <a:latin typeface="Arial" panose="020B0604020202020204" pitchFamily="34" charset="0"/>
                          <a:ea typeface="メイリオ" panose="020B0604030504040204" pitchFamily="50" charset="-128"/>
                          <a:cs typeface="メイリオ" panose="020B0604030504040204" pitchFamily="50" charset="-128"/>
                        </a:rPr>
                        <a:t>及び担当者</a:t>
                      </a:r>
                      <a:endPar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extLst>
                  <a:ext uri="{0D108BD9-81ED-4DB2-BD59-A6C34878D82A}">
                    <a16:rowId xmlns:a16="http://schemas.microsoft.com/office/drawing/2014/main" val="1544420771"/>
                  </a:ext>
                </a:extLst>
              </a:tr>
              <a:tr h="1399735">
                <a:tc>
                  <a:txBody>
                    <a:bodyPr/>
                    <a:lstStyle/>
                    <a:p>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の名称（バージョン含む）、原権利者、ライセンス</a:t>
                      </a:r>
                      <a:endPar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の利用用途（複製・改変・再頒布の有無、社内利用／社外提供）</a:t>
                      </a:r>
                      <a:endPar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・利用用途に基づくライセンス条件の把握及び遵守可否</a:t>
                      </a:r>
                      <a:endPar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・ライセンス伝播の有無（自社ソースコードの開示有無など）</a:t>
                      </a:r>
                      <a:endPar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・特許制限の有無</a:t>
                      </a:r>
                      <a:endPar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・保守（不具合・脆弱性・</a:t>
                      </a:r>
                      <a:r>
                        <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EOL</a:t>
                      </a:r>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対応等）する場合の</a:t>
                      </a:r>
                      <a:endPar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　コンテンジェンシープラン</a:t>
                      </a:r>
                      <a:endPar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及び</a:t>
                      </a:r>
                      <a:r>
                        <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rPr>
                        <a:t>取得記録の管理・保管　など</a:t>
                      </a:r>
                      <a:endParaRPr kumimoji="1" lang="en-US" altLang="ja-JP" sz="1200" b="1" kern="1200" baseline="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endParaRPr kumimoji="1" lang="ja-JP" altLang="en-US" sz="1200" baseline="0" dirty="0">
                        <a:latin typeface="Arial" panose="020B0604020202020204" pitchFamily="34" charset="0"/>
                        <a:ea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tc>
                  <a:txBody>
                    <a:bodyPr/>
                    <a:lstStyle/>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取得申請）</a:t>
                      </a:r>
                      <a:endPar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　　・部門責任者、プロジェクトメンバ</a:t>
                      </a:r>
                      <a:endPar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（妥当性判断）</a:t>
                      </a:r>
                      <a:r>
                        <a:rPr kumimoji="1" lang="ja-JP" altLang="en-US" sz="1200" b="1" kern="1200" baseline="0" dirty="0">
                          <a:solidFill>
                            <a:srgbClr val="FF2975"/>
                          </a:solidFill>
                          <a:latin typeface="Arial" panose="020B0604020202020204" pitchFamily="34" charset="0"/>
                          <a:ea typeface="メイリオ" panose="020B0604030504040204" pitchFamily="50" charset="-128"/>
                          <a:cs typeface="メイリオ" panose="020B0604030504040204" pitchFamily="50" charset="-128"/>
                        </a:rPr>
                        <a:t>＝認定委員会等</a:t>
                      </a:r>
                      <a:endParaRPr kumimoji="1" lang="en-US" altLang="ja-JP" sz="1200" b="1" kern="1200" baseline="0" dirty="0">
                        <a:solidFill>
                          <a:srgbClr val="FF2975"/>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　　・技術管理管掌本部長相当、開発保全管掌部門、</a:t>
                      </a:r>
                      <a:endPar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　　　調達部門、法務部門、財務部門</a:t>
                      </a:r>
                    </a:p>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　　　但し、社内での</a:t>
                      </a:r>
                      <a:r>
                        <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採用実態（他部門の既採用</a:t>
                      </a:r>
                      <a:endPar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　　　など）により、妥当性判断方法及び体制が異なる</a:t>
                      </a:r>
                      <a:endPar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extLst>
                  <a:ext uri="{0D108BD9-81ED-4DB2-BD59-A6C34878D82A}">
                    <a16:rowId xmlns:a16="http://schemas.microsoft.com/office/drawing/2014/main" val="859723764"/>
                  </a:ext>
                </a:extLst>
              </a:tr>
            </a:tbl>
          </a:graphicData>
        </a:graphic>
      </p:graphicFrame>
      <p:grpSp>
        <p:nvGrpSpPr>
          <p:cNvPr id="131" name="グループ化 130"/>
          <p:cNvGrpSpPr/>
          <p:nvPr/>
        </p:nvGrpSpPr>
        <p:grpSpPr>
          <a:xfrm>
            <a:off x="224695" y="1565754"/>
            <a:ext cx="9023223" cy="1980000"/>
            <a:chOff x="262444" y="2780777"/>
            <a:chExt cx="9023223" cy="2517733"/>
          </a:xfrm>
        </p:grpSpPr>
        <p:sp>
          <p:nvSpPr>
            <p:cNvPr id="132" name="ホームベース 131"/>
            <p:cNvSpPr/>
            <p:nvPr/>
          </p:nvSpPr>
          <p:spPr bwMode="auto">
            <a:xfrm>
              <a:off x="262444" y="2780777"/>
              <a:ext cx="9023223" cy="2517733"/>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133" name="グループ化 132"/>
            <p:cNvGrpSpPr/>
            <p:nvPr/>
          </p:nvGrpSpPr>
          <p:grpSpPr>
            <a:xfrm>
              <a:off x="369900" y="3169085"/>
              <a:ext cx="1563675" cy="2066793"/>
              <a:chOff x="227058" y="4468969"/>
              <a:chExt cx="1671813" cy="658800"/>
            </a:xfrm>
            <a:solidFill>
              <a:srgbClr val="0B3441"/>
            </a:solidFill>
            <a:effectLst>
              <a:outerShdw blurRad="50800" dist="38100" dir="2700000" algn="tl" rotWithShape="0">
                <a:prstClr val="black">
                  <a:alpha val="40000"/>
                </a:prstClr>
              </a:outerShdw>
            </a:effectLst>
          </p:grpSpPr>
          <p:sp>
            <p:nvSpPr>
              <p:cNvPr id="158" name="正方形/長方形 157"/>
              <p:cNvSpPr/>
              <p:nvPr/>
            </p:nvSpPr>
            <p:spPr bwMode="auto">
              <a:xfrm>
                <a:off x="227058" y="4468969"/>
                <a:ext cx="1496479"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59" name="二等辺三角形 158"/>
              <p:cNvSpPr/>
              <p:nvPr/>
            </p:nvSpPr>
            <p:spPr bwMode="auto">
              <a:xfrm rot="5400000">
                <a:off x="1479319"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134" name="グループ化 133"/>
            <p:cNvGrpSpPr/>
            <p:nvPr/>
          </p:nvGrpSpPr>
          <p:grpSpPr>
            <a:xfrm>
              <a:off x="1943100" y="3169085"/>
              <a:ext cx="5251959" cy="2066793"/>
              <a:chOff x="-2078426" y="4468969"/>
              <a:chExt cx="5251959" cy="658800"/>
            </a:xfrm>
            <a:solidFill>
              <a:srgbClr val="1E8CAE"/>
            </a:solidFill>
            <a:effectLst>
              <a:outerShdw blurRad="50800" dist="38100" dir="2700000" algn="tl" rotWithShape="0">
                <a:prstClr val="black">
                  <a:alpha val="40000"/>
                </a:prstClr>
              </a:outerShdw>
            </a:effectLst>
          </p:grpSpPr>
          <p:sp>
            <p:nvSpPr>
              <p:cNvPr id="156" name="正方形/長方形 155"/>
              <p:cNvSpPr/>
              <p:nvPr/>
            </p:nvSpPr>
            <p:spPr bwMode="auto">
              <a:xfrm>
                <a:off x="-2078426" y="4468969"/>
                <a:ext cx="5071475"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57" name="二等辺三角形 156"/>
              <p:cNvSpPr/>
              <p:nvPr/>
            </p:nvSpPr>
            <p:spPr bwMode="auto">
              <a:xfrm rot="5400000">
                <a:off x="2753981"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135" name="グループ化 134"/>
            <p:cNvGrpSpPr/>
            <p:nvPr/>
          </p:nvGrpSpPr>
          <p:grpSpPr>
            <a:xfrm>
              <a:off x="7214991" y="3169085"/>
              <a:ext cx="990272" cy="2066793"/>
              <a:chOff x="2033292" y="4468969"/>
              <a:chExt cx="990272" cy="658800"/>
            </a:xfrm>
            <a:solidFill>
              <a:srgbClr val="24A9D2"/>
            </a:solidFill>
            <a:effectLst>
              <a:outerShdw blurRad="50800" dist="38100" dir="2700000" algn="tl" rotWithShape="0">
                <a:prstClr val="black">
                  <a:alpha val="40000"/>
                </a:prstClr>
              </a:outerShdw>
            </a:effectLst>
          </p:grpSpPr>
          <p:sp>
            <p:nvSpPr>
              <p:cNvPr id="154" name="正方形/長方形 153"/>
              <p:cNvSpPr/>
              <p:nvPr/>
            </p:nvSpPr>
            <p:spPr bwMode="auto">
              <a:xfrm>
                <a:off x="2033292" y="4468969"/>
                <a:ext cx="814191"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パフォー</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マンス</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評価</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55" name="二等辺三角形 154"/>
              <p:cNvSpPr/>
              <p:nvPr/>
            </p:nvSpPr>
            <p:spPr bwMode="auto">
              <a:xfrm rot="5400000">
                <a:off x="260401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136" name="グループ化 135"/>
            <p:cNvGrpSpPr/>
            <p:nvPr/>
          </p:nvGrpSpPr>
          <p:grpSpPr>
            <a:xfrm>
              <a:off x="8229599" y="3169085"/>
              <a:ext cx="860601" cy="2066793"/>
              <a:chOff x="1874847" y="4468969"/>
              <a:chExt cx="860601" cy="658800"/>
            </a:xfrm>
            <a:effectLst>
              <a:outerShdw blurRad="50800" dist="38100" dir="2700000" algn="tl" rotWithShape="0">
                <a:prstClr val="black">
                  <a:alpha val="40000"/>
                </a:prstClr>
              </a:outerShdw>
            </a:effectLst>
          </p:grpSpPr>
          <p:sp>
            <p:nvSpPr>
              <p:cNvPr id="152" name="正方形/長方形 151"/>
              <p:cNvSpPr/>
              <p:nvPr/>
            </p:nvSpPr>
            <p:spPr bwMode="auto">
              <a:xfrm>
                <a:off x="1874847" y="4468969"/>
                <a:ext cx="680284" cy="656823"/>
              </a:xfrm>
              <a:prstGeom prst="rect">
                <a:avLst/>
              </a:prstGeom>
              <a:solidFill>
                <a:srgbClr val="72C3D0"/>
              </a:solid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改善</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153" name="二等辺三角形 152"/>
              <p:cNvSpPr/>
              <p:nvPr/>
            </p:nvSpPr>
            <p:spPr bwMode="auto">
              <a:xfrm rot="5400000">
                <a:off x="2315896" y="4708216"/>
                <a:ext cx="658800"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137" name="テキスト ボックス 136"/>
            <p:cNvSpPr txBox="1"/>
            <p:nvPr/>
          </p:nvSpPr>
          <p:spPr>
            <a:xfrm>
              <a:off x="262444" y="2780777"/>
              <a:ext cx="2791497" cy="354240"/>
            </a:xfrm>
            <a:prstGeom prst="roundRect">
              <a:avLst/>
            </a:prstGeom>
            <a:solidFill>
              <a:srgbClr val="853379"/>
            </a:solidFill>
          </p:spPr>
          <p:txBody>
            <a:bodyPr wrap="none" lIns="144000" tIns="36000" rIns="144000" bIns="0" rtlCol="0" anchor="ctr">
              <a:spAutoFit/>
            </a:bodyPr>
            <a:lstStyle/>
            <a:p>
              <a:pPr algn="ctr">
                <a:lnSpc>
                  <a:spcPct val="100000"/>
                </a:lnSpc>
              </a:pPr>
              <a:r>
                <a:rPr lang="ja-JP" altLang="en-US" sz="1400" b="1" spc="10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138" name="ホームベース 137"/>
            <p:cNvSpPr/>
            <p:nvPr/>
          </p:nvSpPr>
          <p:spPr bwMode="auto">
            <a:xfrm>
              <a:off x="2028826" y="3521901"/>
              <a:ext cx="51983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開発</a:t>
              </a:r>
              <a:endParaRPr lang="en-US" altLang="ja-JP" sz="1200" b="1">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39" name="ホームベース 138"/>
            <p:cNvSpPr/>
            <p:nvPr/>
          </p:nvSpPr>
          <p:spPr bwMode="auto">
            <a:xfrm>
              <a:off x="2600325" y="3521901"/>
              <a:ext cx="1695450" cy="161377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40" name="ホームベース 139"/>
            <p:cNvSpPr/>
            <p:nvPr/>
          </p:nvSpPr>
          <p:spPr bwMode="auto">
            <a:xfrm>
              <a:off x="4343400"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41" name="ホームベース 140"/>
            <p:cNvSpPr/>
            <p:nvPr/>
          </p:nvSpPr>
          <p:spPr bwMode="auto">
            <a:xfrm>
              <a:off x="5156809" y="3521901"/>
              <a:ext cx="1530654" cy="161377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製品監視</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142" name="ホームベース 141"/>
            <p:cNvSpPr/>
            <p:nvPr/>
          </p:nvSpPr>
          <p:spPr bwMode="auto">
            <a:xfrm>
              <a:off x="6705076"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出</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143" name="グループ化 142"/>
            <p:cNvGrpSpPr/>
            <p:nvPr/>
          </p:nvGrpSpPr>
          <p:grpSpPr>
            <a:xfrm>
              <a:off x="4811913" y="4305952"/>
              <a:ext cx="227286" cy="50104"/>
              <a:chOff x="4709870" y="4246323"/>
              <a:chExt cx="326612" cy="72000"/>
            </a:xfrm>
          </p:grpSpPr>
          <p:sp>
            <p:nvSpPr>
              <p:cNvPr id="149"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150"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151"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grpSp>
        <p:sp>
          <p:nvSpPr>
            <p:cNvPr id="144" name="ホームベース 143"/>
            <p:cNvSpPr/>
            <p:nvPr/>
          </p:nvSpPr>
          <p:spPr bwMode="auto">
            <a:xfrm>
              <a:off x="488515" y="4011536"/>
              <a:ext cx="6048000" cy="1074031"/>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145" name="ホームベース 144"/>
            <p:cNvSpPr/>
            <p:nvPr/>
          </p:nvSpPr>
          <p:spPr bwMode="auto">
            <a:xfrm>
              <a:off x="570327" y="4096318"/>
              <a:ext cx="1191798" cy="778208"/>
            </a:xfrm>
            <a:prstGeom prst="homePlate">
              <a:avLst>
                <a:gd name="adj" fmla="val 23589"/>
              </a:avLst>
            </a:prstGeom>
            <a:solidFill>
              <a:srgbClr val="FF2975"/>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a:solidFill>
                    <a:schemeClr val="bg1"/>
                  </a:solidFill>
                  <a:latin typeface="Arial" panose="020B0604020202020204" pitchFamily="34" charset="0"/>
                  <a:ea typeface="メイリオ" panose="020B0604030504040204" pitchFamily="50" charset="-128"/>
                </a:rPr>
                <a:t>OSS</a:t>
              </a:r>
              <a:r>
                <a:rPr lang="zh-CN" altLang="en-US" sz="1200" b="1">
                  <a:solidFill>
                    <a:schemeClr val="bg1"/>
                  </a:solidFill>
                  <a:latin typeface="Arial" panose="020B0604020202020204" pitchFamily="34" charset="0"/>
                  <a:ea typeface="メイリオ" panose="020B0604030504040204" pitchFamily="50" charset="-128"/>
                </a:rPr>
                <a:t>取得</a:t>
              </a:r>
            </a:p>
            <a:p>
              <a:pPr algn="ctr"/>
              <a:r>
                <a:rPr lang="zh-CN" altLang="en-US" sz="1200" b="1">
                  <a:solidFill>
                    <a:schemeClr val="bg1"/>
                  </a:solidFill>
                  <a:latin typeface="Arial" panose="020B0604020202020204" pitchFamily="34" charset="0"/>
                  <a:ea typeface="メイリオ" panose="020B0604030504040204" pitchFamily="50" charset="-128"/>
                </a:rPr>
                <a:t>（妥当性判断）</a:t>
              </a:r>
              <a:endParaRPr lang="zh-CN" altLang="en-US" sz="1200" b="1" dirty="0">
                <a:solidFill>
                  <a:schemeClr val="bg1"/>
                </a:solidFill>
                <a:latin typeface="Arial" panose="020B0604020202020204" pitchFamily="34" charset="0"/>
                <a:ea typeface="メイリオ" panose="020B0604030504040204" pitchFamily="50" charset="-128"/>
              </a:endParaRPr>
            </a:p>
          </p:txBody>
        </p:sp>
        <p:sp>
          <p:nvSpPr>
            <p:cNvPr id="146" name="ホームベース 145"/>
            <p:cNvSpPr/>
            <p:nvPr/>
          </p:nvSpPr>
          <p:spPr bwMode="auto">
            <a:xfrm>
              <a:off x="2686051" y="4096318"/>
              <a:ext cx="1438274" cy="778208"/>
            </a:xfrm>
            <a:prstGeom prst="homePlate">
              <a:avLst>
                <a:gd name="adj" fmla="val 1960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a:solidFill>
                    <a:schemeClr val="tx1"/>
                  </a:solidFill>
                  <a:latin typeface="Arial" panose="020B0604020202020204" pitchFamily="34" charset="0"/>
                  <a:ea typeface="メイリオ" panose="020B0604030504040204" pitchFamily="50" charset="-128"/>
                </a:rPr>
                <a:t>OSS</a:t>
              </a:r>
              <a:r>
                <a:rPr lang="ja-JP" altLang="en-US" sz="1200" b="1">
                  <a:solidFill>
                    <a:schemeClr val="tx1"/>
                  </a:solidFill>
                  <a:latin typeface="Arial" panose="020B0604020202020204" pitchFamily="34" charset="0"/>
                  <a:ea typeface="メイリオ" panose="020B0604030504040204" pitchFamily="50" charset="-128"/>
                </a:rPr>
                <a:t>活用</a:t>
              </a:r>
            </a:p>
            <a:p>
              <a:pPr algn="ctr"/>
              <a:r>
                <a:rPr lang="ja-JP" altLang="en-US" sz="1200" b="1">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a:solidFill>
                    <a:schemeClr val="tx1"/>
                  </a:solidFill>
                  <a:latin typeface="Arial" panose="020B0604020202020204" pitchFamily="34" charset="0"/>
                  <a:ea typeface="メイリオ" panose="020B0604030504040204" pitchFamily="50" charset="-128"/>
                </a:rPr>
                <a:t>遵守状況確認）</a:t>
              </a:r>
            </a:p>
          </p:txBody>
        </p:sp>
        <p:sp>
          <p:nvSpPr>
            <p:cNvPr id="147" name="ホームベース 146"/>
            <p:cNvSpPr/>
            <p:nvPr/>
          </p:nvSpPr>
          <p:spPr bwMode="auto">
            <a:xfrm>
              <a:off x="5248275" y="4096318"/>
              <a:ext cx="1133476" cy="778208"/>
            </a:xfrm>
            <a:prstGeom prst="homePlate">
              <a:avLst>
                <a:gd name="adj" fmla="val 1613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dirty="0">
                  <a:solidFill>
                    <a:schemeClr val="tx1"/>
                  </a:solidFill>
                  <a:latin typeface="Arial" panose="020B0604020202020204" pitchFamily="34" charset="0"/>
                  <a:ea typeface="メイリオ" panose="020B0604030504040204" pitchFamily="50" charset="-128"/>
                </a:rPr>
                <a:t>OSS</a:t>
              </a:r>
              <a:r>
                <a:rPr lang="zh-CN" altLang="en-US" sz="1200" b="1" dirty="0">
                  <a:solidFill>
                    <a:schemeClr val="tx1"/>
                  </a:solidFill>
                  <a:latin typeface="Arial" panose="020B0604020202020204" pitchFamily="34" charset="0"/>
                  <a:ea typeface="メイリオ" panose="020B0604030504040204" pitchFamily="50" charset="-128"/>
                </a:rPr>
                <a:t>頒布</a:t>
              </a:r>
            </a:p>
            <a:p>
              <a:pPr algn="ctr"/>
              <a:r>
                <a:rPr lang="zh-CN" altLang="en-US" sz="1200" b="1" dirty="0">
                  <a:solidFill>
                    <a:schemeClr val="tx1"/>
                  </a:solidFill>
                  <a:latin typeface="Arial" panose="020B0604020202020204" pitchFamily="34" charset="0"/>
                  <a:ea typeface="メイリオ" panose="020B0604030504040204" pitchFamily="50" charset="-128"/>
                </a:rPr>
                <a:t>（妥当性判断）</a:t>
              </a:r>
            </a:p>
          </p:txBody>
        </p:sp>
        <p:sp>
          <p:nvSpPr>
            <p:cNvPr id="148" name="テキスト ボックス 147"/>
            <p:cNvSpPr txBox="1"/>
            <p:nvPr/>
          </p:nvSpPr>
          <p:spPr>
            <a:xfrm>
              <a:off x="1518045" y="4958266"/>
              <a:ext cx="3988941" cy="259798"/>
            </a:xfrm>
            <a:prstGeom prst="roundRect">
              <a:avLst/>
            </a:prstGeom>
            <a:solidFill>
              <a:srgbClr val="FF2975"/>
            </a:solidFill>
          </p:spPr>
          <p:txBody>
            <a:bodyPr wrap="none" lIns="144000" tIns="0" rIns="144000" bIns="0" rtlCol="0" anchor="ctr">
              <a:spAutoFit/>
            </a:bodyPr>
            <a:lstStyle/>
            <a:p>
              <a:pPr>
                <a:lnSpc>
                  <a:spcPct val="100000"/>
                </a:lnSpc>
              </a:pPr>
              <a:r>
                <a:rPr lang="en-US" altLang="ja-JP" sz="1200" b="1" spc="100">
                  <a:solidFill>
                    <a:schemeClr val="bg1"/>
                  </a:solidFill>
                  <a:latin typeface="Arial" panose="020B0604020202020204" pitchFamily="34" charset="0"/>
                  <a:ea typeface="メイリオ" panose="020B0604030504040204" pitchFamily="50" charset="-128"/>
                </a:rPr>
                <a:t>OSS</a:t>
              </a:r>
              <a:r>
                <a:rPr lang="ja-JP" altLang="en-US" sz="1200" b="1" spc="100">
                  <a:solidFill>
                    <a:schemeClr val="bg1"/>
                  </a:solidFill>
                  <a:latin typeface="Arial" panose="020B0604020202020204" pitchFamily="34" charset="0"/>
                  <a:ea typeface="メイリオ" panose="020B0604030504040204" pitchFamily="50" charset="-128"/>
                </a:rPr>
                <a:t>コンプライアンス・マネージメントプロセス</a:t>
              </a:r>
              <a:endParaRPr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160" name="下矢印 159"/>
          <p:cNvSpPr/>
          <p:nvPr/>
        </p:nvSpPr>
        <p:spPr bwMode="auto">
          <a:xfrm rot="2123965">
            <a:off x="1463729" y="2342368"/>
            <a:ext cx="488516" cy="475989"/>
          </a:xfrm>
          <a:prstGeom prst="downArrow">
            <a:avLst>
              <a:gd name="adj1" fmla="val 50000"/>
              <a:gd name="adj2" fmla="val 68421"/>
            </a:avLst>
          </a:prstGeom>
          <a:solidFill>
            <a:srgbClr val="FF2975"/>
          </a:solidFill>
          <a:ln w="28575">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 name="吹き出し: 角を丸めた四角形 1">
            <a:extLst>
              <a:ext uri="{FF2B5EF4-FFF2-40B4-BE49-F238E27FC236}">
                <a16:creationId xmlns:a16="http://schemas.microsoft.com/office/drawing/2014/main" id="{B4937796-D066-B872-1912-21DD877C1D26}"/>
              </a:ext>
            </a:extLst>
          </p:cNvPr>
          <p:cNvSpPr/>
          <p:nvPr/>
        </p:nvSpPr>
        <p:spPr bwMode="auto">
          <a:xfrm>
            <a:off x="9676003" y="4867669"/>
            <a:ext cx="2749156" cy="553070"/>
          </a:xfrm>
          <a:prstGeom prst="wedgeRoundRectCallout">
            <a:avLst>
              <a:gd name="adj1" fmla="val -99056"/>
              <a:gd name="adj2" fmla="val 40732"/>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ページ全体の体裁調整</a:t>
            </a:r>
          </a:p>
        </p:txBody>
      </p:sp>
    </p:spTree>
    <p:extLst>
      <p:ext uri="{BB962C8B-B14F-4D97-AF65-F5344CB8AC3E}">
        <p14:creationId xmlns:p14="http://schemas.microsoft.com/office/powerpoint/2010/main" val="1050596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正方形/長方形 180"/>
          <p:cNvSpPr/>
          <p:nvPr/>
        </p:nvSpPr>
        <p:spPr bwMode="auto">
          <a:xfrm>
            <a:off x="257440" y="575734"/>
            <a:ext cx="8957732" cy="1163026"/>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nvGrpSpPr>
          <p:cNvPr id="115" name="グループ化 114"/>
          <p:cNvGrpSpPr/>
          <p:nvPr/>
        </p:nvGrpSpPr>
        <p:grpSpPr>
          <a:xfrm>
            <a:off x="3564465" y="2987675"/>
            <a:ext cx="2768601" cy="1625602"/>
            <a:chOff x="3564465" y="2987675"/>
            <a:chExt cx="2768601" cy="1625602"/>
          </a:xfrm>
          <a:effectLst>
            <a:outerShdw blurRad="50800" dist="38100" dir="2700000" algn="tl" rotWithShape="0">
              <a:prstClr val="black">
                <a:alpha val="40000"/>
              </a:prstClr>
            </a:outerShdw>
          </a:effectLst>
        </p:grpSpPr>
        <p:sp>
          <p:nvSpPr>
            <p:cNvPr id="109" name="円/楕円 108"/>
            <p:cNvSpPr/>
            <p:nvPr/>
          </p:nvSpPr>
          <p:spPr bwMode="auto">
            <a:xfrm>
              <a:off x="3564465" y="3199342"/>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10" name="円/楕円 109"/>
            <p:cNvSpPr/>
            <p:nvPr/>
          </p:nvSpPr>
          <p:spPr bwMode="auto">
            <a:xfrm>
              <a:off x="4436532" y="2987675"/>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11" name="円/楕円 110"/>
            <p:cNvSpPr/>
            <p:nvPr/>
          </p:nvSpPr>
          <p:spPr bwMode="auto">
            <a:xfrm>
              <a:off x="5325532" y="3097742"/>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12" name="円/楕円 111"/>
            <p:cNvSpPr/>
            <p:nvPr/>
          </p:nvSpPr>
          <p:spPr bwMode="auto">
            <a:xfrm>
              <a:off x="4368798" y="3605743"/>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13" name="円/楕円 112"/>
            <p:cNvSpPr/>
            <p:nvPr/>
          </p:nvSpPr>
          <p:spPr bwMode="auto">
            <a:xfrm>
              <a:off x="4969931" y="3529542"/>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14" name="円/楕円 113"/>
            <p:cNvSpPr/>
            <p:nvPr/>
          </p:nvSpPr>
          <p:spPr bwMode="auto">
            <a:xfrm>
              <a:off x="3809998" y="3546476"/>
              <a:ext cx="1007534" cy="1007534"/>
            </a:xfrm>
            <a:prstGeom prst="ellipse">
              <a:avLst/>
            </a:prstGeom>
            <a:solidFill>
              <a:srgbClr val="ADDFE9"/>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pic>
        <p:nvPicPr>
          <p:cNvPr id="32" name="図 31" descr="1.png"/>
          <p:cNvPicPr>
            <a:picLocks noChangeAspect="1"/>
          </p:cNvPicPr>
          <p:nvPr/>
        </p:nvPicPr>
        <p:blipFill>
          <a:blip r:embed="rId3"/>
          <a:srcRect b="26029"/>
          <a:stretch>
            <a:fillRect/>
          </a:stretch>
        </p:blipFill>
        <p:spPr>
          <a:xfrm>
            <a:off x="6511896" y="2821721"/>
            <a:ext cx="2088899" cy="1545179"/>
          </a:xfrm>
          <a:prstGeom prst="rect">
            <a:avLst/>
          </a:prstGeom>
        </p:spPr>
      </p:pic>
      <p:sp>
        <p:nvSpPr>
          <p:cNvPr id="12" name="タイトル 11"/>
          <p:cNvSpPr>
            <a:spLocks noGrp="1"/>
          </p:cNvSpPr>
          <p:nvPr>
            <p:ph type="title"/>
          </p:nvPr>
        </p:nvSpPr>
        <p:spPr>
          <a:xfrm>
            <a:off x="346370" y="242455"/>
            <a:ext cx="7786257" cy="348557"/>
          </a:xfrm>
        </p:spPr>
        <p:txBody>
          <a:bodyPr/>
          <a:lstStyle/>
          <a:p>
            <a:r>
              <a:rPr lang="en-US" altLang="ja-JP" dirty="0"/>
              <a:t>1-1 OSS</a:t>
            </a:r>
            <a:r>
              <a:rPr lang="ja-JP" altLang="en-US" dirty="0"/>
              <a:t>とは</a:t>
            </a:r>
          </a:p>
        </p:txBody>
      </p:sp>
      <p:sp>
        <p:nvSpPr>
          <p:cNvPr id="39" name="Text Box 31"/>
          <p:cNvSpPr txBox="1">
            <a:spLocks noChangeArrowheads="1"/>
          </p:cNvSpPr>
          <p:nvPr/>
        </p:nvSpPr>
        <p:spPr bwMode="gray">
          <a:xfrm>
            <a:off x="1205854" y="2549806"/>
            <a:ext cx="1784484" cy="430887"/>
          </a:xfrm>
          <a:prstGeom prst="rect">
            <a:avLst/>
          </a:prstGeom>
          <a:noFill/>
          <a:ln w="3175" cap="rnd">
            <a:noFill/>
            <a:miter lim="800000"/>
            <a:headEnd/>
            <a:tailEnd/>
          </a:ln>
          <a:effectLst/>
        </p:spPr>
        <p:txBody>
          <a:bodyPr wrap="square">
            <a:spAutoFit/>
          </a:bodyPr>
          <a:lstStyle/>
          <a:p>
            <a:pPr algn="ctr">
              <a:lnSpc>
                <a:spcPct val="150000"/>
              </a:lnSpc>
              <a:buClr>
                <a:srgbClr val="C00000"/>
              </a:buClr>
              <a:defRPr/>
            </a:pPr>
            <a:r>
              <a:rPr lang="ja-JP" altLang="en-US" sz="1600" b="1" spc="100" dirty="0">
                <a:solidFill>
                  <a:schemeClr val="tx1"/>
                </a:solidFill>
                <a:latin typeface="Arial" pitchFamily="34" charset="0"/>
                <a:ea typeface="メイリオ" pitchFamily="50" charset="-128"/>
              </a:rPr>
              <a:t>ソースコードを</a:t>
            </a:r>
          </a:p>
        </p:txBody>
      </p:sp>
      <p:sp>
        <p:nvSpPr>
          <p:cNvPr id="40" name="Text Box 31"/>
          <p:cNvSpPr txBox="1">
            <a:spLocks noChangeArrowheads="1"/>
          </p:cNvSpPr>
          <p:nvPr/>
        </p:nvSpPr>
        <p:spPr bwMode="gray">
          <a:xfrm>
            <a:off x="3916102" y="2549806"/>
            <a:ext cx="1784484" cy="430887"/>
          </a:xfrm>
          <a:prstGeom prst="rect">
            <a:avLst/>
          </a:prstGeom>
          <a:noFill/>
          <a:ln w="3175" cap="rnd">
            <a:noFill/>
            <a:miter lim="800000"/>
            <a:headEnd/>
            <a:tailEnd/>
          </a:ln>
          <a:effectLst/>
        </p:spPr>
        <p:txBody>
          <a:bodyPr wrap="square">
            <a:spAutoFit/>
          </a:bodyPr>
          <a:lstStyle/>
          <a:p>
            <a:pPr algn="ctr">
              <a:lnSpc>
                <a:spcPct val="150000"/>
              </a:lnSpc>
              <a:buClr>
                <a:srgbClr val="C00000"/>
              </a:buClr>
              <a:defRPr/>
            </a:pPr>
            <a:r>
              <a:rPr lang="ja-JP" altLang="en-US" sz="1600" b="1" spc="100" dirty="0">
                <a:solidFill>
                  <a:schemeClr val="tx1"/>
                </a:solidFill>
                <a:latin typeface="Arial" pitchFamily="34" charset="0"/>
                <a:ea typeface="メイリオ" pitchFamily="50" charset="-128"/>
              </a:rPr>
              <a:t>無償で公開</a:t>
            </a:r>
          </a:p>
        </p:txBody>
      </p:sp>
      <p:sp>
        <p:nvSpPr>
          <p:cNvPr id="41" name="Text Box 31"/>
          <p:cNvSpPr txBox="1">
            <a:spLocks noChangeArrowheads="1"/>
          </p:cNvSpPr>
          <p:nvPr/>
        </p:nvSpPr>
        <p:spPr bwMode="gray">
          <a:xfrm>
            <a:off x="6243290" y="2534417"/>
            <a:ext cx="2282557" cy="461665"/>
          </a:xfrm>
          <a:prstGeom prst="rect">
            <a:avLst/>
          </a:prstGeom>
          <a:noFill/>
          <a:ln w="3175" cap="rnd">
            <a:noFill/>
            <a:miter lim="800000"/>
            <a:headEnd/>
            <a:tailEnd/>
          </a:ln>
          <a:effectLst/>
        </p:spPr>
        <p:txBody>
          <a:bodyPr wrap="square">
            <a:spAutoFit/>
          </a:bodyPr>
          <a:lstStyle/>
          <a:p>
            <a:pPr algn="ctr">
              <a:lnSpc>
                <a:spcPct val="150000"/>
              </a:lnSpc>
              <a:buClr>
                <a:srgbClr val="C00000"/>
              </a:buClr>
              <a:defRPr/>
            </a:pPr>
            <a:r>
              <a:rPr lang="ja-JP" altLang="en-US" sz="1600" b="1" spc="100" dirty="0">
                <a:solidFill>
                  <a:schemeClr val="tx1"/>
                </a:solidFill>
                <a:latin typeface="Arial" pitchFamily="34" charset="0"/>
                <a:ea typeface="メイリオ" pitchFamily="50" charset="-128"/>
              </a:rPr>
              <a:t>誰でも改良・再配布</a:t>
            </a:r>
          </a:p>
        </p:txBody>
      </p:sp>
      <p:grpSp>
        <p:nvGrpSpPr>
          <p:cNvPr id="27" name="グループ化 26"/>
          <p:cNvGrpSpPr/>
          <p:nvPr/>
        </p:nvGrpSpPr>
        <p:grpSpPr>
          <a:xfrm>
            <a:off x="562405" y="2555525"/>
            <a:ext cx="8347803" cy="419449"/>
            <a:chOff x="637564" y="2547561"/>
            <a:chExt cx="8347803" cy="419449"/>
          </a:xfrm>
        </p:grpSpPr>
        <p:sp>
          <p:nvSpPr>
            <p:cNvPr id="23" name="角丸四角形 22"/>
            <p:cNvSpPr/>
            <p:nvPr/>
          </p:nvSpPr>
          <p:spPr bwMode="auto">
            <a:xfrm>
              <a:off x="637564" y="2547561"/>
              <a:ext cx="2667699" cy="419449"/>
            </a:xfrm>
            <a:prstGeom prst="round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r>
                <a:rPr kumimoji="1" lang="ja-JP" altLang="en-US" sz="1800" b="1" spc="100" dirty="0">
                  <a:solidFill>
                    <a:schemeClr val="bg1"/>
                  </a:solidFill>
                  <a:latin typeface="Arial" pitchFamily="34" charset="0"/>
                  <a:ea typeface="メイリオ" pitchFamily="50" charset="-128"/>
                </a:rPr>
                <a:t>ソースコードを</a:t>
              </a:r>
            </a:p>
          </p:txBody>
        </p:sp>
        <p:sp>
          <p:nvSpPr>
            <p:cNvPr id="25" name="角丸四角形 24"/>
            <p:cNvSpPr/>
            <p:nvPr/>
          </p:nvSpPr>
          <p:spPr bwMode="auto">
            <a:xfrm>
              <a:off x="3477616" y="2547561"/>
              <a:ext cx="2667699" cy="419449"/>
            </a:xfrm>
            <a:prstGeom prst="round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r>
                <a:rPr kumimoji="1" lang="ja-JP" altLang="en-US" sz="1800" b="1" spc="100" dirty="0">
                  <a:solidFill>
                    <a:schemeClr val="bg1"/>
                  </a:solidFill>
                  <a:latin typeface="Arial" pitchFamily="34" charset="0"/>
                  <a:ea typeface="メイリオ" pitchFamily="50" charset="-128"/>
                </a:rPr>
                <a:t>公開</a:t>
              </a:r>
            </a:p>
          </p:txBody>
        </p:sp>
        <p:sp>
          <p:nvSpPr>
            <p:cNvPr id="26" name="角丸四角形 25"/>
            <p:cNvSpPr/>
            <p:nvPr/>
          </p:nvSpPr>
          <p:spPr bwMode="auto">
            <a:xfrm>
              <a:off x="6317668" y="2547561"/>
              <a:ext cx="2667699" cy="419449"/>
            </a:xfrm>
            <a:prstGeom prst="round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r>
                <a:rPr kumimoji="1" lang="ja-JP" altLang="en-US" sz="1800" b="1" spc="100" dirty="0">
                  <a:solidFill>
                    <a:schemeClr val="bg1"/>
                  </a:solidFill>
                  <a:latin typeface="Arial" pitchFamily="34" charset="0"/>
                  <a:ea typeface="メイリオ" pitchFamily="50" charset="-128"/>
                </a:rPr>
                <a:t>誰でも改良・再配布</a:t>
              </a:r>
            </a:p>
          </p:txBody>
        </p:sp>
      </p:grpSp>
      <p:sp>
        <p:nvSpPr>
          <p:cNvPr id="28" name="フローチャート : 書類 27"/>
          <p:cNvSpPr/>
          <p:nvPr/>
        </p:nvSpPr>
        <p:spPr bwMode="auto">
          <a:xfrm>
            <a:off x="658027" y="3271466"/>
            <a:ext cx="2461188" cy="1256229"/>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none" lIns="36000" tIns="0" rIns="36000" bIns="36000" rtlCol="0" anchor="ctr" anchorCtr="0">
            <a:noAutofit/>
          </a:bodyPr>
          <a:lstStyle/>
          <a:p>
            <a:endParaRPr lang="en-US" altLang="ja-JP" sz="1050" b="1" dirty="0">
              <a:solidFill>
                <a:schemeClr val="tx1">
                  <a:lumMod val="75000"/>
                  <a:lumOff val="25000"/>
                </a:schemeClr>
              </a:solidFill>
              <a:latin typeface="Courier New" pitchFamily="49" charset="0"/>
              <a:ea typeface="メイリオ" pitchFamily="50" charset="-128"/>
              <a:cs typeface="Courier New" pitchFamily="49" charset="0"/>
            </a:endParaRPr>
          </a:p>
          <a:p>
            <a:r>
              <a:rPr lang="en-US" altLang="ja-JP" sz="1050" b="1" dirty="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105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1050" b="1" dirty="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105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1050" dirty="0">
                <a:solidFill>
                  <a:schemeClr val="tx1"/>
                </a:solidFill>
                <a:latin typeface="Lucida Console" pitchFamily="49" charset="0"/>
              </a:rPr>
              <a:t>“</a:t>
            </a:r>
            <a:r>
              <a:rPr lang="ja-JP" altLang="en-US" sz="1050" dirty="0">
                <a:solidFill>
                  <a:schemeClr val="tx1"/>
                </a:solidFill>
                <a:latin typeface="Lucida Console" pitchFamily="49" charset="0"/>
              </a:rPr>
              <a:t>・・・・・・・・・・・・・</a:t>
            </a:r>
            <a:r>
              <a:rPr lang="en-US" altLang="ja-JP" sz="1050" dirty="0">
                <a:solidFill>
                  <a:schemeClr val="tx1"/>
                </a:solidFill>
                <a:latin typeface="Lucida Console" pitchFamily="49" charset="0"/>
              </a:rPr>
              <a:t>”</a:t>
            </a:r>
            <a:endParaRPr lang="en-US" altLang="ja-JP" sz="1050" b="1" dirty="0">
              <a:solidFill>
                <a:schemeClr val="tx1">
                  <a:lumMod val="75000"/>
                  <a:lumOff val="25000"/>
                </a:schemeClr>
              </a:solidFill>
              <a:latin typeface="Courier New" pitchFamily="49" charset="0"/>
              <a:ea typeface="メイリオ" pitchFamily="50" charset="-128"/>
              <a:cs typeface="Courier New" pitchFamily="49" charset="0"/>
            </a:endParaRPr>
          </a:p>
          <a:p>
            <a:pPr algn="ctr"/>
            <a:r>
              <a:rPr lang="ja-JP" altLang="en-US" sz="1050" b="1" dirty="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1050" b="1" dirty="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29" name="下矢印 28"/>
          <p:cNvSpPr/>
          <p:nvPr/>
        </p:nvSpPr>
        <p:spPr>
          <a:xfrm rot="16200000">
            <a:off x="3099198" y="3452066"/>
            <a:ext cx="396000" cy="540000"/>
          </a:xfrm>
          <a:prstGeom prst="downArrow">
            <a:avLst>
              <a:gd name="adj1" fmla="val 50000"/>
              <a:gd name="adj2" fmla="val 82099"/>
            </a:avLst>
          </a:prstGeom>
          <a:solidFill>
            <a:srgbClr val="F2B84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2" name="グループ化 151"/>
          <p:cNvGrpSpPr/>
          <p:nvPr/>
        </p:nvGrpSpPr>
        <p:grpSpPr>
          <a:xfrm>
            <a:off x="5378944" y="3038741"/>
            <a:ext cx="507734" cy="507734"/>
            <a:chOff x="2271677" y="5019941"/>
            <a:chExt cx="769122" cy="769122"/>
          </a:xfrm>
        </p:grpSpPr>
        <p:sp>
          <p:nvSpPr>
            <p:cNvPr id="146" name="円/楕円 145"/>
            <p:cNvSpPr/>
            <p:nvPr/>
          </p:nvSpPr>
          <p:spPr bwMode="auto">
            <a:xfrm>
              <a:off x="2271677" y="5019941"/>
              <a:ext cx="769122" cy="769122"/>
            </a:xfrm>
            <a:prstGeom prst="ellipse">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nvGrpSpPr>
            <p:cNvPr id="150" name="グループ化 149"/>
            <p:cNvGrpSpPr/>
            <p:nvPr/>
          </p:nvGrpSpPr>
          <p:grpSpPr>
            <a:xfrm rot="2700000">
              <a:off x="2587994" y="5293923"/>
              <a:ext cx="221159" cy="221159"/>
              <a:chOff x="-508000" y="3310464"/>
              <a:chExt cx="406400" cy="406400"/>
            </a:xfrm>
          </p:grpSpPr>
          <p:cxnSp>
            <p:nvCxnSpPr>
              <p:cNvPr id="148" name="直線コネクタ 147"/>
              <p:cNvCxnSpPr/>
              <p:nvPr/>
            </p:nvCxnSpPr>
            <p:spPr bwMode="auto">
              <a:xfrm rot="16200000" flipH="1">
                <a:off x="-711200" y="3513664"/>
                <a:ext cx="406400" cy="0"/>
              </a:xfrm>
              <a:prstGeom prst="line">
                <a:avLst/>
              </a:prstGeom>
              <a:noFill/>
              <a:ln w="19050" cap="flat" cmpd="sng" algn="ctr">
                <a:solidFill>
                  <a:schemeClr val="bg1"/>
                </a:solidFill>
                <a:prstDash val="solid"/>
                <a:round/>
                <a:headEnd type="oval" w="med" len="med"/>
                <a:tailEnd type="oval" w="med" len="med"/>
              </a:ln>
              <a:effectLst/>
            </p:spPr>
          </p:cxnSp>
          <p:cxnSp>
            <p:nvCxnSpPr>
              <p:cNvPr id="149" name="直線コネクタ 148"/>
              <p:cNvCxnSpPr/>
              <p:nvPr/>
            </p:nvCxnSpPr>
            <p:spPr bwMode="auto">
              <a:xfrm flipH="1">
                <a:off x="-508000" y="3708399"/>
                <a:ext cx="406400" cy="0"/>
              </a:xfrm>
              <a:prstGeom prst="line">
                <a:avLst/>
              </a:prstGeom>
              <a:noFill/>
              <a:ln w="19050" cap="flat" cmpd="sng" algn="ctr">
                <a:solidFill>
                  <a:schemeClr val="bg1"/>
                </a:solidFill>
                <a:prstDash val="solid"/>
                <a:round/>
                <a:headEnd type="oval" w="med" len="med"/>
                <a:tailEnd type="oval" w="med" len="med"/>
              </a:ln>
              <a:effectLst/>
            </p:spPr>
          </p:cxnSp>
        </p:grpSp>
      </p:grpSp>
      <p:sp>
        <p:nvSpPr>
          <p:cNvPr id="178" name="下矢印 177"/>
          <p:cNvSpPr/>
          <p:nvPr/>
        </p:nvSpPr>
        <p:spPr>
          <a:xfrm rot="16200000">
            <a:off x="6414188" y="3452066"/>
            <a:ext cx="396000" cy="540000"/>
          </a:xfrm>
          <a:prstGeom prst="downArrow">
            <a:avLst>
              <a:gd name="adj1" fmla="val 50000"/>
              <a:gd name="adj2" fmla="val 82099"/>
            </a:avLst>
          </a:prstGeom>
          <a:solidFill>
            <a:srgbClr val="F2B84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Text Box 31"/>
          <p:cNvSpPr txBox="1">
            <a:spLocks noChangeArrowheads="1"/>
          </p:cNvSpPr>
          <p:nvPr/>
        </p:nvSpPr>
        <p:spPr bwMode="gray">
          <a:xfrm>
            <a:off x="376422" y="762001"/>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とは、ソフトウェアの設計図にあたるソースコードを、インターネットなどを通じて誰でも自由に利用できる状態で、ソースコードが公開されたソフトウェアをいいます。</a:t>
            </a:r>
            <a:endParaRPr lang="ja-JP" altLang="en-US" sz="1200" b="1" spc="100" dirty="0">
              <a:solidFill>
                <a:schemeClr val="tx1">
                  <a:lumMod val="75000"/>
                  <a:lumOff val="25000"/>
                </a:schemeClr>
              </a:solidFill>
              <a:latin typeface="Arial" pitchFamily="34" charset="0"/>
              <a:ea typeface="メイリオ" pitchFamily="50" charset="-128"/>
            </a:endParaRPr>
          </a:p>
          <a:p>
            <a:pPr>
              <a:lnSpc>
                <a:spcPct val="150000"/>
              </a:lnSpc>
              <a:buClr>
                <a:srgbClr val="C00000"/>
              </a:buClr>
              <a:defRPr/>
            </a:pPr>
            <a:endParaRPr lang="en-US" altLang="ja-JP" sz="1600" b="1" spc="100" dirty="0">
              <a:solidFill>
                <a:schemeClr val="tx1">
                  <a:lumMod val="75000"/>
                  <a:lumOff val="25000"/>
                </a:schemeClr>
              </a:solidFill>
              <a:latin typeface="Arial" pitchFamily="34" charset="0"/>
              <a:ea typeface="メイリオ" pitchFamily="50" charset="-128"/>
            </a:endParaRPr>
          </a:p>
        </p:txBody>
      </p:sp>
      <p:cxnSp>
        <p:nvCxnSpPr>
          <p:cNvPr id="183" name="直線コネクタ 182"/>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84" name="直線コネクタ 183"/>
          <p:cNvCxnSpPr/>
          <p:nvPr/>
        </p:nvCxnSpPr>
        <p:spPr bwMode="auto">
          <a:xfrm>
            <a:off x="188032" y="1620634"/>
            <a:ext cx="8771467" cy="0"/>
          </a:xfrm>
          <a:prstGeom prst="line">
            <a:avLst/>
          </a:prstGeom>
          <a:noFill/>
          <a:ln w="19050" cap="flat" cmpd="sng" algn="ctr">
            <a:solidFill>
              <a:schemeClr val="bg1"/>
            </a:solidFill>
            <a:prstDash val="dash"/>
            <a:round/>
            <a:headEnd type="none" w="med" len="med"/>
            <a:tailEnd type="none" w="med" len="med"/>
          </a:ln>
          <a:effectLst/>
        </p:spPr>
      </p:cxnSp>
      <p:sp>
        <p:nvSpPr>
          <p:cNvPr id="315" name="円/楕円 314"/>
          <p:cNvSpPr/>
          <p:nvPr/>
        </p:nvSpPr>
        <p:spPr bwMode="auto">
          <a:xfrm>
            <a:off x="3987801" y="3772732"/>
            <a:ext cx="579135" cy="579135"/>
          </a:xfrm>
          <a:prstGeom prst="ellipse">
            <a:avLst/>
          </a:prstGeom>
          <a:solidFill>
            <a:srgbClr val="6B7D83">
              <a:alpha val="52941"/>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16" name="円/楕円 315"/>
          <p:cNvSpPr/>
          <p:nvPr/>
        </p:nvSpPr>
        <p:spPr bwMode="auto">
          <a:xfrm>
            <a:off x="4250267" y="3171599"/>
            <a:ext cx="579135" cy="579135"/>
          </a:xfrm>
          <a:prstGeom prst="ellipse">
            <a:avLst/>
          </a:prstGeom>
          <a:solidFill>
            <a:srgbClr val="6B7D83">
              <a:alpha val="52941"/>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17" name="円/楕円 316"/>
          <p:cNvSpPr/>
          <p:nvPr/>
        </p:nvSpPr>
        <p:spPr bwMode="auto">
          <a:xfrm>
            <a:off x="4953002" y="3205466"/>
            <a:ext cx="384402" cy="384402"/>
          </a:xfrm>
          <a:prstGeom prst="ellipse">
            <a:avLst/>
          </a:prstGeom>
          <a:solidFill>
            <a:srgbClr val="6B7D83">
              <a:alpha val="52941"/>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18" name="円/楕円 317"/>
          <p:cNvSpPr/>
          <p:nvPr/>
        </p:nvSpPr>
        <p:spPr bwMode="auto">
          <a:xfrm>
            <a:off x="4893735" y="3959000"/>
            <a:ext cx="384402" cy="384402"/>
          </a:xfrm>
          <a:prstGeom prst="ellipse">
            <a:avLst/>
          </a:prstGeom>
          <a:solidFill>
            <a:srgbClr val="6B7D83">
              <a:alpha val="52941"/>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nvGrpSpPr>
          <p:cNvPr id="319" name="グループ化 318"/>
          <p:cNvGrpSpPr/>
          <p:nvPr/>
        </p:nvGrpSpPr>
        <p:grpSpPr>
          <a:xfrm>
            <a:off x="5139267" y="3925132"/>
            <a:ext cx="579135" cy="579135"/>
            <a:chOff x="-1394390" y="4638941"/>
            <a:chExt cx="769122" cy="769122"/>
          </a:xfrm>
        </p:grpSpPr>
        <p:sp>
          <p:nvSpPr>
            <p:cNvPr id="320" name="円/楕円 319"/>
            <p:cNvSpPr/>
            <p:nvPr/>
          </p:nvSpPr>
          <p:spPr bwMode="auto">
            <a:xfrm>
              <a:off x="-1394390" y="4638941"/>
              <a:ext cx="769122" cy="769122"/>
            </a:xfrm>
            <a:prstGeom prst="ellipse">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nvGrpSpPr>
            <p:cNvPr id="321" name="グループ化 92"/>
            <p:cNvGrpSpPr/>
            <p:nvPr/>
          </p:nvGrpSpPr>
          <p:grpSpPr>
            <a:xfrm rot="797002">
              <a:off x="-1127509" y="4884179"/>
              <a:ext cx="407532" cy="407532"/>
              <a:chOff x="8012628" y="3555050"/>
              <a:chExt cx="2172066" cy="2172066"/>
            </a:xfrm>
            <a:solidFill>
              <a:schemeClr val="bg1"/>
            </a:solidFill>
          </p:grpSpPr>
          <p:sp>
            <p:nvSpPr>
              <p:cNvPr id="336" name="ドーナツ 335"/>
              <p:cNvSpPr/>
              <p:nvPr/>
            </p:nvSpPr>
            <p:spPr bwMode="auto">
              <a:xfrm>
                <a:off x="8226990" y="3769412"/>
                <a:ext cx="1743342" cy="1743342"/>
              </a:xfrm>
              <a:prstGeom prst="donu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nvGrpSpPr>
              <p:cNvPr id="337" name="グループ化 79"/>
              <p:cNvGrpSpPr/>
              <p:nvPr/>
            </p:nvGrpSpPr>
            <p:grpSpPr>
              <a:xfrm>
                <a:off x="8906381" y="3555050"/>
                <a:ext cx="384560" cy="2172066"/>
                <a:chOff x="8931781" y="3555050"/>
                <a:chExt cx="384560" cy="2172066"/>
              </a:xfrm>
              <a:grpFill/>
            </p:grpSpPr>
            <p:sp>
              <p:nvSpPr>
                <p:cNvPr id="347" name="正方形/長方形 346"/>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48" name="正方形/長方形 347"/>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grpSp>
            <p:nvGrpSpPr>
              <p:cNvPr id="338" name="グループ化 80"/>
              <p:cNvGrpSpPr/>
              <p:nvPr/>
            </p:nvGrpSpPr>
            <p:grpSpPr>
              <a:xfrm rot="2700000">
                <a:off x="8906381" y="3555050"/>
                <a:ext cx="384560" cy="2172066"/>
                <a:chOff x="8931781" y="3555050"/>
                <a:chExt cx="384560" cy="2172066"/>
              </a:xfrm>
              <a:grpFill/>
            </p:grpSpPr>
            <p:sp>
              <p:nvSpPr>
                <p:cNvPr id="345" name="正方形/長方形 344"/>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46" name="正方形/長方形 345"/>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grpSp>
            <p:nvGrpSpPr>
              <p:cNvPr id="339" name="グループ化 83"/>
              <p:cNvGrpSpPr/>
              <p:nvPr/>
            </p:nvGrpSpPr>
            <p:grpSpPr>
              <a:xfrm rot="5121366">
                <a:off x="8906381" y="3555050"/>
                <a:ext cx="384560" cy="2172066"/>
                <a:chOff x="8931781" y="3555050"/>
                <a:chExt cx="384560" cy="2172066"/>
              </a:xfrm>
              <a:grpFill/>
            </p:grpSpPr>
            <p:sp>
              <p:nvSpPr>
                <p:cNvPr id="343" name="正方形/長方形 342"/>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44" name="正方形/長方形 343"/>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grpSp>
            <p:nvGrpSpPr>
              <p:cNvPr id="340" name="グループ化 89"/>
              <p:cNvGrpSpPr/>
              <p:nvPr/>
            </p:nvGrpSpPr>
            <p:grpSpPr>
              <a:xfrm rot="18900000" flipH="1">
                <a:off x="8906381" y="3555050"/>
                <a:ext cx="384560" cy="2172066"/>
                <a:chOff x="8931781" y="3555050"/>
                <a:chExt cx="384560" cy="2172066"/>
              </a:xfrm>
              <a:grpFill/>
            </p:grpSpPr>
            <p:sp>
              <p:nvSpPr>
                <p:cNvPr id="341" name="正方形/長方形 340"/>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42" name="正方形/長方形 341"/>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grpSp>
        <p:grpSp>
          <p:nvGrpSpPr>
            <p:cNvPr id="322" name="グループ化 93"/>
            <p:cNvGrpSpPr/>
            <p:nvPr/>
          </p:nvGrpSpPr>
          <p:grpSpPr>
            <a:xfrm>
              <a:off x="-1261535" y="4763302"/>
              <a:ext cx="229646" cy="229646"/>
              <a:chOff x="8012628" y="3555050"/>
              <a:chExt cx="2172066" cy="2172066"/>
            </a:xfrm>
            <a:solidFill>
              <a:schemeClr val="bg1"/>
            </a:solidFill>
          </p:grpSpPr>
          <p:sp>
            <p:nvSpPr>
              <p:cNvPr id="323" name="ドーナツ 322"/>
              <p:cNvSpPr/>
              <p:nvPr/>
            </p:nvSpPr>
            <p:spPr bwMode="auto">
              <a:xfrm>
                <a:off x="8226990" y="3769412"/>
                <a:ext cx="1743342" cy="1743342"/>
              </a:xfrm>
              <a:prstGeom prst="donu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nvGrpSpPr>
              <p:cNvPr id="324" name="グループ化 79"/>
              <p:cNvGrpSpPr/>
              <p:nvPr/>
            </p:nvGrpSpPr>
            <p:grpSpPr>
              <a:xfrm>
                <a:off x="8906381" y="3555050"/>
                <a:ext cx="384560" cy="2172066"/>
                <a:chOff x="8931781" y="3555050"/>
                <a:chExt cx="384560" cy="2172066"/>
              </a:xfrm>
              <a:grpFill/>
            </p:grpSpPr>
            <p:sp>
              <p:nvSpPr>
                <p:cNvPr id="334" name="正方形/長方形 333"/>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35" name="正方形/長方形 334"/>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grpSp>
            <p:nvGrpSpPr>
              <p:cNvPr id="325" name="グループ化 80"/>
              <p:cNvGrpSpPr/>
              <p:nvPr/>
            </p:nvGrpSpPr>
            <p:grpSpPr>
              <a:xfrm rot="2700000">
                <a:off x="8906381" y="3555050"/>
                <a:ext cx="384560" cy="2172066"/>
                <a:chOff x="8931781" y="3555050"/>
                <a:chExt cx="384560" cy="2172066"/>
              </a:xfrm>
              <a:grpFill/>
            </p:grpSpPr>
            <p:sp>
              <p:nvSpPr>
                <p:cNvPr id="332" name="正方形/長方形 331"/>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33" name="正方形/長方形 332"/>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grpSp>
            <p:nvGrpSpPr>
              <p:cNvPr id="326" name="グループ化 83"/>
              <p:cNvGrpSpPr/>
              <p:nvPr/>
            </p:nvGrpSpPr>
            <p:grpSpPr>
              <a:xfrm rot="5121366">
                <a:off x="8906381" y="3555050"/>
                <a:ext cx="384560" cy="2172066"/>
                <a:chOff x="8931781" y="3555050"/>
                <a:chExt cx="384560" cy="2172066"/>
              </a:xfrm>
              <a:grpFill/>
            </p:grpSpPr>
            <p:sp>
              <p:nvSpPr>
                <p:cNvPr id="330" name="正方形/長方形 329"/>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31" name="正方形/長方形 330"/>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grpSp>
            <p:nvGrpSpPr>
              <p:cNvPr id="327" name="グループ化 89"/>
              <p:cNvGrpSpPr/>
              <p:nvPr/>
            </p:nvGrpSpPr>
            <p:grpSpPr>
              <a:xfrm rot="18900000" flipH="1">
                <a:off x="8906381" y="3555050"/>
                <a:ext cx="384560" cy="2172066"/>
                <a:chOff x="8931781" y="3555050"/>
                <a:chExt cx="384560" cy="2172066"/>
              </a:xfrm>
              <a:grpFill/>
            </p:grpSpPr>
            <p:sp>
              <p:nvSpPr>
                <p:cNvPr id="328" name="正方形/長方形 327"/>
                <p:cNvSpPr/>
                <p:nvPr/>
              </p:nvSpPr>
              <p:spPr bwMode="auto">
                <a:xfrm>
                  <a:off x="8931781" y="3555050"/>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29" name="正方形/長方形 328"/>
                <p:cNvSpPr/>
                <p:nvPr/>
              </p:nvSpPr>
              <p:spPr bwMode="auto">
                <a:xfrm>
                  <a:off x="8931781" y="5328233"/>
                  <a:ext cx="384560" cy="398883"/>
                </a:xfrm>
                <a:prstGeom prst="rect">
                  <a:avLst/>
                </a:prstGeom>
                <a:grp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grpSp>
      </p:grpSp>
      <p:grpSp>
        <p:nvGrpSpPr>
          <p:cNvPr id="349" name="グループ化 348"/>
          <p:cNvGrpSpPr/>
          <p:nvPr/>
        </p:nvGrpSpPr>
        <p:grpSpPr>
          <a:xfrm>
            <a:off x="4140199" y="3042514"/>
            <a:ext cx="491068" cy="491068"/>
            <a:chOff x="3877732" y="3956915"/>
            <a:chExt cx="745068" cy="745068"/>
          </a:xfrm>
        </p:grpSpPr>
        <p:sp>
          <p:nvSpPr>
            <p:cNvPr id="350" name="円/楕円 349"/>
            <p:cNvSpPr/>
            <p:nvPr/>
          </p:nvSpPr>
          <p:spPr bwMode="auto">
            <a:xfrm>
              <a:off x="3877732" y="3956915"/>
              <a:ext cx="745068" cy="745068"/>
            </a:xfrm>
            <a:prstGeom prst="ellipse">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nvGrpSpPr>
            <p:cNvPr id="351" name="グループ化 168"/>
            <p:cNvGrpSpPr/>
            <p:nvPr/>
          </p:nvGrpSpPr>
          <p:grpSpPr>
            <a:xfrm>
              <a:off x="3964975" y="4054804"/>
              <a:ext cx="570582" cy="549291"/>
              <a:chOff x="228598" y="609599"/>
              <a:chExt cx="1134535" cy="1092200"/>
            </a:xfrm>
          </p:grpSpPr>
          <p:sp>
            <p:nvSpPr>
              <p:cNvPr id="352" name="円/楕円 351"/>
              <p:cNvSpPr/>
              <p:nvPr/>
            </p:nvSpPr>
            <p:spPr bwMode="auto">
              <a:xfrm>
                <a:off x="228598" y="609599"/>
                <a:ext cx="1092200" cy="1092200"/>
              </a:xfrm>
              <a:prstGeom prst="ellipse">
                <a:avLst/>
              </a:prstGeom>
              <a:solidFill>
                <a:srgbClr val="FFFFFF">
                  <a:alpha val="38039"/>
                </a:srgbClr>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53" name="フリーフォーム 352"/>
              <p:cNvSpPr/>
              <p:nvPr/>
            </p:nvSpPr>
            <p:spPr bwMode="auto">
              <a:xfrm>
                <a:off x="236483" y="736380"/>
                <a:ext cx="446432" cy="308335"/>
              </a:xfrm>
              <a:custGeom>
                <a:avLst/>
                <a:gdLst>
                  <a:gd name="connsiteX0" fmla="*/ 195317 w 446432"/>
                  <a:gd name="connsiteY0" fmla="*/ 8687 h 308335"/>
                  <a:gd name="connsiteX1" fmla="*/ 432384 w 446432"/>
                  <a:gd name="connsiteY1" fmla="*/ 17153 h 308335"/>
                  <a:gd name="connsiteX2" fmla="*/ 423917 w 446432"/>
                  <a:gd name="connsiteY2" fmla="*/ 59487 h 308335"/>
                  <a:gd name="connsiteX3" fmla="*/ 364650 w 446432"/>
                  <a:gd name="connsiteY3" fmla="*/ 84887 h 308335"/>
                  <a:gd name="connsiteX4" fmla="*/ 339250 w 446432"/>
                  <a:gd name="connsiteY4" fmla="*/ 101820 h 308335"/>
                  <a:gd name="connsiteX5" fmla="*/ 330784 w 446432"/>
                  <a:gd name="connsiteY5" fmla="*/ 127220 h 308335"/>
                  <a:gd name="connsiteX6" fmla="*/ 313850 w 446432"/>
                  <a:gd name="connsiteY6" fmla="*/ 144153 h 308335"/>
                  <a:gd name="connsiteX7" fmla="*/ 305384 w 446432"/>
                  <a:gd name="connsiteY7" fmla="*/ 169553 h 308335"/>
                  <a:gd name="connsiteX8" fmla="*/ 288450 w 446432"/>
                  <a:gd name="connsiteY8" fmla="*/ 186487 h 308335"/>
                  <a:gd name="connsiteX9" fmla="*/ 271517 w 446432"/>
                  <a:gd name="connsiteY9" fmla="*/ 211887 h 308335"/>
                  <a:gd name="connsiteX10" fmla="*/ 212250 w 446432"/>
                  <a:gd name="connsiteY10" fmla="*/ 254220 h 308335"/>
                  <a:gd name="connsiteX11" fmla="*/ 203784 w 446432"/>
                  <a:gd name="connsiteY11" fmla="*/ 279620 h 308335"/>
                  <a:gd name="connsiteX12" fmla="*/ 178384 w 446432"/>
                  <a:gd name="connsiteY12" fmla="*/ 288087 h 308335"/>
                  <a:gd name="connsiteX13" fmla="*/ 42917 w 446432"/>
                  <a:gd name="connsiteY13" fmla="*/ 296553 h 308335"/>
                  <a:gd name="connsiteX14" fmla="*/ 17517 w 446432"/>
                  <a:gd name="connsiteY14" fmla="*/ 305020 h 308335"/>
                  <a:gd name="connsiteX15" fmla="*/ 584 w 446432"/>
                  <a:gd name="connsiteY15" fmla="*/ 279620 h 308335"/>
                  <a:gd name="connsiteX16" fmla="*/ 17517 w 446432"/>
                  <a:gd name="connsiteY16" fmla="*/ 186487 h 308335"/>
                  <a:gd name="connsiteX17" fmla="*/ 34450 w 446432"/>
                  <a:gd name="connsiteY17" fmla="*/ 169553 h 308335"/>
                  <a:gd name="connsiteX18" fmla="*/ 51384 w 446432"/>
                  <a:gd name="connsiteY18" fmla="*/ 118753 h 308335"/>
                  <a:gd name="connsiteX19" fmla="*/ 76784 w 446432"/>
                  <a:gd name="connsiteY19" fmla="*/ 76420 h 308335"/>
                  <a:gd name="connsiteX20" fmla="*/ 102184 w 446432"/>
                  <a:gd name="connsiteY20" fmla="*/ 67953 h 308335"/>
                  <a:gd name="connsiteX21" fmla="*/ 119117 w 446432"/>
                  <a:gd name="connsiteY21" fmla="*/ 42553 h 308335"/>
                  <a:gd name="connsiteX22" fmla="*/ 169917 w 446432"/>
                  <a:gd name="connsiteY22" fmla="*/ 17153 h 308335"/>
                  <a:gd name="connsiteX23" fmla="*/ 195317 w 446432"/>
                  <a:gd name="connsiteY23" fmla="*/ 8687 h 30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432" h="308335">
                    <a:moveTo>
                      <a:pt x="195317" y="8687"/>
                    </a:moveTo>
                    <a:cubicBezTo>
                      <a:pt x="239061" y="8687"/>
                      <a:pt x="355194" y="0"/>
                      <a:pt x="432384" y="17153"/>
                    </a:cubicBezTo>
                    <a:cubicBezTo>
                      <a:pt x="446432" y="20275"/>
                      <a:pt x="431057" y="46992"/>
                      <a:pt x="423917" y="59487"/>
                    </a:cubicBezTo>
                    <a:cubicBezTo>
                      <a:pt x="414172" y="76540"/>
                      <a:pt x="379414" y="81196"/>
                      <a:pt x="364650" y="84887"/>
                    </a:cubicBezTo>
                    <a:cubicBezTo>
                      <a:pt x="356183" y="90531"/>
                      <a:pt x="345607" y="93874"/>
                      <a:pt x="339250" y="101820"/>
                    </a:cubicBezTo>
                    <a:cubicBezTo>
                      <a:pt x="333675" y="108789"/>
                      <a:pt x="335376" y="119567"/>
                      <a:pt x="330784" y="127220"/>
                    </a:cubicBezTo>
                    <a:cubicBezTo>
                      <a:pt x="326677" y="134065"/>
                      <a:pt x="319495" y="138509"/>
                      <a:pt x="313850" y="144153"/>
                    </a:cubicBezTo>
                    <a:cubicBezTo>
                      <a:pt x="311028" y="152620"/>
                      <a:pt x="309976" y="161900"/>
                      <a:pt x="305384" y="169553"/>
                    </a:cubicBezTo>
                    <a:cubicBezTo>
                      <a:pt x="301277" y="176398"/>
                      <a:pt x="293437" y="180253"/>
                      <a:pt x="288450" y="186487"/>
                    </a:cubicBezTo>
                    <a:cubicBezTo>
                      <a:pt x="282093" y="194433"/>
                      <a:pt x="278712" y="204692"/>
                      <a:pt x="271517" y="211887"/>
                    </a:cubicBezTo>
                    <a:cubicBezTo>
                      <a:pt x="261015" y="222389"/>
                      <a:pt x="226673" y="244605"/>
                      <a:pt x="212250" y="254220"/>
                    </a:cubicBezTo>
                    <a:cubicBezTo>
                      <a:pt x="209428" y="262687"/>
                      <a:pt x="210095" y="273309"/>
                      <a:pt x="203784" y="279620"/>
                    </a:cubicBezTo>
                    <a:cubicBezTo>
                      <a:pt x="197473" y="285931"/>
                      <a:pt x="187260" y="287153"/>
                      <a:pt x="178384" y="288087"/>
                    </a:cubicBezTo>
                    <a:cubicBezTo>
                      <a:pt x="133389" y="292823"/>
                      <a:pt x="88073" y="293731"/>
                      <a:pt x="42917" y="296553"/>
                    </a:cubicBezTo>
                    <a:cubicBezTo>
                      <a:pt x="34450" y="299375"/>
                      <a:pt x="25803" y="308335"/>
                      <a:pt x="17517" y="305020"/>
                    </a:cubicBezTo>
                    <a:cubicBezTo>
                      <a:pt x="8069" y="301241"/>
                      <a:pt x="1505" y="289754"/>
                      <a:pt x="584" y="279620"/>
                    </a:cubicBezTo>
                    <a:cubicBezTo>
                      <a:pt x="0" y="273196"/>
                      <a:pt x="5838" y="205952"/>
                      <a:pt x="17517" y="186487"/>
                    </a:cubicBezTo>
                    <a:cubicBezTo>
                      <a:pt x="21624" y="179642"/>
                      <a:pt x="28806" y="175198"/>
                      <a:pt x="34450" y="169553"/>
                    </a:cubicBezTo>
                    <a:lnTo>
                      <a:pt x="51384" y="118753"/>
                    </a:lnTo>
                    <a:cubicBezTo>
                      <a:pt x="58044" y="98772"/>
                      <a:pt x="57412" y="88043"/>
                      <a:pt x="76784" y="76420"/>
                    </a:cubicBezTo>
                    <a:cubicBezTo>
                      <a:pt x="84437" y="71828"/>
                      <a:pt x="93717" y="70775"/>
                      <a:pt x="102184" y="67953"/>
                    </a:cubicBezTo>
                    <a:cubicBezTo>
                      <a:pt x="107828" y="59486"/>
                      <a:pt x="111922" y="49748"/>
                      <a:pt x="119117" y="42553"/>
                    </a:cubicBezTo>
                    <a:cubicBezTo>
                      <a:pt x="132912" y="28758"/>
                      <a:pt x="151555" y="21744"/>
                      <a:pt x="169917" y="17153"/>
                    </a:cubicBezTo>
                    <a:cubicBezTo>
                      <a:pt x="172655" y="16468"/>
                      <a:pt x="151573" y="8687"/>
                      <a:pt x="195317" y="8687"/>
                    </a:cubicBezTo>
                    <a:close/>
                  </a:path>
                </a:pathLst>
              </a:cu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54" name="フリーフォーム 353"/>
              <p:cNvSpPr/>
              <p:nvPr/>
            </p:nvSpPr>
            <p:spPr bwMode="auto">
              <a:xfrm>
                <a:off x="866306" y="694267"/>
                <a:ext cx="496827" cy="894550"/>
              </a:xfrm>
              <a:custGeom>
                <a:avLst/>
                <a:gdLst>
                  <a:gd name="connsiteX0" fmla="*/ 234361 w 496827"/>
                  <a:gd name="connsiteY0" fmla="*/ 0 h 894550"/>
                  <a:gd name="connsiteX1" fmla="*/ 208961 w 496827"/>
                  <a:gd name="connsiteY1" fmla="*/ 16933 h 894550"/>
                  <a:gd name="connsiteX2" fmla="*/ 200494 w 496827"/>
                  <a:gd name="connsiteY2" fmla="*/ 42333 h 894550"/>
                  <a:gd name="connsiteX3" fmla="*/ 166627 w 496827"/>
                  <a:gd name="connsiteY3" fmla="*/ 84666 h 894550"/>
                  <a:gd name="connsiteX4" fmla="*/ 158161 w 496827"/>
                  <a:gd name="connsiteY4" fmla="*/ 127000 h 894550"/>
                  <a:gd name="connsiteX5" fmla="*/ 132761 w 496827"/>
                  <a:gd name="connsiteY5" fmla="*/ 254000 h 894550"/>
                  <a:gd name="connsiteX6" fmla="*/ 107361 w 496827"/>
                  <a:gd name="connsiteY6" fmla="*/ 304800 h 894550"/>
                  <a:gd name="connsiteX7" fmla="*/ 98894 w 496827"/>
                  <a:gd name="connsiteY7" fmla="*/ 330200 h 894550"/>
                  <a:gd name="connsiteX8" fmla="*/ 90427 w 496827"/>
                  <a:gd name="connsiteY8" fmla="*/ 389466 h 894550"/>
                  <a:gd name="connsiteX9" fmla="*/ 81961 w 496827"/>
                  <a:gd name="connsiteY9" fmla="*/ 414866 h 894550"/>
                  <a:gd name="connsiteX10" fmla="*/ 31161 w 496827"/>
                  <a:gd name="connsiteY10" fmla="*/ 431800 h 894550"/>
                  <a:gd name="connsiteX11" fmla="*/ 14227 w 496827"/>
                  <a:gd name="connsiteY11" fmla="*/ 448733 h 894550"/>
                  <a:gd name="connsiteX12" fmla="*/ 5761 w 496827"/>
                  <a:gd name="connsiteY12" fmla="*/ 474133 h 894550"/>
                  <a:gd name="connsiteX13" fmla="*/ 31161 w 496827"/>
                  <a:gd name="connsiteY13" fmla="*/ 592666 h 894550"/>
                  <a:gd name="connsiteX14" fmla="*/ 48094 w 496827"/>
                  <a:gd name="connsiteY14" fmla="*/ 609600 h 894550"/>
                  <a:gd name="connsiteX15" fmla="*/ 73494 w 496827"/>
                  <a:gd name="connsiteY15" fmla="*/ 618066 h 894550"/>
                  <a:gd name="connsiteX16" fmla="*/ 115827 w 496827"/>
                  <a:gd name="connsiteY16" fmla="*/ 643466 h 894550"/>
                  <a:gd name="connsiteX17" fmla="*/ 158161 w 496827"/>
                  <a:gd name="connsiteY17" fmla="*/ 677333 h 894550"/>
                  <a:gd name="connsiteX18" fmla="*/ 183561 w 496827"/>
                  <a:gd name="connsiteY18" fmla="*/ 694266 h 894550"/>
                  <a:gd name="connsiteX19" fmla="*/ 192027 w 496827"/>
                  <a:gd name="connsiteY19" fmla="*/ 719666 h 894550"/>
                  <a:gd name="connsiteX20" fmla="*/ 242827 w 496827"/>
                  <a:gd name="connsiteY20" fmla="*/ 787400 h 894550"/>
                  <a:gd name="connsiteX21" fmla="*/ 251294 w 496827"/>
                  <a:gd name="connsiteY21" fmla="*/ 812800 h 894550"/>
                  <a:gd name="connsiteX22" fmla="*/ 268227 w 496827"/>
                  <a:gd name="connsiteY22" fmla="*/ 880533 h 894550"/>
                  <a:gd name="connsiteX23" fmla="*/ 293627 w 496827"/>
                  <a:gd name="connsiteY23" fmla="*/ 872066 h 894550"/>
                  <a:gd name="connsiteX24" fmla="*/ 344427 w 496827"/>
                  <a:gd name="connsiteY24" fmla="*/ 804333 h 894550"/>
                  <a:gd name="connsiteX25" fmla="*/ 361361 w 496827"/>
                  <a:gd name="connsiteY25" fmla="*/ 753533 h 894550"/>
                  <a:gd name="connsiteX26" fmla="*/ 369827 w 496827"/>
                  <a:gd name="connsiteY26" fmla="*/ 618066 h 894550"/>
                  <a:gd name="connsiteX27" fmla="*/ 403694 w 496827"/>
                  <a:gd name="connsiteY27" fmla="*/ 609600 h 894550"/>
                  <a:gd name="connsiteX28" fmla="*/ 454494 w 496827"/>
                  <a:gd name="connsiteY28" fmla="*/ 550333 h 894550"/>
                  <a:gd name="connsiteX29" fmla="*/ 446027 w 496827"/>
                  <a:gd name="connsiteY29" fmla="*/ 440266 h 894550"/>
                  <a:gd name="connsiteX30" fmla="*/ 310561 w 496827"/>
                  <a:gd name="connsiteY30" fmla="*/ 431800 h 894550"/>
                  <a:gd name="connsiteX31" fmla="*/ 293627 w 496827"/>
                  <a:gd name="connsiteY31" fmla="*/ 414866 h 894550"/>
                  <a:gd name="connsiteX32" fmla="*/ 242827 w 496827"/>
                  <a:gd name="connsiteY32" fmla="*/ 381000 h 894550"/>
                  <a:gd name="connsiteX33" fmla="*/ 234361 w 496827"/>
                  <a:gd name="connsiteY33" fmla="*/ 338666 h 894550"/>
                  <a:gd name="connsiteX34" fmla="*/ 369827 w 496827"/>
                  <a:gd name="connsiteY34" fmla="*/ 313266 h 894550"/>
                  <a:gd name="connsiteX35" fmla="*/ 395227 w 496827"/>
                  <a:gd name="connsiteY35" fmla="*/ 321733 h 894550"/>
                  <a:gd name="connsiteX36" fmla="*/ 429094 w 496827"/>
                  <a:gd name="connsiteY36" fmla="*/ 355600 h 894550"/>
                  <a:gd name="connsiteX37" fmla="*/ 454494 w 496827"/>
                  <a:gd name="connsiteY37" fmla="*/ 364066 h 894550"/>
                  <a:gd name="connsiteX38" fmla="*/ 488361 w 496827"/>
                  <a:gd name="connsiteY38" fmla="*/ 397933 h 894550"/>
                  <a:gd name="connsiteX39" fmla="*/ 496827 w 496827"/>
                  <a:gd name="connsiteY39" fmla="*/ 372533 h 894550"/>
                  <a:gd name="connsiteX40" fmla="*/ 471427 w 496827"/>
                  <a:gd name="connsiteY40" fmla="*/ 254000 h 894550"/>
                  <a:gd name="connsiteX41" fmla="*/ 462961 w 496827"/>
                  <a:gd name="connsiteY41" fmla="*/ 228600 h 894550"/>
                  <a:gd name="connsiteX42" fmla="*/ 446027 w 496827"/>
                  <a:gd name="connsiteY42" fmla="*/ 211666 h 894550"/>
                  <a:gd name="connsiteX43" fmla="*/ 429094 w 496827"/>
                  <a:gd name="connsiteY43" fmla="*/ 186266 h 894550"/>
                  <a:gd name="connsiteX44" fmla="*/ 403694 w 496827"/>
                  <a:gd name="connsiteY44" fmla="*/ 169333 h 894550"/>
                  <a:gd name="connsiteX45" fmla="*/ 386761 w 496827"/>
                  <a:gd name="connsiteY45" fmla="*/ 143933 h 894550"/>
                  <a:gd name="connsiteX46" fmla="*/ 369827 w 496827"/>
                  <a:gd name="connsiteY46" fmla="*/ 127000 h 894550"/>
                  <a:gd name="connsiteX47" fmla="*/ 361361 w 496827"/>
                  <a:gd name="connsiteY47" fmla="*/ 101600 h 894550"/>
                  <a:gd name="connsiteX48" fmla="*/ 344427 w 496827"/>
                  <a:gd name="connsiteY48" fmla="*/ 84666 h 894550"/>
                  <a:gd name="connsiteX49" fmla="*/ 302094 w 496827"/>
                  <a:gd name="connsiteY49" fmla="*/ 33866 h 894550"/>
                  <a:gd name="connsiteX50" fmla="*/ 276694 w 496827"/>
                  <a:gd name="connsiteY50" fmla="*/ 25400 h 894550"/>
                  <a:gd name="connsiteX51" fmla="*/ 234361 w 496827"/>
                  <a:gd name="connsiteY51" fmla="*/ 0 h 89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6827" h="894550">
                    <a:moveTo>
                      <a:pt x="234361" y="0"/>
                    </a:moveTo>
                    <a:cubicBezTo>
                      <a:pt x="225894" y="5644"/>
                      <a:pt x="215318" y="8987"/>
                      <a:pt x="208961" y="16933"/>
                    </a:cubicBezTo>
                    <a:cubicBezTo>
                      <a:pt x="203386" y="23902"/>
                      <a:pt x="204485" y="34351"/>
                      <a:pt x="200494" y="42333"/>
                    </a:cubicBezTo>
                    <a:cubicBezTo>
                      <a:pt x="189812" y="63696"/>
                      <a:pt x="182379" y="68915"/>
                      <a:pt x="166627" y="84666"/>
                    </a:cubicBezTo>
                    <a:cubicBezTo>
                      <a:pt x="163805" y="98777"/>
                      <a:pt x="159750" y="112697"/>
                      <a:pt x="158161" y="127000"/>
                    </a:cubicBezTo>
                    <a:cubicBezTo>
                      <a:pt x="144543" y="249564"/>
                      <a:pt x="176697" y="210061"/>
                      <a:pt x="132761" y="254000"/>
                    </a:cubicBezTo>
                    <a:cubicBezTo>
                      <a:pt x="111479" y="317844"/>
                      <a:pt x="140187" y="239148"/>
                      <a:pt x="107361" y="304800"/>
                    </a:cubicBezTo>
                    <a:cubicBezTo>
                      <a:pt x="103370" y="312782"/>
                      <a:pt x="101716" y="321733"/>
                      <a:pt x="98894" y="330200"/>
                    </a:cubicBezTo>
                    <a:cubicBezTo>
                      <a:pt x="96072" y="349955"/>
                      <a:pt x="94341" y="369898"/>
                      <a:pt x="90427" y="389466"/>
                    </a:cubicBezTo>
                    <a:cubicBezTo>
                      <a:pt x="88677" y="398217"/>
                      <a:pt x="89223" y="409679"/>
                      <a:pt x="81961" y="414866"/>
                    </a:cubicBezTo>
                    <a:cubicBezTo>
                      <a:pt x="67437" y="425241"/>
                      <a:pt x="31161" y="431800"/>
                      <a:pt x="31161" y="431800"/>
                    </a:cubicBezTo>
                    <a:cubicBezTo>
                      <a:pt x="25516" y="437444"/>
                      <a:pt x="18334" y="441888"/>
                      <a:pt x="14227" y="448733"/>
                    </a:cubicBezTo>
                    <a:cubicBezTo>
                      <a:pt x="9635" y="456386"/>
                      <a:pt x="5761" y="465208"/>
                      <a:pt x="5761" y="474133"/>
                    </a:cubicBezTo>
                    <a:cubicBezTo>
                      <a:pt x="5761" y="539461"/>
                      <a:pt x="0" y="553714"/>
                      <a:pt x="31161" y="592666"/>
                    </a:cubicBezTo>
                    <a:cubicBezTo>
                      <a:pt x="36148" y="598899"/>
                      <a:pt x="41249" y="605493"/>
                      <a:pt x="48094" y="609600"/>
                    </a:cubicBezTo>
                    <a:cubicBezTo>
                      <a:pt x="55747" y="614192"/>
                      <a:pt x="65027" y="615244"/>
                      <a:pt x="73494" y="618066"/>
                    </a:cubicBezTo>
                    <a:cubicBezTo>
                      <a:pt x="106569" y="651143"/>
                      <a:pt x="71863" y="621484"/>
                      <a:pt x="115827" y="643466"/>
                    </a:cubicBezTo>
                    <a:cubicBezTo>
                      <a:pt x="150568" y="660837"/>
                      <a:pt x="131914" y="656336"/>
                      <a:pt x="158161" y="677333"/>
                    </a:cubicBezTo>
                    <a:cubicBezTo>
                      <a:pt x="166107" y="683690"/>
                      <a:pt x="175094" y="688622"/>
                      <a:pt x="183561" y="694266"/>
                    </a:cubicBezTo>
                    <a:cubicBezTo>
                      <a:pt x="186383" y="702733"/>
                      <a:pt x="187435" y="712013"/>
                      <a:pt x="192027" y="719666"/>
                    </a:cubicBezTo>
                    <a:cubicBezTo>
                      <a:pt x="222117" y="769818"/>
                      <a:pt x="207679" y="681960"/>
                      <a:pt x="242827" y="787400"/>
                    </a:cubicBezTo>
                    <a:cubicBezTo>
                      <a:pt x="245649" y="795867"/>
                      <a:pt x="249129" y="804142"/>
                      <a:pt x="251294" y="812800"/>
                    </a:cubicBezTo>
                    <a:cubicBezTo>
                      <a:pt x="271732" y="894550"/>
                      <a:pt x="248872" y="822463"/>
                      <a:pt x="268227" y="880533"/>
                    </a:cubicBezTo>
                    <a:cubicBezTo>
                      <a:pt x="276694" y="877711"/>
                      <a:pt x="285974" y="876658"/>
                      <a:pt x="293627" y="872066"/>
                    </a:cubicBezTo>
                    <a:cubicBezTo>
                      <a:pt x="310344" y="862036"/>
                      <a:pt x="343375" y="807489"/>
                      <a:pt x="344427" y="804333"/>
                    </a:cubicBezTo>
                    <a:lnTo>
                      <a:pt x="361361" y="753533"/>
                    </a:lnTo>
                    <a:cubicBezTo>
                      <a:pt x="364183" y="708377"/>
                      <a:pt x="357061" y="661471"/>
                      <a:pt x="369827" y="618066"/>
                    </a:cubicBezTo>
                    <a:cubicBezTo>
                      <a:pt x="373110" y="606902"/>
                      <a:pt x="393826" y="615767"/>
                      <a:pt x="403694" y="609600"/>
                    </a:cubicBezTo>
                    <a:cubicBezTo>
                      <a:pt x="427158" y="594935"/>
                      <a:pt x="439922" y="572192"/>
                      <a:pt x="454494" y="550333"/>
                    </a:cubicBezTo>
                    <a:cubicBezTo>
                      <a:pt x="451672" y="513644"/>
                      <a:pt x="474432" y="463658"/>
                      <a:pt x="446027" y="440266"/>
                    </a:cubicBezTo>
                    <a:cubicBezTo>
                      <a:pt x="411102" y="411504"/>
                      <a:pt x="355189" y="439238"/>
                      <a:pt x="310561" y="431800"/>
                    </a:cubicBezTo>
                    <a:cubicBezTo>
                      <a:pt x="302687" y="430488"/>
                      <a:pt x="300013" y="419656"/>
                      <a:pt x="293627" y="414866"/>
                    </a:cubicBezTo>
                    <a:cubicBezTo>
                      <a:pt x="277346" y="402655"/>
                      <a:pt x="242827" y="381000"/>
                      <a:pt x="242827" y="381000"/>
                    </a:cubicBezTo>
                    <a:cubicBezTo>
                      <a:pt x="240005" y="366889"/>
                      <a:pt x="234361" y="353057"/>
                      <a:pt x="234361" y="338666"/>
                    </a:cubicBezTo>
                    <a:cubicBezTo>
                      <a:pt x="234361" y="262389"/>
                      <a:pt x="299603" y="308585"/>
                      <a:pt x="369827" y="313266"/>
                    </a:cubicBezTo>
                    <a:cubicBezTo>
                      <a:pt x="378294" y="316088"/>
                      <a:pt x="387965" y="316546"/>
                      <a:pt x="395227" y="321733"/>
                    </a:cubicBezTo>
                    <a:cubicBezTo>
                      <a:pt x="408218" y="331013"/>
                      <a:pt x="413948" y="350552"/>
                      <a:pt x="429094" y="355600"/>
                    </a:cubicBezTo>
                    <a:lnTo>
                      <a:pt x="454494" y="364066"/>
                    </a:lnTo>
                    <a:cubicBezTo>
                      <a:pt x="457719" y="373742"/>
                      <a:pt x="462558" y="410834"/>
                      <a:pt x="488361" y="397933"/>
                    </a:cubicBezTo>
                    <a:cubicBezTo>
                      <a:pt x="496343" y="393942"/>
                      <a:pt x="494005" y="381000"/>
                      <a:pt x="496827" y="372533"/>
                    </a:cubicBezTo>
                    <a:cubicBezTo>
                      <a:pt x="486146" y="287083"/>
                      <a:pt x="495557" y="326390"/>
                      <a:pt x="471427" y="254000"/>
                    </a:cubicBezTo>
                    <a:cubicBezTo>
                      <a:pt x="468605" y="245533"/>
                      <a:pt x="469272" y="234911"/>
                      <a:pt x="462961" y="228600"/>
                    </a:cubicBezTo>
                    <a:cubicBezTo>
                      <a:pt x="457316" y="222955"/>
                      <a:pt x="451014" y="217900"/>
                      <a:pt x="446027" y="211666"/>
                    </a:cubicBezTo>
                    <a:cubicBezTo>
                      <a:pt x="439670" y="203720"/>
                      <a:pt x="436289" y="193461"/>
                      <a:pt x="429094" y="186266"/>
                    </a:cubicBezTo>
                    <a:cubicBezTo>
                      <a:pt x="421899" y="179071"/>
                      <a:pt x="412161" y="174977"/>
                      <a:pt x="403694" y="169333"/>
                    </a:cubicBezTo>
                    <a:cubicBezTo>
                      <a:pt x="398050" y="160866"/>
                      <a:pt x="393118" y="151879"/>
                      <a:pt x="386761" y="143933"/>
                    </a:cubicBezTo>
                    <a:cubicBezTo>
                      <a:pt x="381774" y="137700"/>
                      <a:pt x="373934" y="133845"/>
                      <a:pt x="369827" y="127000"/>
                    </a:cubicBezTo>
                    <a:cubicBezTo>
                      <a:pt x="365235" y="119347"/>
                      <a:pt x="365953" y="109253"/>
                      <a:pt x="361361" y="101600"/>
                    </a:cubicBezTo>
                    <a:cubicBezTo>
                      <a:pt x="357254" y="94755"/>
                      <a:pt x="349414" y="90900"/>
                      <a:pt x="344427" y="84666"/>
                    </a:cubicBezTo>
                    <a:cubicBezTo>
                      <a:pt x="326577" y="62354"/>
                      <a:pt x="327953" y="51105"/>
                      <a:pt x="302094" y="33866"/>
                    </a:cubicBezTo>
                    <a:cubicBezTo>
                      <a:pt x="294668" y="28916"/>
                      <a:pt x="285161" y="28222"/>
                      <a:pt x="276694" y="25400"/>
                    </a:cubicBezTo>
                    <a:lnTo>
                      <a:pt x="234361" y="0"/>
                    </a:lnTo>
                    <a:close/>
                  </a:path>
                </a:pathLst>
              </a:cu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55" name="フリーフォーム 354"/>
              <p:cNvSpPr/>
              <p:nvPr/>
            </p:nvSpPr>
            <p:spPr bwMode="auto">
              <a:xfrm>
                <a:off x="373574" y="1202267"/>
                <a:ext cx="389600" cy="457200"/>
              </a:xfrm>
              <a:custGeom>
                <a:avLst/>
                <a:gdLst>
                  <a:gd name="connsiteX0" fmla="*/ 49759 w 389600"/>
                  <a:gd name="connsiteY0" fmla="*/ 279400 h 457200"/>
                  <a:gd name="connsiteX1" fmla="*/ 32826 w 389600"/>
                  <a:gd name="connsiteY1" fmla="*/ 220133 h 457200"/>
                  <a:gd name="connsiteX2" fmla="*/ 7426 w 389600"/>
                  <a:gd name="connsiteY2" fmla="*/ 169333 h 457200"/>
                  <a:gd name="connsiteX3" fmla="*/ 15893 w 389600"/>
                  <a:gd name="connsiteY3" fmla="*/ 42333 h 457200"/>
                  <a:gd name="connsiteX4" fmla="*/ 41293 w 389600"/>
                  <a:gd name="connsiteY4" fmla="*/ 33866 h 457200"/>
                  <a:gd name="connsiteX5" fmla="*/ 66693 w 389600"/>
                  <a:gd name="connsiteY5" fmla="*/ 16933 h 457200"/>
                  <a:gd name="connsiteX6" fmla="*/ 117493 w 389600"/>
                  <a:gd name="connsiteY6" fmla="*/ 0 h 457200"/>
                  <a:gd name="connsiteX7" fmla="*/ 159826 w 389600"/>
                  <a:gd name="connsiteY7" fmla="*/ 8466 h 457200"/>
                  <a:gd name="connsiteX8" fmla="*/ 185226 w 389600"/>
                  <a:gd name="connsiteY8" fmla="*/ 16933 h 457200"/>
                  <a:gd name="connsiteX9" fmla="*/ 193693 w 389600"/>
                  <a:gd name="connsiteY9" fmla="*/ 50800 h 457200"/>
                  <a:gd name="connsiteX10" fmla="*/ 227559 w 389600"/>
                  <a:gd name="connsiteY10" fmla="*/ 127000 h 457200"/>
                  <a:gd name="connsiteX11" fmla="*/ 252959 w 389600"/>
                  <a:gd name="connsiteY11" fmla="*/ 143933 h 457200"/>
                  <a:gd name="connsiteX12" fmla="*/ 278359 w 389600"/>
                  <a:gd name="connsiteY12" fmla="*/ 152400 h 457200"/>
                  <a:gd name="connsiteX13" fmla="*/ 320693 w 389600"/>
                  <a:gd name="connsiteY13" fmla="*/ 194733 h 457200"/>
                  <a:gd name="connsiteX14" fmla="*/ 363026 w 389600"/>
                  <a:gd name="connsiteY14" fmla="*/ 228600 h 457200"/>
                  <a:gd name="connsiteX15" fmla="*/ 371493 w 389600"/>
                  <a:gd name="connsiteY15" fmla="*/ 330200 h 457200"/>
                  <a:gd name="connsiteX16" fmla="*/ 354559 w 389600"/>
                  <a:gd name="connsiteY16" fmla="*/ 347133 h 457200"/>
                  <a:gd name="connsiteX17" fmla="*/ 329159 w 389600"/>
                  <a:gd name="connsiteY17" fmla="*/ 355600 h 457200"/>
                  <a:gd name="connsiteX18" fmla="*/ 303759 w 389600"/>
                  <a:gd name="connsiteY18" fmla="*/ 372533 h 457200"/>
                  <a:gd name="connsiteX19" fmla="*/ 269893 w 389600"/>
                  <a:gd name="connsiteY19" fmla="*/ 448733 h 457200"/>
                  <a:gd name="connsiteX20" fmla="*/ 244493 w 389600"/>
                  <a:gd name="connsiteY20" fmla="*/ 457200 h 457200"/>
                  <a:gd name="connsiteX21" fmla="*/ 193693 w 389600"/>
                  <a:gd name="connsiteY21" fmla="*/ 440266 h 457200"/>
                  <a:gd name="connsiteX22" fmla="*/ 176759 w 389600"/>
                  <a:gd name="connsiteY22" fmla="*/ 423333 h 457200"/>
                  <a:gd name="connsiteX23" fmla="*/ 134426 w 389600"/>
                  <a:gd name="connsiteY23" fmla="*/ 414866 h 457200"/>
                  <a:gd name="connsiteX24" fmla="*/ 109026 w 389600"/>
                  <a:gd name="connsiteY24" fmla="*/ 406400 h 457200"/>
                  <a:gd name="connsiteX25" fmla="*/ 75159 w 389600"/>
                  <a:gd name="connsiteY25" fmla="*/ 364066 h 457200"/>
                  <a:gd name="connsiteX26" fmla="*/ 58226 w 389600"/>
                  <a:gd name="connsiteY26" fmla="*/ 33866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9600" h="457200">
                    <a:moveTo>
                      <a:pt x="49759" y="279400"/>
                    </a:moveTo>
                    <a:cubicBezTo>
                      <a:pt x="47045" y="268543"/>
                      <a:pt x="38901" y="232283"/>
                      <a:pt x="32826" y="220133"/>
                    </a:cubicBezTo>
                    <a:cubicBezTo>
                      <a:pt x="0" y="154481"/>
                      <a:pt x="28708" y="233177"/>
                      <a:pt x="7426" y="169333"/>
                    </a:cubicBezTo>
                    <a:cubicBezTo>
                      <a:pt x="10248" y="127000"/>
                      <a:pt x="5603" y="83494"/>
                      <a:pt x="15893" y="42333"/>
                    </a:cubicBezTo>
                    <a:cubicBezTo>
                      <a:pt x="18058" y="33675"/>
                      <a:pt x="33311" y="37857"/>
                      <a:pt x="41293" y="33866"/>
                    </a:cubicBezTo>
                    <a:cubicBezTo>
                      <a:pt x="50394" y="29315"/>
                      <a:pt x="57394" y="21066"/>
                      <a:pt x="66693" y="16933"/>
                    </a:cubicBezTo>
                    <a:cubicBezTo>
                      <a:pt x="83004" y="9684"/>
                      <a:pt x="117493" y="0"/>
                      <a:pt x="117493" y="0"/>
                    </a:cubicBezTo>
                    <a:cubicBezTo>
                      <a:pt x="131604" y="2822"/>
                      <a:pt x="145865" y="4976"/>
                      <a:pt x="159826" y="8466"/>
                    </a:cubicBezTo>
                    <a:cubicBezTo>
                      <a:pt x="168484" y="10631"/>
                      <a:pt x="179651" y="9964"/>
                      <a:pt x="185226" y="16933"/>
                    </a:cubicBezTo>
                    <a:cubicBezTo>
                      <a:pt x="192495" y="26020"/>
                      <a:pt x="190349" y="39654"/>
                      <a:pt x="193693" y="50800"/>
                    </a:cubicBezTo>
                    <a:cubicBezTo>
                      <a:pt x="200879" y="74752"/>
                      <a:pt x="208116" y="107557"/>
                      <a:pt x="227559" y="127000"/>
                    </a:cubicBezTo>
                    <a:cubicBezTo>
                      <a:pt x="234754" y="134195"/>
                      <a:pt x="243858" y="139382"/>
                      <a:pt x="252959" y="143933"/>
                    </a:cubicBezTo>
                    <a:cubicBezTo>
                      <a:pt x="260941" y="147924"/>
                      <a:pt x="269892" y="149578"/>
                      <a:pt x="278359" y="152400"/>
                    </a:cubicBezTo>
                    <a:cubicBezTo>
                      <a:pt x="292470" y="166511"/>
                      <a:pt x="304088" y="183663"/>
                      <a:pt x="320693" y="194733"/>
                    </a:cubicBezTo>
                    <a:cubicBezTo>
                      <a:pt x="352735" y="216094"/>
                      <a:pt x="338898" y="204471"/>
                      <a:pt x="363026" y="228600"/>
                    </a:cubicBezTo>
                    <a:cubicBezTo>
                      <a:pt x="378414" y="274765"/>
                      <a:pt x="389600" y="281915"/>
                      <a:pt x="371493" y="330200"/>
                    </a:cubicBezTo>
                    <a:cubicBezTo>
                      <a:pt x="368690" y="337674"/>
                      <a:pt x="361404" y="343026"/>
                      <a:pt x="354559" y="347133"/>
                    </a:cubicBezTo>
                    <a:cubicBezTo>
                      <a:pt x="346906" y="351725"/>
                      <a:pt x="337141" y="351609"/>
                      <a:pt x="329159" y="355600"/>
                    </a:cubicBezTo>
                    <a:cubicBezTo>
                      <a:pt x="320058" y="360151"/>
                      <a:pt x="312226" y="366889"/>
                      <a:pt x="303759" y="372533"/>
                    </a:cubicBezTo>
                    <a:cubicBezTo>
                      <a:pt x="298585" y="388055"/>
                      <a:pt x="288189" y="434096"/>
                      <a:pt x="269893" y="448733"/>
                    </a:cubicBezTo>
                    <a:cubicBezTo>
                      <a:pt x="262924" y="454308"/>
                      <a:pt x="252960" y="454378"/>
                      <a:pt x="244493" y="457200"/>
                    </a:cubicBezTo>
                    <a:cubicBezTo>
                      <a:pt x="227560" y="451555"/>
                      <a:pt x="206315" y="452887"/>
                      <a:pt x="193693" y="440266"/>
                    </a:cubicBezTo>
                    <a:cubicBezTo>
                      <a:pt x="188048" y="434622"/>
                      <a:pt x="184096" y="426477"/>
                      <a:pt x="176759" y="423333"/>
                    </a:cubicBezTo>
                    <a:cubicBezTo>
                      <a:pt x="163532" y="417664"/>
                      <a:pt x="148387" y="418356"/>
                      <a:pt x="134426" y="414866"/>
                    </a:cubicBezTo>
                    <a:cubicBezTo>
                      <a:pt x="125768" y="412702"/>
                      <a:pt x="117493" y="409222"/>
                      <a:pt x="109026" y="406400"/>
                    </a:cubicBezTo>
                    <a:cubicBezTo>
                      <a:pt x="66209" y="377854"/>
                      <a:pt x="95607" y="404962"/>
                      <a:pt x="75159" y="364066"/>
                    </a:cubicBezTo>
                    <a:cubicBezTo>
                      <a:pt x="70608" y="354965"/>
                      <a:pt x="58226" y="338666"/>
                      <a:pt x="58226" y="338666"/>
                    </a:cubicBezTo>
                  </a:path>
                </a:pathLst>
              </a:custGeom>
              <a:solidFill>
                <a:schemeClr val="bg1"/>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grpSp>
      </p:grpSp>
      <p:grpSp>
        <p:nvGrpSpPr>
          <p:cNvPr id="356" name="グループ化 355"/>
          <p:cNvGrpSpPr/>
          <p:nvPr/>
        </p:nvGrpSpPr>
        <p:grpSpPr>
          <a:xfrm>
            <a:off x="3781052" y="3944106"/>
            <a:ext cx="543529" cy="543529"/>
            <a:chOff x="-1264778" y="3478138"/>
            <a:chExt cx="828942" cy="828942"/>
          </a:xfrm>
        </p:grpSpPr>
        <p:sp>
          <p:nvSpPr>
            <p:cNvPr id="357" name="円/楕円 356"/>
            <p:cNvSpPr/>
            <p:nvPr/>
          </p:nvSpPr>
          <p:spPr bwMode="auto">
            <a:xfrm>
              <a:off x="-1264778" y="3478138"/>
              <a:ext cx="828942" cy="828942"/>
            </a:xfrm>
            <a:prstGeom prst="ellipse">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nvGrpSpPr>
            <p:cNvPr id="358" name="グループ化 52"/>
            <p:cNvGrpSpPr/>
            <p:nvPr/>
          </p:nvGrpSpPr>
          <p:grpSpPr>
            <a:xfrm>
              <a:off x="-1138728" y="3711748"/>
              <a:ext cx="576842" cy="361722"/>
              <a:chOff x="-1166502" y="3761575"/>
              <a:chExt cx="576842" cy="361722"/>
            </a:xfrm>
          </p:grpSpPr>
          <p:sp>
            <p:nvSpPr>
              <p:cNvPr id="360" name="角丸四角形 359"/>
              <p:cNvSpPr/>
              <p:nvPr/>
            </p:nvSpPr>
            <p:spPr bwMode="auto">
              <a:xfrm>
                <a:off x="-1162228" y="3879791"/>
                <a:ext cx="572568" cy="243506"/>
              </a:xfrm>
              <a:prstGeom prst="roundRect">
                <a:avLst>
                  <a:gd name="adj" fmla="val 50000"/>
                </a:avLst>
              </a:pr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61" name="円/楕円 360"/>
              <p:cNvSpPr/>
              <p:nvPr/>
            </p:nvSpPr>
            <p:spPr bwMode="auto">
              <a:xfrm>
                <a:off x="-1032618" y="3761575"/>
                <a:ext cx="309073" cy="298827"/>
              </a:xfrm>
              <a:prstGeom prst="ellipse">
                <a:avLst/>
              </a:pr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362" name="円/楕円 361"/>
              <p:cNvSpPr/>
              <p:nvPr/>
            </p:nvSpPr>
            <p:spPr bwMode="auto">
              <a:xfrm>
                <a:off x="-1166502" y="3824243"/>
                <a:ext cx="309073" cy="298827"/>
              </a:xfrm>
              <a:prstGeom prst="ellipse">
                <a:avLst/>
              </a:prstGeom>
              <a:solidFill>
                <a:schemeClr val="bg1"/>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sp>
          <p:nvSpPr>
            <p:cNvPr id="359" name="上矢印 358"/>
            <p:cNvSpPr/>
            <p:nvPr/>
          </p:nvSpPr>
          <p:spPr bwMode="auto">
            <a:xfrm>
              <a:off x="-950266" y="3783784"/>
              <a:ext cx="199919" cy="217650"/>
            </a:xfrm>
            <a:prstGeom prst="upArrow">
              <a:avLst>
                <a:gd name="adj1" fmla="val 50000"/>
                <a:gd name="adj2" fmla="val 77138"/>
              </a:avLst>
            </a:prstGeom>
            <a:solidFill>
              <a:srgbClr val="6B7D8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grpSp>
      <p:grpSp>
        <p:nvGrpSpPr>
          <p:cNvPr id="367" name="グループ化 366"/>
          <p:cNvGrpSpPr/>
          <p:nvPr/>
        </p:nvGrpSpPr>
        <p:grpSpPr>
          <a:xfrm>
            <a:off x="3624572" y="3454324"/>
            <a:ext cx="2628000" cy="515526"/>
            <a:chOff x="4107478" y="3917585"/>
            <a:chExt cx="2320395" cy="1342258"/>
          </a:xfrm>
          <a:effectLst/>
        </p:grpSpPr>
        <p:sp>
          <p:nvSpPr>
            <p:cNvPr id="365" name="Text Box 31"/>
            <p:cNvSpPr txBox="1">
              <a:spLocks noChangeArrowheads="1"/>
            </p:cNvSpPr>
            <p:nvPr/>
          </p:nvSpPr>
          <p:spPr bwMode="gray">
            <a:xfrm>
              <a:off x="4107478" y="3932974"/>
              <a:ext cx="2320395" cy="1015663"/>
            </a:xfrm>
            <a:prstGeom prst="rect">
              <a:avLst/>
            </a:prstGeom>
            <a:noFill/>
            <a:ln w="3175" cap="rnd">
              <a:noFill/>
              <a:miter lim="800000"/>
              <a:headEnd/>
              <a:tailEnd/>
            </a:ln>
            <a:effectLst/>
          </p:spPr>
          <p:txBody>
            <a:bodyPr wrap="square">
              <a:spAutoFit/>
            </a:bodyPr>
            <a:lstStyle/>
            <a:p>
              <a:pPr>
                <a:lnSpc>
                  <a:spcPct val="150000"/>
                </a:lnSpc>
                <a:buClr>
                  <a:srgbClr val="C00000"/>
                </a:buClr>
                <a:defRPr/>
              </a:pPr>
              <a:r>
                <a:rPr lang="ja-JP" altLang="en-US" sz="2000" b="1" spc="100" dirty="0">
                  <a:ln w="88900">
                    <a:solidFill>
                      <a:srgbClr val="ADDFE9"/>
                    </a:solidFill>
                  </a:ln>
                  <a:solidFill>
                    <a:srgbClr val="27A2B3"/>
                  </a:solidFill>
                  <a:latin typeface="Arial" pitchFamily="34" charset="0"/>
                  <a:ea typeface="メイリオ" pitchFamily="50" charset="-128"/>
                </a:rPr>
                <a:t>インターネットなど</a:t>
              </a:r>
            </a:p>
          </p:txBody>
        </p:sp>
        <p:sp>
          <p:nvSpPr>
            <p:cNvPr id="366" name="Text Box 31"/>
            <p:cNvSpPr txBox="1">
              <a:spLocks noChangeArrowheads="1"/>
            </p:cNvSpPr>
            <p:nvPr/>
          </p:nvSpPr>
          <p:spPr bwMode="gray">
            <a:xfrm>
              <a:off x="4107478" y="3917585"/>
              <a:ext cx="2320395" cy="1342258"/>
            </a:xfrm>
            <a:prstGeom prst="rect">
              <a:avLst/>
            </a:prstGeom>
            <a:noFill/>
            <a:ln w="3175" cap="rnd">
              <a:noFill/>
              <a:miter lim="800000"/>
              <a:headEnd/>
              <a:tailEnd/>
            </a:ln>
            <a:effectLst/>
          </p:spPr>
          <p:txBody>
            <a:bodyPr wrap="square">
              <a:spAutoFit/>
            </a:bodyPr>
            <a:lstStyle/>
            <a:p>
              <a:pPr>
                <a:lnSpc>
                  <a:spcPct val="150000"/>
                </a:lnSpc>
                <a:buClr>
                  <a:srgbClr val="C00000"/>
                </a:buClr>
                <a:defRPr/>
              </a:pPr>
              <a:r>
                <a:rPr lang="ja-JP" altLang="en-US" sz="2000" b="1" spc="100" dirty="0">
                  <a:solidFill>
                    <a:srgbClr val="F26060"/>
                  </a:solidFill>
                  <a:latin typeface="Arial" pitchFamily="34" charset="0"/>
                  <a:ea typeface="メイリオ" pitchFamily="50" charset="-128"/>
                </a:rPr>
                <a:t>インターネットなど</a:t>
              </a:r>
            </a:p>
          </p:txBody>
        </p:sp>
      </p:grpSp>
      <p:grpSp>
        <p:nvGrpSpPr>
          <p:cNvPr id="2" name="グループ化 1"/>
          <p:cNvGrpSpPr/>
          <p:nvPr/>
        </p:nvGrpSpPr>
        <p:grpSpPr>
          <a:xfrm>
            <a:off x="7924247" y="4768838"/>
            <a:ext cx="1350470" cy="510778"/>
            <a:chOff x="7924247" y="4768838"/>
            <a:chExt cx="1350470" cy="510778"/>
          </a:xfrm>
        </p:grpSpPr>
        <p:sp>
          <p:nvSpPr>
            <p:cNvPr id="83" name="テキスト ボックス 82"/>
            <p:cNvSpPr txBox="1"/>
            <p:nvPr/>
          </p:nvSpPr>
          <p:spPr>
            <a:xfrm>
              <a:off x="7924247" y="4768838"/>
              <a:ext cx="1350470" cy="510778"/>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オープン</a:t>
              </a:r>
              <a:br>
                <a:rPr lang="en-US" altLang="ja-JP" sz="1200" b="1" spc="100" dirty="0">
                  <a:solidFill>
                    <a:schemeClr val="bg1"/>
                  </a:solidFill>
                  <a:latin typeface="Arial" pitchFamily="34" charset="0"/>
                  <a:ea typeface="メイリオ" pitchFamily="50" charset="-128"/>
                </a:rPr>
              </a:br>
              <a:r>
                <a:rPr lang="ja-JP" altLang="en-US" sz="1200" b="1" spc="100" dirty="0">
                  <a:solidFill>
                    <a:schemeClr val="bg1"/>
                  </a:solidFill>
                  <a:latin typeface="Arial" pitchFamily="34" charset="0"/>
                  <a:ea typeface="メイリオ" pitchFamily="50" charset="-128"/>
                </a:rPr>
                <a:t>　ソース</a:t>
              </a:r>
              <a:r>
                <a:rPr kumimoji="1" lang="ja-JP" altLang="en-US" sz="1200" b="1" spc="100" dirty="0">
                  <a:solidFill>
                    <a:schemeClr val="bg1"/>
                  </a:solidFill>
                  <a:latin typeface="Arial" pitchFamily="34" charset="0"/>
                  <a:ea typeface="メイリオ" pitchFamily="50" charset="-128"/>
                </a:rPr>
                <a:t>の定義</a:t>
              </a:r>
            </a:p>
          </p:txBody>
        </p:sp>
        <p:grpSp>
          <p:nvGrpSpPr>
            <p:cNvPr id="84" name="グループ化 67"/>
            <p:cNvGrpSpPr/>
            <p:nvPr/>
          </p:nvGrpSpPr>
          <p:grpSpPr>
            <a:xfrm>
              <a:off x="8032261" y="4829297"/>
              <a:ext cx="118940" cy="135520"/>
              <a:chOff x="7910570" y="4110030"/>
              <a:chExt cx="118940" cy="135520"/>
            </a:xfrm>
          </p:grpSpPr>
          <p:sp>
            <p:nvSpPr>
              <p:cNvPr id="85" name="正方形/長方形 84"/>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86" name="正方形/長方形 85"/>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87" name="グループ化 86"/>
          <p:cNvGrpSpPr/>
          <p:nvPr/>
        </p:nvGrpSpPr>
        <p:grpSpPr>
          <a:xfrm>
            <a:off x="8300720" y="4280648"/>
            <a:ext cx="955040" cy="457200"/>
            <a:chOff x="-2468880" y="1798320"/>
            <a:chExt cx="955040" cy="457200"/>
          </a:xfrm>
        </p:grpSpPr>
        <p:sp>
          <p:nvSpPr>
            <p:cNvPr id="88" name="二等辺三角形 87"/>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89" name="角丸四角形 88"/>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sp>
        <p:nvSpPr>
          <p:cNvPr id="4" name="Text Box 31">
            <a:extLst>
              <a:ext uri="{FF2B5EF4-FFF2-40B4-BE49-F238E27FC236}">
                <a16:creationId xmlns:a16="http://schemas.microsoft.com/office/drawing/2014/main" id="{5294C606-5527-33FA-B1ED-F9A70127A6C8}"/>
              </a:ext>
            </a:extLst>
          </p:cNvPr>
          <p:cNvSpPr txBox="1">
            <a:spLocks noChangeArrowheads="1"/>
          </p:cNvSpPr>
          <p:nvPr/>
        </p:nvSpPr>
        <p:spPr bwMode="gray">
          <a:xfrm>
            <a:off x="5551564" y="5157189"/>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sp>
        <p:nvSpPr>
          <p:cNvPr id="5" name="吹き出し: 角を丸めた四角形 4">
            <a:extLst>
              <a:ext uri="{FF2B5EF4-FFF2-40B4-BE49-F238E27FC236}">
                <a16:creationId xmlns:a16="http://schemas.microsoft.com/office/drawing/2014/main" id="{545D58B3-3EC4-449D-1002-9C62633863F6}"/>
              </a:ext>
            </a:extLst>
          </p:cNvPr>
          <p:cNvSpPr/>
          <p:nvPr/>
        </p:nvSpPr>
        <p:spPr bwMode="auto">
          <a:xfrm>
            <a:off x="9780074" y="4740439"/>
            <a:ext cx="1867326" cy="521472"/>
          </a:xfrm>
          <a:prstGeom prst="wedgeRoundRectCallout">
            <a:avLst>
              <a:gd name="adj1" fmla="val -93573"/>
              <a:gd name="adj2" fmla="val 32170"/>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en-US" altLang="ja-JP" sz="1600" b="1" spc="100" dirty="0">
                <a:solidFill>
                  <a:schemeClr val="tx1"/>
                </a:solidFill>
                <a:latin typeface="Arial" pitchFamily="34" charset="0"/>
                <a:ea typeface="メイリオ" pitchFamily="50" charset="-128"/>
              </a:rPr>
              <a:t>51</a:t>
            </a:r>
            <a:r>
              <a:rPr kumimoji="1" lang="ja-JP" altLang="en-US" sz="1600" b="1" spc="100" dirty="0">
                <a:solidFill>
                  <a:schemeClr val="tx1"/>
                </a:solidFill>
                <a:latin typeface="Arial" pitchFamily="34" charset="0"/>
                <a:ea typeface="メイリオ" pitchFamily="50" charset="-128"/>
              </a:rPr>
              <a:t>ページにリンク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4-5 OSS</a:t>
            </a:r>
            <a:r>
              <a:rPr lang="ja-JP" altLang="en-US" dirty="0"/>
              <a:t>コンプライアンス・マネージメントプロセスでの確認事項及び責任者</a:t>
            </a:r>
          </a:p>
        </p:txBody>
      </p:sp>
      <p:graphicFrame>
        <p:nvGraphicFramePr>
          <p:cNvPr id="41" name="表 40"/>
          <p:cNvGraphicFramePr>
            <a:graphicFrameLocks noGrp="1"/>
          </p:cNvGraphicFramePr>
          <p:nvPr>
            <p:extLst>
              <p:ext uri="{D42A27DB-BD31-4B8C-83A1-F6EECF244321}">
                <p14:modId xmlns:p14="http://schemas.microsoft.com/office/powerpoint/2010/main" val="3965647062"/>
              </p:ext>
            </p:extLst>
          </p:nvPr>
        </p:nvGraphicFramePr>
        <p:xfrm>
          <a:off x="180304" y="3592718"/>
          <a:ext cx="9092485" cy="1936606"/>
        </p:xfrm>
        <a:graphic>
          <a:graphicData uri="http://schemas.openxmlformats.org/drawingml/2006/table">
            <a:tbl>
              <a:tblPr firstRow="1" bandRow="1">
                <a:tableStyleId>{5940675A-B579-460E-94D1-54222C63F5DA}</a:tableStyleId>
              </a:tblPr>
              <a:tblGrid>
                <a:gridCol w="5769922">
                  <a:extLst>
                    <a:ext uri="{9D8B030D-6E8A-4147-A177-3AD203B41FA5}">
                      <a16:colId xmlns:a16="http://schemas.microsoft.com/office/drawing/2014/main" val="2329334101"/>
                    </a:ext>
                  </a:extLst>
                </a:gridCol>
                <a:gridCol w="3322563">
                  <a:extLst>
                    <a:ext uri="{9D8B030D-6E8A-4147-A177-3AD203B41FA5}">
                      <a16:colId xmlns:a16="http://schemas.microsoft.com/office/drawing/2014/main" val="966656168"/>
                    </a:ext>
                  </a:extLst>
                </a:gridCol>
              </a:tblGrid>
              <a:tr h="29127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活用の主な確認事項</a:t>
                      </a:r>
                      <a:endPar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活用の責任者及び担当者</a:t>
                      </a:r>
                      <a:endPar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extLst>
                  <a:ext uri="{0D108BD9-81ED-4DB2-BD59-A6C34878D82A}">
                    <a16:rowId xmlns:a16="http://schemas.microsoft.com/office/drawing/2014/main" val="1544420771"/>
                  </a:ext>
                </a:extLst>
              </a:tr>
              <a:tr h="1399735">
                <a:tc>
                  <a:txBody>
                    <a:bodyPr/>
                    <a:lstStyle/>
                    <a:p>
                      <a:pPr>
                        <a:lnSpc>
                          <a:spcPts val="1100"/>
                        </a:lnSpc>
                      </a:pPr>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動作・性能確認</a:t>
                      </a:r>
                    </a:p>
                    <a:p>
                      <a:pPr>
                        <a:lnSpc>
                          <a:spcPts val="1100"/>
                        </a:lnSpc>
                      </a:pP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利活用の通知、表示（追加条件書、</a:t>
                      </a:r>
                      <a:r>
                        <a:rPr kumimoji="1" lang="ja-JP" altLang="en-US" sz="1100" b="1" kern="1200" spc="100" baseline="0" dirty="0">
                          <a:solidFill>
                            <a:schemeClr val="tx1"/>
                          </a:solidFill>
                          <a:latin typeface="Arial" pitchFamily="34" charset="0"/>
                          <a:ea typeface="メイリオ" pitchFamily="50" charset="-128"/>
                          <a:cs typeface="メイリオ" panose="020B0604030504040204" pitchFamily="50" charset="-128"/>
                        </a:rPr>
                        <a:t>ソフトウェア部品表</a:t>
                      </a:r>
                      <a:r>
                        <a:rPr lang="en-US" altLang="ja-JP" sz="1100" b="1" spc="100" dirty="0">
                          <a:solidFill>
                            <a:schemeClr val="tx1"/>
                          </a:solidFill>
                          <a:latin typeface="Arial" pitchFamily="34" charset="0"/>
                          <a:ea typeface="メイリオ" pitchFamily="50" charset="-128"/>
                        </a:rPr>
                        <a:t>(SBOM)</a:t>
                      </a:r>
                      <a:r>
                        <a:rPr lang="ja-JP" altLang="en-US" sz="1100" b="1" spc="100" dirty="0">
                          <a:solidFill>
                            <a:schemeClr val="tx1"/>
                          </a:solidFill>
                          <a:latin typeface="Arial" pitchFamily="34" charset="0"/>
                          <a:ea typeface="メイリオ" pitchFamily="50" charset="-128"/>
                        </a:rPr>
                        <a:t>、</a:t>
                      </a:r>
                      <a:br>
                        <a:rPr lang="en-US" altLang="ja-JP" sz="1100" b="1" spc="100" dirty="0">
                          <a:solidFill>
                            <a:schemeClr val="tx1"/>
                          </a:solidFill>
                          <a:latin typeface="Arial" pitchFamily="34" charset="0"/>
                          <a:ea typeface="メイリオ" pitchFamily="50" charset="-128"/>
                        </a:rPr>
                      </a:br>
                      <a:r>
                        <a:rPr lang="ja-JP" altLang="en-US" sz="1100" b="1" spc="100" dirty="0">
                          <a:solidFill>
                            <a:srgbClr val="FF0000"/>
                          </a:solidFill>
                          <a:latin typeface="Arial" pitchFamily="34" charset="0"/>
                          <a:ea typeface="メイリオ" pitchFamily="50" charset="-128"/>
                        </a:rPr>
                        <a:t>　</a:t>
                      </a:r>
                      <a:r>
                        <a:rPr kumimoji="1" lang="en-US" altLang="ja-JP"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ライセンス一覧含む）</a:t>
                      </a:r>
                    </a:p>
                    <a:p>
                      <a:pPr>
                        <a:lnSpc>
                          <a:spcPts val="1100"/>
                        </a:lnSpc>
                      </a:pP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（ソースコード）提供方法</a:t>
                      </a:r>
                      <a:endParaRPr kumimoji="1" lang="en-US" altLang="ja-JP"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1" baseline="0" dirty="0">
                          <a:solidFill>
                            <a:schemeClr val="tx1"/>
                          </a:solidFill>
                          <a:latin typeface="Arial" panose="020B0604020202020204" pitchFamily="34" charset="0"/>
                          <a:ea typeface="メイリオ" panose="020B0604030504040204" pitchFamily="50" charset="-128"/>
                        </a:rPr>
                        <a:t>・適用ライセンス（流用した</a:t>
                      </a:r>
                      <a:r>
                        <a:rPr kumimoji="1" lang="en-US" altLang="ja-JP" sz="1100" b="1" baseline="0" dirty="0">
                          <a:solidFill>
                            <a:schemeClr val="tx1"/>
                          </a:solidFill>
                          <a:latin typeface="Arial" panose="020B0604020202020204" pitchFamily="34" charset="0"/>
                          <a:ea typeface="メイリオ" panose="020B0604030504040204" pitchFamily="50" charset="-128"/>
                        </a:rPr>
                        <a:t>OSS</a:t>
                      </a:r>
                      <a:r>
                        <a:rPr kumimoji="1" lang="ja-JP" altLang="en-US" sz="1100" b="1" baseline="0" dirty="0">
                          <a:solidFill>
                            <a:schemeClr val="tx1"/>
                          </a:solidFill>
                          <a:latin typeface="Arial" panose="020B0604020202020204" pitchFamily="34" charset="0"/>
                          <a:ea typeface="メイリオ" panose="020B0604030504040204" pitchFamily="50" charset="-128"/>
                        </a:rPr>
                        <a:t>の有無、流用した</a:t>
                      </a:r>
                      <a:r>
                        <a:rPr kumimoji="1" lang="en-US" altLang="ja-JP" sz="1100" b="1" baseline="0" dirty="0">
                          <a:solidFill>
                            <a:schemeClr val="tx1"/>
                          </a:solidFill>
                          <a:latin typeface="Arial" panose="020B0604020202020204" pitchFamily="34" charset="0"/>
                          <a:ea typeface="メイリオ" panose="020B0604030504040204" pitchFamily="50" charset="-128"/>
                        </a:rPr>
                        <a:t>OSS</a:t>
                      </a:r>
                      <a:r>
                        <a:rPr kumimoji="1" lang="ja-JP" altLang="en-US" sz="1100" b="1" baseline="0" dirty="0">
                          <a:solidFill>
                            <a:schemeClr val="tx1"/>
                          </a:solidFill>
                          <a:latin typeface="Arial" panose="020B0604020202020204" pitchFamily="34" charset="0"/>
                          <a:ea typeface="メイリオ" panose="020B0604030504040204" pitchFamily="50" charset="-128"/>
                        </a:rPr>
                        <a:t>ライセンス確認含む）</a:t>
                      </a:r>
                      <a:endPar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a:lnSpc>
                          <a:spcPts val="1100"/>
                        </a:lnSpc>
                      </a:pP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・意図しない</a:t>
                      </a:r>
                      <a:r>
                        <a:rPr kumimoji="1" lang="en-US" altLang="ja-JP"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混入（他者著作権侵害確認）</a:t>
                      </a:r>
                    </a:p>
                    <a:p>
                      <a:pPr>
                        <a:lnSpc>
                          <a:spcPts val="1100"/>
                        </a:lnSpc>
                      </a:pP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・自社・他者特許侵害確認</a:t>
                      </a:r>
                      <a:endParaRPr kumimoji="1" lang="en-US" altLang="ja-JP" sz="1100" b="1" baseline="0" dirty="0">
                        <a:solidFill>
                          <a:schemeClr val="tx1"/>
                        </a:solidFill>
                        <a:latin typeface="Arial" panose="020B0604020202020204" pitchFamily="34" charset="0"/>
                        <a:ea typeface="メイリオ" panose="020B0604030504040204" pitchFamily="50" charset="-128"/>
                      </a:endParaRPr>
                    </a:p>
                    <a:p>
                      <a:r>
                        <a:rPr kumimoji="1" lang="ja-JP" altLang="en-US" sz="1100" b="1" baseline="0" dirty="0">
                          <a:solidFill>
                            <a:schemeClr val="tx1"/>
                          </a:solidFill>
                          <a:latin typeface="Arial" panose="020B0604020202020204" pitchFamily="34" charset="0"/>
                          <a:ea typeface="メイリオ" panose="020B0604030504040204" pitchFamily="50" charset="-128"/>
                        </a:rPr>
                        <a:t>・自社技術情報の流出確認</a:t>
                      </a:r>
                      <a:endPar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a:lnSpc>
                          <a:spcPts val="1100"/>
                        </a:lnSpc>
                      </a:pP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・ライセンス伝播の有無（自社ソースコードの開示有無など）</a:t>
                      </a:r>
                      <a:br>
                        <a:rPr kumimoji="1" lang="en-US" altLang="ja-JP"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b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100" b="1" baseline="0" dirty="0">
                          <a:solidFill>
                            <a:schemeClr val="tx1"/>
                          </a:solidFill>
                          <a:latin typeface="Arial" panose="020B0604020202020204" pitchFamily="34" charset="0"/>
                          <a:ea typeface="メイリオ" panose="020B0604030504040204" pitchFamily="50" charset="-128"/>
                        </a:rPr>
                        <a:t>OSS</a:t>
                      </a:r>
                      <a:r>
                        <a:rPr kumimoji="1" lang="ja-JP" altLang="en-US" sz="1100" b="1" strike="noStrike" baseline="0" dirty="0">
                          <a:solidFill>
                            <a:schemeClr val="tx1"/>
                          </a:solidFill>
                          <a:latin typeface="Arial" panose="020B0604020202020204" pitchFamily="34" charset="0"/>
                          <a:ea typeface="メイリオ" panose="020B0604030504040204" pitchFamily="50" charset="-128"/>
                        </a:rPr>
                        <a:t>開発</a:t>
                      </a:r>
                      <a:r>
                        <a:rPr kumimoji="1" lang="ja-JP" altLang="en-US" sz="1100" b="1" baseline="0" dirty="0">
                          <a:solidFill>
                            <a:schemeClr val="tx1"/>
                          </a:solidFill>
                          <a:latin typeface="Arial" panose="020B0604020202020204" pitchFamily="34" charset="0"/>
                          <a:ea typeface="メイリオ" panose="020B0604030504040204" pitchFamily="50" charset="-128"/>
                        </a:rPr>
                        <a:t>記録の管理・保管</a:t>
                      </a:r>
                      <a:endPar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pPr>
                        <a:lnSpc>
                          <a:spcPts val="1100"/>
                        </a:lnSpc>
                      </a:pP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・その他の</a:t>
                      </a:r>
                      <a:r>
                        <a:rPr kumimoji="1" lang="en-US" altLang="ja-JP"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1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ライセンス義務の履行　など</a:t>
                      </a: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tc>
                  <a:txBody>
                    <a:bodyPr/>
                    <a:lstStyle/>
                    <a:p>
                      <a:pPr>
                        <a:lnSpc>
                          <a:spcPts val="1400"/>
                        </a:lnSpc>
                      </a:pPr>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・部門責任者、プロジェクトメンバ</a:t>
                      </a: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extLst>
                  <a:ext uri="{0D108BD9-81ED-4DB2-BD59-A6C34878D82A}">
                    <a16:rowId xmlns:a16="http://schemas.microsoft.com/office/drawing/2014/main" val="859723764"/>
                  </a:ext>
                </a:extLst>
              </a:tr>
            </a:tbl>
          </a:graphicData>
        </a:graphic>
      </p:graphicFrame>
      <p:grpSp>
        <p:nvGrpSpPr>
          <p:cNvPr id="40" name="グループ化 39"/>
          <p:cNvGrpSpPr/>
          <p:nvPr/>
        </p:nvGrpSpPr>
        <p:grpSpPr>
          <a:xfrm>
            <a:off x="257440" y="542927"/>
            <a:ext cx="8957732" cy="976782"/>
            <a:chOff x="257440" y="186986"/>
            <a:chExt cx="8957732" cy="964928"/>
          </a:xfrm>
        </p:grpSpPr>
        <p:sp>
          <p:nvSpPr>
            <p:cNvPr id="42" name="正方形/長方形 41"/>
            <p:cNvSpPr/>
            <p:nvPr/>
          </p:nvSpPr>
          <p:spPr bwMode="auto">
            <a:xfrm>
              <a:off x="257440" y="186986"/>
              <a:ext cx="8957732" cy="964928"/>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43" name="直線コネクタ 42"/>
            <p:cNvCxnSpPr/>
            <p:nvPr/>
          </p:nvCxnSpPr>
          <p:spPr bwMode="auto">
            <a:xfrm>
              <a:off x="350573" y="244113"/>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44" name="直線コネクタ 43"/>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45" name="Text Box 31"/>
          <p:cNvSpPr txBox="1">
            <a:spLocks noChangeArrowheads="1"/>
          </p:cNvSpPr>
          <p:nvPr/>
        </p:nvSpPr>
        <p:spPr bwMode="gray">
          <a:xfrm>
            <a:off x="426526" y="971800"/>
            <a:ext cx="8691716"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a:solidFill>
                  <a:schemeClr val="tx1">
                    <a:lumMod val="75000"/>
                    <a:lumOff val="25000"/>
                  </a:schemeClr>
                </a:solidFill>
                <a:latin typeface="Arial" pitchFamily="34" charset="0"/>
                <a:ea typeface="メイリオ" pitchFamily="50" charset="-128"/>
              </a:rPr>
              <a:t>取得した</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を製品等へ導入（</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の改変如何に関わらず）する場合は、品質マネージメントシステムの「運用（設計・開発）」工程で、下表の確認を行う「</a:t>
            </a:r>
            <a:r>
              <a:rPr lang="en-US" altLang="ja-JP" sz="1400" b="1" spc="100">
                <a:solidFill>
                  <a:schemeClr val="tx1">
                    <a:lumMod val="75000"/>
                    <a:lumOff val="25000"/>
                  </a:schemeClr>
                </a:solidFill>
                <a:latin typeface="Arial" pitchFamily="34" charset="0"/>
                <a:ea typeface="メイリオ" pitchFamily="50" charset="-128"/>
              </a:rPr>
              <a:t>OSS</a:t>
            </a:r>
            <a:r>
              <a:rPr lang="ja-JP" altLang="en-US" sz="1400" b="1" spc="100">
                <a:solidFill>
                  <a:schemeClr val="tx1">
                    <a:lumMod val="75000"/>
                    <a:lumOff val="25000"/>
                  </a:schemeClr>
                </a:solidFill>
                <a:latin typeface="Arial" pitchFamily="34" charset="0"/>
                <a:ea typeface="メイリオ" pitchFamily="50" charset="-128"/>
              </a:rPr>
              <a:t>活用」を実施します。</a:t>
            </a:r>
          </a:p>
        </p:txBody>
      </p:sp>
      <p:sp>
        <p:nvSpPr>
          <p:cNvPr id="46" name="テキスト ボックス 45"/>
          <p:cNvSpPr txBox="1"/>
          <p:nvPr/>
        </p:nvSpPr>
        <p:spPr>
          <a:xfrm>
            <a:off x="400315" y="664743"/>
            <a:ext cx="2454765" cy="282573"/>
          </a:xfrm>
          <a:prstGeom prst="rect">
            <a:avLst/>
          </a:prstGeom>
          <a:noFill/>
          <a:ln>
            <a:noFill/>
          </a:ln>
        </p:spPr>
        <p:txBody>
          <a:bodyPr wrap="none" lIns="0" tIns="36000" rIns="72000" bIns="0" rtlCol="0">
            <a:spAutoFit/>
          </a:bodyPr>
          <a:lstStyle/>
          <a:p>
            <a:pPr>
              <a:lnSpc>
                <a:spcPct val="100000"/>
              </a:lnSpc>
            </a:pPr>
            <a:r>
              <a:rPr lang="ja-JP" altLang="en-US" sz="1600" b="1" spc="100">
                <a:solidFill>
                  <a:schemeClr val="bg1"/>
                </a:solidFill>
                <a:latin typeface="Arial" pitchFamily="34" charset="0"/>
                <a:ea typeface="メイリオ" pitchFamily="50" charset="-128"/>
              </a:rPr>
              <a:t>（２</a:t>
            </a:r>
            <a:r>
              <a:rPr lang="ja-JP" altLang="en-US" sz="1600" b="1" spc="-100">
                <a:solidFill>
                  <a:schemeClr val="bg1"/>
                </a:solidFill>
                <a:latin typeface="Arial" pitchFamily="34" charset="0"/>
                <a:ea typeface="メイリオ" pitchFamily="50" charset="-128"/>
              </a:rPr>
              <a:t>）「</a:t>
            </a:r>
            <a:r>
              <a:rPr lang="en-US" altLang="ja-JP" sz="1600" b="1" spc="100">
                <a:solidFill>
                  <a:schemeClr val="bg1"/>
                </a:solidFill>
                <a:latin typeface="Arial" pitchFamily="34" charset="0"/>
                <a:ea typeface="メイリオ" pitchFamily="50" charset="-128"/>
              </a:rPr>
              <a:t>OSS</a:t>
            </a:r>
            <a:r>
              <a:rPr lang="ja-JP" altLang="en-US" sz="1600" b="1" spc="100">
                <a:solidFill>
                  <a:schemeClr val="bg1"/>
                </a:solidFill>
                <a:latin typeface="Arial" pitchFamily="34" charset="0"/>
                <a:ea typeface="メイリオ" pitchFamily="50" charset="-128"/>
              </a:rPr>
              <a:t>活用」工程</a:t>
            </a:r>
          </a:p>
        </p:txBody>
      </p:sp>
      <p:grpSp>
        <p:nvGrpSpPr>
          <p:cNvPr id="47" name="グループ化 46"/>
          <p:cNvGrpSpPr/>
          <p:nvPr/>
        </p:nvGrpSpPr>
        <p:grpSpPr>
          <a:xfrm>
            <a:off x="224695" y="1565754"/>
            <a:ext cx="9023223" cy="1980000"/>
            <a:chOff x="262444" y="2780777"/>
            <a:chExt cx="9023223" cy="2517733"/>
          </a:xfrm>
        </p:grpSpPr>
        <p:sp>
          <p:nvSpPr>
            <p:cNvPr id="48" name="ホームベース 47"/>
            <p:cNvSpPr/>
            <p:nvPr/>
          </p:nvSpPr>
          <p:spPr bwMode="auto">
            <a:xfrm>
              <a:off x="262444" y="2780777"/>
              <a:ext cx="9023223" cy="2517733"/>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49" name="グループ化 48"/>
            <p:cNvGrpSpPr/>
            <p:nvPr/>
          </p:nvGrpSpPr>
          <p:grpSpPr>
            <a:xfrm>
              <a:off x="369900" y="3169085"/>
              <a:ext cx="1563675" cy="2066793"/>
              <a:chOff x="227058" y="4468969"/>
              <a:chExt cx="1671813" cy="658800"/>
            </a:xfrm>
            <a:solidFill>
              <a:srgbClr val="0B3441"/>
            </a:solidFill>
            <a:effectLst>
              <a:outerShdw blurRad="50800" dist="38100" dir="2700000" algn="tl" rotWithShape="0">
                <a:prstClr val="black">
                  <a:alpha val="40000"/>
                </a:prstClr>
              </a:outerShdw>
            </a:effectLst>
          </p:grpSpPr>
          <p:sp>
            <p:nvSpPr>
              <p:cNvPr id="74" name="正方形/長方形 73"/>
              <p:cNvSpPr/>
              <p:nvPr/>
            </p:nvSpPr>
            <p:spPr bwMode="auto">
              <a:xfrm>
                <a:off x="227058" y="4468969"/>
                <a:ext cx="1496479"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75" name="二等辺三角形 74"/>
              <p:cNvSpPr/>
              <p:nvPr/>
            </p:nvSpPr>
            <p:spPr bwMode="auto">
              <a:xfrm rot="5400000">
                <a:off x="1479319"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50" name="グループ化 49"/>
            <p:cNvGrpSpPr/>
            <p:nvPr/>
          </p:nvGrpSpPr>
          <p:grpSpPr>
            <a:xfrm>
              <a:off x="1943100" y="3169085"/>
              <a:ext cx="5251959" cy="2066793"/>
              <a:chOff x="-2078426" y="4468969"/>
              <a:chExt cx="5251959" cy="658800"/>
            </a:xfrm>
            <a:solidFill>
              <a:srgbClr val="1E8CAE"/>
            </a:solidFill>
            <a:effectLst>
              <a:outerShdw blurRad="50800" dist="38100" dir="2700000" algn="tl" rotWithShape="0">
                <a:prstClr val="black">
                  <a:alpha val="40000"/>
                </a:prstClr>
              </a:outerShdw>
            </a:effectLst>
          </p:grpSpPr>
          <p:sp>
            <p:nvSpPr>
              <p:cNvPr id="72" name="正方形/長方形 71"/>
              <p:cNvSpPr/>
              <p:nvPr/>
            </p:nvSpPr>
            <p:spPr bwMode="auto">
              <a:xfrm>
                <a:off x="-2078426" y="4468969"/>
                <a:ext cx="5071475"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73" name="二等辺三角形 72"/>
              <p:cNvSpPr/>
              <p:nvPr/>
            </p:nvSpPr>
            <p:spPr bwMode="auto">
              <a:xfrm rot="5400000">
                <a:off x="2753981"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51" name="グループ化 50"/>
            <p:cNvGrpSpPr/>
            <p:nvPr/>
          </p:nvGrpSpPr>
          <p:grpSpPr>
            <a:xfrm>
              <a:off x="7214991" y="3169085"/>
              <a:ext cx="990272" cy="2066793"/>
              <a:chOff x="2033292" y="4468969"/>
              <a:chExt cx="990272" cy="658800"/>
            </a:xfrm>
            <a:solidFill>
              <a:srgbClr val="24A9D2"/>
            </a:solidFill>
            <a:effectLst>
              <a:outerShdw blurRad="50800" dist="38100" dir="2700000" algn="tl" rotWithShape="0">
                <a:prstClr val="black">
                  <a:alpha val="40000"/>
                </a:prstClr>
              </a:outerShdw>
            </a:effectLst>
          </p:grpSpPr>
          <p:sp>
            <p:nvSpPr>
              <p:cNvPr id="70" name="正方形/長方形 69"/>
              <p:cNvSpPr/>
              <p:nvPr/>
            </p:nvSpPr>
            <p:spPr bwMode="auto">
              <a:xfrm>
                <a:off x="2033292" y="4468969"/>
                <a:ext cx="814191"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パフォー</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マンス</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評価</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71" name="二等辺三角形 70"/>
              <p:cNvSpPr/>
              <p:nvPr/>
            </p:nvSpPr>
            <p:spPr bwMode="auto">
              <a:xfrm rot="5400000">
                <a:off x="260401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52" name="グループ化 51"/>
            <p:cNvGrpSpPr/>
            <p:nvPr/>
          </p:nvGrpSpPr>
          <p:grpSpPr>
            <a:xfrm>
              <a:off x="8229599" y="3169085"/>
              <a:ext cx="860601" cy="2066793"/>
              <a:chOff x="1874847" y="4468969"/>
              <a:chExt cx="860601" cy="658800"/>
            </a:xfrm>
            <a:effectLst>
              <a:outerShdw blurRad="50800" dist="38100" dir="2700000" algn="tl" rotWithShape="0">
                <a:prstClr val="black">
                  <a:alpha val="40000"/>
                </a:prstClr>
              </a:outerShdw>
            </a:effectLst>
          </p:grpSpPr>
          <p:sp>
            <p:nvSpPr>
              <p:cNvPr id="68" name="正方形/長方形 67"/>
              <p:cNvSpPr/>
              <p:nvPr/>
            </p:nvSpPr>
            <p:spPr bwMode="auto">
              <a:xfrm>
                <a:off x="1874847" y="4468969"/>
                <a:ext cx="680284" cy="656823"/>
              </a:xfrm>
              <a:prstGeom prst="rect">
                <a:avLst/>
              </a:prstGeom>
              <a:solidFill>
                <a:srgbClr val="72C3D0"/>
              </a:solid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改善</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69" name="二等辺三角形 68"/>
              <p:cNvSpPr/>
              <p:nvPr/>
            </p:nvSpPr>
            <p:spPr bwMode="auto">
              <a:xfrm rot="5400000">
                <a:off x="2315896" y="4708216"/>
                <a:ext cx="658800"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53" name="テキスト ボックス 52"/>
            <p:cNvSpPr txBox="1"/>
            <p:nvPr/>
          </p:nvSpPr>
          <p:spPr>
            <a:xfrm>
              <a:off x="262444" y="2780777"/>
              <a:ext cx="2791497" cy="354240"/>
            </a:xfrm>
            <a:prstGeom prst="roundRect">
              <a:avLst/>
            </a:prstGeom>
            <a:solidFill>
              <a:srgbClr val="853379"/>
            </a:solidFill>
          </p:spPr>
          <p:txBody>
            <a:bodyPr wrap="none" lIns="144000" tIns="36000" rIns="144000" bIns="0" rtlCol="0" anchor="ctr">
              <a:spAutoFit/>
            </a:bodyPr>
            <a:lstStyle/>
            <a:p>
              <a:pPr algn="ctr">
                <a:lnSpc>
                  <a:spcPct val="100000"/>
                </a:lnSpc>
              </a:pPr>
              <a:r>
                <a:rPr lang="ja-JP" altLang="en-US" sz="1400" b="1" spc="10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54" name="ホームベース 53"/>
            <p:cNvSpPr/>
            <p:nvPr/>
          </p:nvSpPr>
          <p:spPr bwMode="auto">
            <a:xfrm>
              <a:off x="2028826" y="3521901"/>
              <a:ext cx="51983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開発</a:t>
              </a:r>
              <a:endParaRPr lang="en-US" altLang="ja-JP" sz="1200" b="1">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5" name="ホームベース 54"/>
            <p:cNvSpPr/>
            <p:nvPr/>
          </p:nvSpPr>
          <p:spPr bwMode="auto">
            <a:xfrm>
              <a:off x="2600325" y="3521901"/>
              <a:ext cx="1695450" cy="161377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6" name="ホームベース 55"/>
            <p:cNvSpPr/>
            <p:nvPr/>
          </p:nvSpPr>
          <p:spPr bwMode="auto">
            <a:xfrm>
              <a:off x="4343400"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7" name="ホームベース 56"/>
            <p:cNvSpPr/>
            <p:nvPr/>
          </p:nvSpPr>
          <p:spPr bwMode="auto">
            <a:xfrm>
              <a:off x="5156809" y="3521901"/>
              <a:ext cx="1530654" cy="161377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製品監視</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8" name="ホームベース 57"/>
            <p:cNvSpPr/>
            <p:nvPr/>
          </p:nvSpPr>
          <p:spPr bwMode="auto">
            <a:xfrm>
              <a:off x="6705076"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出</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59" name="グループ化 58"/>
            <p:cNvGrpSpPr/>
            <p:nvPr/>
          </p:nvGrpSpPr>
          <p:grpSpPr>
            <a:xfrm>
              <a:off x="4811913" y="4305952"/>
              <a:ext cx="227286" cy="50104"/>
              <a:chOff x="4709870" y="4246323"/>
              <a:chExt cx="326612" cy="72000"/>
            </a:xfrm>
          </p:grpSpPr>
          <p:sp>
            <p:nvSpPr>
              <p:cNvPr id="65"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66"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67"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grpSp>
        <p:sp>
          <p:nvSpPr>
            <p:cNvPr id="60" name="ホームベース 59"/>
            <p:cNvSpPr/>
            <p:nvPr/>
          </p:nvSpPr>
          <p:spPr bwMode="auto">
            <a:xfrm>
              <a:off x="488515" y="4011536"/>
              <a:ext cx="6048000" cy="1074031"/>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61" name="ホームベース 60"/>
            <p:cNvSpPr/>
            <p:nvPr/>
          </p:nvSpPr>
          <p:spPr bwMode="auto">
            <a:xfrm>
              <a:off x="570327" y="4096318"/>
              <a:ext cx="1191798" cy="778208"/>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a:solidFill>
                    <a:schemeClr val="tx1"/>
                  </a:solidFill>
                  <a:latin typeface="Arial" panose="020B0604020202020204" pitchFamily="34" charset="0"/>
                  <a:ea typeface="メイリオ" panose="020B0604030504040204" pitchFamily="50" charset="-128"/>
                </a:rPr>
                <a:t>OSS</a:t>
              </a:r>
              <a:r>
                <a:rPr lang="zh-CN" altLang="en-US" sz="1200" b="1">
                  <a:solidFill>
                    <a:schemeClr val="tx1"/>
                  </a:solidFill>
                  <a:latin typeface="Arial" panose="020B0604020202020204" pitchFamily="34" charset="0"/>
                  <a:ea typeface="メイリオ" panose="020B0604030504040204" pitchFamily="50" charset="-128"/>
                </a:rPr>
                <a:t>取得</a:t>
              </a: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62" name="ホームベース 61"/>
            <p:cNvSpPr/>
            <p:nvPr/>
          </p:nvSpPr>
          <p:spPr bwMode="auto">
            <a:xfrm>
              <a:off x="2686051" y="4096318"/>
              <a:ext cx="1438274" cy="778208"/>
            </a:xfrm>
            <a:prstGeom prst="homePlate">
              <a:avLst>
                <a:gd name="adj" fmla="val 19602"/>
              </a:avLst>
            </a:prstGeom>
            <a:solidFill>
              <a:srgbClr val="FF2873"/>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a:solidFill>
                    <a:schemeClr val="bg1"/>
                  </a:solidFill>
                  <a:latin typeface="Arial" panose="020B0604020202020204" pitchFamily="34" charset="0"/>
                  <a:ea typeface="メイリオ" panose="020B0604030504040204" pitchFamily="50" charset="-128"/>
                </a:rPr>
                <a:t>OSS</a:t>
              </a:r>
              <a:r>
                <a:rPr lang="ja-JP" altLang="en-US" sz="1200" b="1">
                  <a:solidFill>
                    <a:schemeClr val="bg1"/>
                  </a:solidFill>
                  <a:latin typeface="Arial" panose="020B0604020202020204" pitchFamily="34" charset="0"/>
                  <a:ea typeface="メイリオ" panose="020B0604030504040204" pitchFamily="50" charset="-128"/>
                </a:rPr>
                <a:t>活用</a:t>
              </a:r>
            </a:p>
            <a:p>
              <a:pPr algn="ctr"/>
              <a:r>
                <a:rPr lang="ja-JP" altLang="en-US" sz="1200" b="1">
                  <a:solidFill>
                    <a:schemeClr val="bg1"/>
                  </a:solidFill>
                  <a:latin typeface="Arial" panose="020B0604020202020204" pitchFamily="34" charset="0"/>
                  <a:ea typeface="メイリオ" panose="020B0604030504040204" pitchFamily="50" charset="-128"/>
                </a:rPr>
                <a:t>（ライセンス条件</a:t>
              </a:r>
            </a:p>
            <a:p>
              <a:pPr algn="ctr"/>
              <a:r>
                <a:rPr lang="ja-JP" altLang="en-US" sz="1200" b="1">
                  <a:solidFill>
                    <a:schemeClr val="bg1"/>
                  </a:solidFill>
                  <a:latin typeface="Arial" panose="020B0604020202020204" pitchFamily="34" charset="0"/>
                  <a:ea typeface="メイリオ" panose="020B0604030504040204" pitchFamily="50" charset="-128"/>
                </a:rPr>
                <a:t>遵守状況確認）</a:t>
              </a:r>
            </a:p>
          </p:txBody>
        </p:sp>
        <p:sp>
          <p:nvSpPr>
            <p:cNvPr id="63" name="ホームベース 62"/>
            <p:cNvSpPr/>
            <p:nvPr/>
          </p:nvSpPr>
          <p:spPr bwMode="auto">
            <a:xfrm>
              <a:off x="5248275" y="4096318"/>
              <a:ext cx="1133476" cy="778208"/>
            </a:xfrm>
            <a:prstGeom prst="homePlate">
              <a:avLst>
                <a:gd name="adj" fmla="val 1613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dirty="0">
                  <a:solidFill>
                    <a:schemeClr val="tx1"/>
                  </a:solidFill>
                  <a:latin typeface="Arial" panose="020B0604020202020204" pitchFamily="34" charset="0"/>
                  <a:ea typeface="メイリオ" panose="020B0604030504040204" pitchFamily="50" charset="-128"/>
                </a:rPr>
                <a:t>OSS</a:t>
              </a:r>
              <a:r>
                <a:rPr lang="zh-CN" altLang="en-US" sz="1200" b="1" dirty="0">
                  <a:solidFill>
                    <a:schemeClr val="tx1"/>
                  </a:solidFill>
                  <a:latin typeface="Arial" panose="020B0604020202020204" pitchFamily="34" charset="0"/>
                  <a:ea typeface="メイリオ" panose="020B0604030504040204" pitchFamily="50" charset="-128"/>
                </a:rPr>
                <a:t>頒布</a:t>
              </a:r>
            </a:p>
            <a:p>
              <a:pPr algn="ctr"/>
              <a:r>
                <a:rPr lang="zh-CN" altLang="en-US" sz="1200" b="1" dirty="0">
                  <a:solidFill>
                    <a:schemeClr val="tx1"/>
                  </a:solidFill>
                  <a:latin typeface="Arial" panose="020B0604020202020204" pitchFamily="34" charset="0"/>
                  <a:ea typeface="メイリオ" panose="020B0604030504040204" pitchFamily="50" charset="-128"/>
                </a:rPr>
                <a:t>（妥当性判断）</a:t>
              </a:r>
            </a:p>
          </p:txBody>
        </p:sp>
        <p:sp>
          <p:nvSpPr>
            <p:cNvPr id="64" name="テキスト ボックス 63"/>
            <p:cNvSpPr txBox="1"/>
            <p:nvPr/>
          </p:nvSpPr>
          <p:spPr>
            <a:xfrm>
              <a:off x="1518045" y="4958266"/>
              <a:ext cx="3988941" cy="259798"/>
            </a:xfrm>
            <a:prstGeom prst="roundRect">
              <a:avLst/>
            </a:prstGeom>
            <a:solidFill>
              <a:srgbClr val="FF2975"/>
            </a:solidFill>
          </p:spPr>
          <p:txBody>
            <a:bodyPr wrap="none" lIns="144000" tIns="0" rIns="144000" bIns="0" rtlCol="0" anchor="ctr">
              <a:spAutoFit/>
            </a:bodyPr>
            <a:lstStyle/>
            <a:p>
              <a:pPr>
                <a:lnSpc>
                  <a:spcPct val="100000"/>
                </a:lnSpc>
              </a:pPr>
              <a:r>
                <a:rPr lang="en-US" altLang="ja-JP" sz="1200" b="1" spc="100">
                  <a:solidFill>
                    <a:schemeClr val="bg1"/>
                  </a:solidFill>
                  <a:latin typeface="Arial" panose="020B0604020202020204" pitchFamily="34" charset="0"/>
                  <a:ea typeface="メイリオ" panose="020B0604030504040204" pitchFamily="50" charset="-128"/>
                </a:rPr>
                <a:t>OSS</a:t>
              </a:r>
              <a:r>
                <a:rPr lang="ja-JP" altLang="en-US" sz="1200" b="1" spc="100">
                  <a:solidFill>
                    <a:schemeClr val="bg1"/>
                  </a:solidFill>
                  <a:latin typeface="Arial" panose="020B0604020202020204" pitchFamily="34" charset="0"/>
                  <a:ea typeface="メイリオ" panose="020B0604030504040204" pitchFamily="50" charset="-128"/>
                </a:rPr>
                <a:t>コンプライアンス・マネージメントプロセス</a:t>
              </a:r>
              <a:endParaRPr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76" name="下矢印 75"/>
          <p:cNvSpPr/>
          <p:nvPr/>
        </p:nvSpPr>
        <p:spPr bwMode="auto">
          <a:xfrm rot="2123965">
            <a:off x="3802891" y="2289204"/>
            <a:ext cx="488516" cy="475989"/>
          </a:xfrm>
          <a:prstGeom prst="downArrow">
            <a:avLst>
              <a:gd name="adj1" fmla="val 50000"/>
              <a:gd name="adj2" fmla="val 68421"/>
            </a:avLst>
          </a:prstGeom>
          <a:solidFill>
            <a:srgbClr val="FF2975"/>
          </a:solidFill>
          <a:ln w="28575">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3" name="グループ化 2">
            <a:extLst>
              <a:ext uri="{FF2B5EF4-FFF2-40B4-BE49-F238E27FC236}">
                <a16:creationId xmlns:a16="http://schemas.microsoft.com/office/drawing/2014/main" id="{E1D47B5B-FF9B-CCD0-94C8-39901782B8BC}"/>
              </a:ext>
            </a:extLst>
          </p:cNvPr>
          <p:cNvGrpSpPr/>
          <p:nvPr/>
        </p:nvGrpSpPr>
        <p:grpSpPr>
          <a:xfrm>
            <a:off x="6300299" y="4987868"/>
            <a:ext cx="1180912" cy="306467"/>
            <a:chOff x="-2732757" y="4031125"/>
            <a:chExt cx="1180912" cy="306467"/>
          </a:xfrm>
        </p:grpSpPr>
        <p:sp>
          <p:nvSpPr>
            <p:cNvPr id="5" name="テキスト ボックス 4">
              <a:extLst>
                <a:ext uri="{FF2B5EF4-FFF2-40B4-BE49-F238E27FC236}">
                  <a16:creationId xmlns:a16="http://schemas.microsoft.com/office/drawing/2014/main" id="{DC6C2D27-F677-5087-B623-F75BB5797ECD}"/>
                </a:ext>
              </a:extLst>
            </p:cNvPr>
            <p:cNvSpPr txBox="1"/>
            <p:nvPr/>
          </p:nvSpPr>
          <p:spPr>
            <a:xfrm>
              <a:off x="-2732757" y="4031125"/>
              <a:ext cx="1180912"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lang="en-US" altLang="ja-JP" sz="1200" b="1" spc="100" dirty="0">
                  <a:solidFill>
                    <a:schemeClr val="bg1"/>
                  </a:solidFill>
                  <a:latin typeface="Arial" pitchFamily="34" charset="0"/>
                  <a:ea typeface="メイリオ" pitchFamily="50" charset="-128"/>
                </a:rPr>
                <a:t>SBOM</a:t>
              </a:r>
              <a:r>
                <a:rPr kumimoji="1" lang="ja-JP" altLang="en-US" sz="1200" b="1" spc="100" dirty="0">
                  <a:solidFill>
                    <a:schemeClr val="bg1"/>
                  </a:solidFill>
                  <a:latin typeface="Arial" pitchFamily="34" charset="0"/>
                  <a:ea typeface="メイリオ" pitchFamily="50" charset="-128"/>
                </a:rPr>
                <a:t>とは</a:t>
              </a:r>
            </a:p>
          </p:txBody>
        </p:sp>
        <p:grpSp>
          <p:nvGrpSpPr>
            <p:cNvPr id="6" name="グループ化 67">
              <a:extLst>
                <a:ext uri="{FF2B5EF4-FFF2-40B4-BE49-F238E27FC236}">
                  <a16:creationId xmlns:a16="http://schemas.microsoft.com/office/drawing/2014/main" id="{E3459389-A4B1-8448-7480-4A0D6A5A16FC}"/>
                </a:ext>
              </a:extLst>
            </p:cNvPr>
            <p:cNvGrpSpPr/>
            <p:nvPr/>
          </p:nvGrpSpPr>
          <p:grpSpPr>
            <a:xfrm>
              <a:off x="-2665990" y="4071930"/>
              <a:ext cx="118940" cy="135520"/>
              <a:chOff x="7910570" y="4110030"/>
              <a:chExt cx="118940" cy="135520"/>
            </a:xfrm>
          </p:grpSpPr>
          <p:sp>
            <p:nvSpPr>
              <p:cNvPr id="7" name="正方形/長方形 6">
                <a:extLst>
                  <a:ext uri="{FF2B5EF4-FFF2-40B4-BE49-F238E27FC236}">
                    <a16:creationId xmlns:a16="http://schemas.microsoft.com/office/drawing/2014/main" id="{B3E36DCB-74BC-1EFE-43FD-C34B659F9A6C}"/>
                  </a:ext>
                </a:extLst>
              </p:cNvPr>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8" name="正方形/長方形 7">
                <a:extLst>
                  <a:ext uri="{FF2B5EF4-FFF2-40B4-BE49-F238E27FC236}">
                    <a16:creationId xmlns:a16="http://schemas.microsoft.com/office/drawing/2014/main" id="{94A40AAA-DEA1-DF84-74DA-FB21F0380D0D}"/>
                  </a:ext>
                </a:extLst>
              </p:cNvPr>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9" name="グループ化 8">
            <a:extLst>
              <a:ext uri="{FF2B5EF4-FFF2-40B4-BE49-F238E27FC236}">
                <a16:creationId xmlns:a16="http://schemas.microsoft.com/office/drawing/2014/main" id="{7B32E524-6CEE-1D15-2D89-D514ED5C3854}"/>
              </a:ext>
            </a:extLst>
          </p:cNvPr>
          <p:cNvGrpSpPr/>
          <p:nvPr/>
        </p:nvGrpSpPr>
        <p:grpSpPr>
          <a:xfrm>
            <a:off x="6511772" y="4500656"/>
            <a:ext cx="955040" cy="457200"/>
            <a:chOff x="-2468880" y="1798320"/>
            <a:chExt cx="955040" cy="457200"/>
          </a:xfrm>
        </p:grpSpPr>
        <p:sp>
          <p:nvSpPr>
            <p:cNvPr id="10" name="二等辺三角形 9">
              <a:extLst>
                <a:ext uri="{FF2B5EF4-FFF2-40B4-BE49-F238E27FC236}">
                  <a16:creationId xmlns:a16="http://schemas.microsoft.com/office/drawing/2014/main" id="{37696F79-3FE2-D8B2-5CE3-7ADC2C306293}"/>
                </a:ext>
              </a:extLst>
            </p:cNvPr>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11" name="角丸四角形 62">
              <a:extLst>
                <a:ext uri="{FF2B5EF4-FFF2-40B4-BE49-F238E27FC236}">
                  <a16:creationId xmlns:a16="http://schemas.microsoft.com/office/drawing/2014/main" id="{DB206B08-6F5C-60D7-EFB9-8626D6421E8A}"/>
                </a:ext>
              </a:extLst>
            </p:cNvPr>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grpSp>
        <p:nvGrpSpPr>
          <p:cNvPr id="12" name="グループ化 11">
            <a:extLst>
              <a:ext uri="{FF2B5EF4-FFF2-40B4-BE49-F238E27FC236}">
                <a16:creationId xmlns:a16="http://schemas.microsoft.com/office/drawing/2014/main" id="{B2F279EC-5FDE-74F4-1BE1-6288875EC1C5}"/>
              </a:ext>
            </a:extLst>
          </p:cNvPr>
          <p:cNvGrpSpPr/>
          <p:nvPr/>
        </p:nvGrpSpPr>
        <p:grpSpPr>
          <a:xfrm>
            <a:off x="7711883" y="4987868"/>
            <a:ext cx="1520786" cy="306467"/>
            <a:chOff x="-2732757" y="4031125"/>
            <a:chExt cx="1520786" cy="306467"/>
          </a:xfrm>
        </p:grpSpPr>
        <p:sp>
          <p:nvSpPr>
            <p:cNvPr id="13" name="テキスト ボックス 12">
              <a:extLst>
                <a:ext uri="{FF2B5EF4-FFF2-40B4-BE49-F238E27FC236}">
                  <a16:creationId xmlns:a16="http://schemas.microsoft.com/office/drawing/2014/main" id="{E6E50FD2-157E-EDD0-B19A-B1E3F69DA8E3}"/>
                </a:ext>
              </a:extLst>
            </p:cNvPr>
            <p:cNvSpPr txBox="1"/>
            <p:nvPr/>
          </p:nvSpPr>
          <p:spPr>
            <a:xfrm>
              <a:off x="-2732757" y="4031125"/>
              <a:ext cx="1520786"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kumimoji="1" lang="en-US" altLang="ja-JP" sz="1200" b="1" spc="100" dirty="0">
                  <a:solidFill>
                    <a:schemeClr val="bg1"/>
                  </a:solidFill>
                  <a:latin typeface="Arial" pitchFamily="34" charset="0"/>
                  <a:ea typeface="メイリオ" pitchFamily="50" charset="-128"/>
                </a:rPr>
                <a:t>SBOM</a:t>
              </a:r>
              <a:r>
                <a:rPr kumimoji="1" lang="ja-JP" altLang="en-US" sz="1200" b="1" spc="100" dirty="0">
                  <a:solidFill>
                    <a:schemeClr val="bg1"/>
                  </a:solidFill>
                  <a:latin typeface="Arial" pitchFamily="34" charset="0"/>
                  <a:ea typeface="メイリオ" pitchFamily="50" charset="-128"/>
                </a:rPr>
                <a:t>の必要性</a:t>
              </a:r>
            </a:p>
          </p:txBody>
        </p:sp>
        <p:grpSp>
          <p:nvGrpSpPr>
            <p:cNvPr id="14" name="グループ化 67">
              <a:extLst>
                <a:ext uri="{FF2B5EF4-FFF2-40B4-BE49-F238E27FC236}">
                  <a16:creationId xmlns:a16="http://schemas.microsoft.com/office/drawing/2014/main" id="{DCB1194B-5B12-0712-1179-55FE245E6D90}"/>
                </a:ext>
              </a:extLst>
            </p:cNvPr>
            <p:cNvGrpSpPr/>
            <p:nvPr/>
          </p:nvGrpSpPr>
          <p:grpSpPr>
            <a:xfrm>
              <a:off x="-2665990" y="4071930"/>
              <a:ext cx="118940" cy="135520"/>
              <a:chOff x="7910570" y="4110030"/>
              <a:chExt cx="118940" cy="135520"/>
            </a:xfrm>
          </p:grpSpPr>
          <p:sp>
            <p:nvSpPr>
              <p:cNvPr id="15" name="正方形/長方形 14">
                <a:extLst>
                  <a:ext uri="{FF2B5EF4-FFF2-40B4-BE49-F238E27FC236}">
                    <a16:creationId xmlns:a16="http://schemas.microsoft.com/office/drawing/2014/main" id="{79747674-0B10-CAAA-31F5-1ACD9CA0F6C5}"/>
                  </a:ext>
                </a:extLst>
              </p:cNvPr>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16" name="正方形/長方形 15">
                <a:extLst>
                  <a:ext uri="{FF2B5EF4-FFF2-40B4-BE49-F238E27FC236}">
                    <a16:creationId xmlns:a16="http://schemas.microsoft.com/office/drawing/2014/main" id="{A70B0B14-E149-F805-808E-4AFC3F2B5880}"/>
                  </a:ext>
                </a:extLst>
              </p:cNvPr>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17" name="グループ化 16">
            <a:extLst>
              <a:ext uri="{FF2B5EF4-FFF2-40B4-BE49-F238E27FC236}">
                <a16:creationId xmlns:a16="http://schemas.microsoft.com/office/drawing/2014/main" id="{597B4315-2BD7-4AEE-0E81-64EC3B58F345}"/>
              </a:ext>
            </a:extLst>
          </p:cNvPr>
          <p:cNvGrpSpPr/>
          <p:nvPr/>
        </p:nvGrpSpPr>
        <p:grpSpPr>
          <a:xfrm>
            <a:off x="7923356" y="4500656"/>
            <a:ext cx="955040" cy="457200"/>
            <a:chOff x="-2468880" y="1798320"/>
            <a:chExt cx="955040" cy="457200"/>
          </a:xfrm>
        </p:grpSpPr>
        <p:sp>
          <p:nvSpPr>
            <p:cNvPr id="18" name="二等辺三角形 17">
              <a:extLst>
                <a:ext uri="{FF2B5EF4-FFF2-40B4-BE49-F238E27FC236}">
                  <a16:creationId xmlns:a16="http://schemas.microsoft.com/office/drawing/2014/main" id="{44790C3D-B5F9-7276-F5C3-51F1F9743592}"/>
                </a:ext>
              </a:extLst>
            </p:cNvPr>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19" name="角丸四角形 62">
              <a:extLst>
                <a:ext uri="{FF2B5EF4-FFF2-40B4-BE49-F238E27FC236}">
                  <a16:creationId xmlns:a16="http://schemas.microsoft.com/office/drawing/2014/main" id="{2A78D622-D185-427E-ABF2-8747EF477401}"/>
                </a:ext>
              </a:extLst>
            </p:cNvPr>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sp>
        <p:nvSpPr>
          <p:cNvPr id="2" name="Text Box 31">
            <a:extLst>
              <a:ext uri="{FF2B5EF4-FFF2-40B4-BE49-F238E27FC236}">
                <a16:creationId xmlns:a16="http://schemas.microsoft.com/office/drawing/2014/main" id="{394D0C94-196C-BBD0-3957-54B463626634}"/>
              </a:ext>
            </a:extLst>
          </p:cNvPr>
          <p:cNvSpPr txBox="1">
            <a:spLocks noChangeArrowheads="1"/>
          </p:cNvSpPr>
          <p:nvPr/>
        </p:nvSpPr>
        <p:spPr bwMode="gray">
          <a:xfrm>
            <a:off x="6548778" y="5357774"/>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15E60BBF-A896-D137-FD7A-34236CB33F53}"/>
              </a:ext>
            </a:extLst>
          </p:cNvPr>
          <p:cNvSpPr/>
          <p:nvPr/>
        </p:nvSpPr>
        <p:spPr bwMode="auto">
          <a:xfrm>
            <a:off x="9862899" y="4090482"/>
            <a:ext cx="3738307" cy="941078"/>
          </a:xfrm>
          <a:prstGeom prst="wedgeRoundRectCallout">
            <a:avLst>
              <a:gd name="adj1" fmla="val -76743"/>
              <a:gd name="adj2" fmla="val 22953"/>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600" b="1" spc="100" dirty="0">
                <a:solidFill>
                  <a:schemeClr val="tx1"/>
                </a:solidFill>
                <a:latin typeface="Arial" pitchFamily="34" charset="0"/>
                <a:ea typeface="メイリオ" pitchFamily="50" charset="-128"/>
              </a:rPr>
              <a:t>この２つのボタンは最下部に配置</a:t>
            </a:r>
            <a:endParaRPr kumimoji="1" lang="en-US" altLang="ja-JP" sz="1600" b="1" spc="100" dirty="0">
              <a:solidFill>
                <a:schemeClr val="tx1"/>
              </a:solidFill>
              <a:latin typeface="Arial" pitchFamily="34" charset="0"/>
              <a:ea typeface="メイリオ" pitchFamily="50" charset="-128"/>
            </a:endParaRPr>
          </a:p>
          <a:p>
            <a:pPr>
              <a:lnSpc>
                <a:spcPct val="150000"/>
              </a:lnSpc>
            </a:pPr>
            <a:r>
              <a:rPr lang="ja-JP" altLang="en-US" sz="1600" b="1" spc="100" dirty="0">
                <a:solidFill>
                  <a:schemeClr val="tx1"/>
                </a:solidFill>
                <a:latin typeface="Arial" pitchFamily="34" charset="0"/>
                <a:ea typeface="メイリオ" pitchFamily="50" charset="-128"/>
              </a:rPr>
              <a:t>（無理な場合は、表内でも可）</a:t>
            </a:r>
            <a:endParaRPr kumimoji="1" lang="ja-JP" altLang="en-US" sz="1600" b="1" spc="100" dirty="0">
              <a:solidFill>
                <a:schemeClr val="tx1"/>
              </a:solidFill>
              <a:latin typeface="Arial" pitchFamily="34" charset="0"/>
              <a:ea typeface="メイリオ" pitchFamily="50" charset="-128"/>
            </a:endParaRPr>
          </a:p>
        </p:txBody>
      </p:sp>
      <p:sp>
        <p:nvSpPr>
          <p:cNvPr id="22" name="吹き出し: 角を丸めた四角形 21">
            <a:extLst>
              <a:ext uri="{FF2B5EF4-FFF2-40B4-BE49-F238E27FC236}">
                <a16:creationId xmlns:a16="http://schemas.microsoft.com/office/drawing/2014/main" id="{D62D1BA5-8B59-B05E-7992-90692A08C155}"/>
              </a:ext>
            </a:extLst>
          </p:cNvPr>
          <p:cNvSpPr/>
          <p:nvPr/>
        </p:nvSpPr>
        <p:spPr bwMode="auto">
          <a:xfrm>
            <a:off x="-2977464" y="4132206"/>
            <a:ext cx="2749156" cy="553070"/>
          </a:xfrm>
          <a:prstGeom prst="wedgeRoundRectCallout">
            <a:avLst>
              <a:gd name="adj1" fmla="val 64332"/>
              <a:gd name="adj2" fmla="val 179959"/>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ページ全体の体裁調整</a:t>
            </a:r>
          </a:p>
        </p:txBody>
      </p:sp>
      <p:sp>
        <p:nvSpPr>
          <p:cNvPr id="23" name="吹き出し: 角を丸めた四角形 22">
            <a:extLst>
              <a:ext uri="{FF2B5EF4-FFF2-40B4-BE49-F238E27FC236}">
                <a16:creationId xmlns:a16="http://schemas.microsoft.com/office/drawing/2014/main" id="{1EAC9CFB-8831-D983-E53E-E8894BAE22FB}"/>
              </a:ext>
            </a:extLst>
          </p:cNvPr>
          <p:cNvSpPr/>
          <p:nvPr/>
        </p:nvSpPr>
        <p:spPr bwMode="auto">
          <a:xfrm>
            <a:off x="6667327" y="5829562"/>
            <a:ext cx="1867326" cy="521472"/>
          </a:xfrm>
          <a:prstGeom prst="wedgeRoundRectCallout">
            <a:avLst>
              <a:gd name="adj1" fmla="val -63505"/>
              <a:gd name="adj2" fmla="val -155485"/>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en-US" altLang="ja-JP" sz="1600" b="1" spc="100" dirty="0">
                <a:solidFill>
                  <a:schemeClr val="tx1"/>
                </a:solidFill>
                <a:latin typeface="Arial" pitchFamily="34" charset="0"/>
                <a:ea typeface="メイリオ" pitchFamily="50" charset="-128"/>
              </a:rPr>
              <a:t>54</a:t>
            </a:r>
            <a:r>
              <a:rPr kumimoji="1" lang="ja-JP" altLang="en-US" sz="1600" b="1" spc="100" dirty="0">
                <a:solidFill>
                  <a:schemeClr val="tx1"/>
                </a:solidFill>
                <a:latin typeface="Arial" pitchFamily="34" charset="0"/>
                <a:ea typeface="メイリオ" pitchFamily="50" charset="-128"/>
              </a:rPr>
              <a:t>ページにリンク</a:t>
            </a:r>
          </a:p>
        </p:txBody>
      </p:sp>
      <p:sp>
        <p:nvSpPr>
          <p:cNvPr id="24" name="吹き出し: 角を丸めた四角形 23">
            <a:extLst>
              <a:ext uri="{FF2B5EF4-FFF2-40B4-BE49-F238E27FC236}">
                <a16:creationId xmlns:a16="http://schemas.microsoft.com/office/drawing/2014/main" id="{6AB937CB-6F94-0E94-88C3-237C44F2985A}"/>
              </a:ext>
            </a:extLst>
          </p:cNvPr>
          <p:cNvSpPr/>
          <p:nvPr/>
        </p:nvSpPr>
        <p:spPr bwMode="auto">
          <a:xfrm>
            <a:off x="9018609" y="5814001"/>
            <a:ext cx="1867326" cy="521472"/>
          </a:xfrm>
          <a:prstGeom prst="wedgeRoundRectCallout">
            <a:avLst>
              <a:gd name="adj1" fmla="val -63505"/>
              <a:gd name="adj2" fmla="val -155485"/>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en-US" altLang="ja-JP" sz="1600" b="1" spc="100" dirty="0">
                <a:solidFill>
                  <a:schemeClr val="tx1"/>
                </a:solidFill>
                <a:latin typeface="Arial" pitchFamily="34" charset="0"/>
                <a:ea typeface="メイリオ" pitchFamily="50" charset="-128"/>
              </a:rPr>
              <a:t>55</a:t>
            </a:r>
            <a:r>
              <a:rPr kumimoji="1" lang="ja-JP" altLang="en-US" sz="1600" b="1" spc="100" dirty="0">
                <a:solidFill>
                  <a:schemeClr val="tx1"/>
                </a:solidFill>
                <a:latin typeface="Arial" pitchFamily="34" charset="0"/>
                <a:ea typeface="メイリオ" pitchFamily="50" charset="-128"/>
              </a:rPr>
              <a:t>ページにリンク</a:t>
            </a:r>
          </a:p>
        </p:txBody>
      </p:sp>
    </p:spTree>
    <p:extLst>
      <p:ext uri="{BB962C8B-B14F-4D97-AF65-F5344CB8AC3E}">
        <p14:creationId xmlns:p14="http://schemas.microsoft.com/office/powerpoint/2010/main" val="3389945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4-5 OSS</a:t>
            </a:r>
            <a:r>
              <a:rPr lang="ja-JP" altLang="en-US" dirty="0"/>
              <a:t>コンプライアンス・マネージメントプロセスでの確認事項及び責任者</a:t>
            </a:r>
          </a:p>
        </p:txBody>
      </p:sp>
      <p:graphicFrame>
        <p:nvGraphicFramePr>
          <p:cNvPr id="41" name="表 40"/>
          <p:cNvGraphicFramePr>
            <a:graphicFrameLocks noGrp="1"/>
          </p:cNvGraphicFramePr>
          <p:nvPr>
            <p:extLst>
              <p:ext uri="{D42A27DB-BD31-4B8C-83A1-F6EECF244321}">
                <p14:modId xmlns:p14="http://schemas.microsoft.com/office/powerpoint/2010/main" val="2622264864"/>
              </p:ext>
            </p:extLst>
          </p:nvPr>
        </p:nvGraphicFramePr>
        <p:xfrm>
          <a:off x="180304" y="3592718"/>
          <a:ext cx="9092485" cy="966258"/>
        </p:xfrm>
        <a:graphic>
          <a:graphicData uri="http://schemas.openxmlformats.org/drawingml/2006/table">
            <a:tbl>
              <a:tblPr firstRow="1" bandRow="1">
                <a:tableStyleId>{5940675A-B579-460E-94D1-54222C63F5DA}</a:tableStyleId>
              </a:tblPr>
              <a:tblGrid>
                <a:gridCol w="5105007">
                  <a:extLst>
                    <a:ext uri="{9D8B030D-6E8A-4147-A177-3AD203B41FA5}">
                      <a16:colId xmlns:a16="http://schemas.microsoft.com/office/drawing/2014/main" val="2329334101"/>
                    </a:ext>
                  </a:extLst>
                </a:gridCol>
                <a:gridCol w="3987478">
                  <a:extLst>
                    <a:ext uri="{9D8B030D-6E8A-4147-A177-3AD203B41FA5}">
                      <a16:colId xmlns:a16="http://schemas.microsoft.com/office/drawing/2014/main" val="966656168"/>
                    </a:ext>
                  </a:extLst>
                </a:gridCol>
              </a:tblGrid>
              <a:tr h="25072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頒布の主な確認事項</a:t>
                      </a:r>
                      <a:endPar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頒布の責任者及び担当者</a:t>
                      </a:r>
                      <a:endParaRPr kumimoji="1" lang="en-US" altLang="ja-JP" sz="14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40046"/>
                    </a:solidFill>
                  </a:tcPr>
                </a:tc>
                <a:extLst>
                  <a:ext uri="{0D108BD9-81ED-4DB2-BD59-A6C34878D82A}">
                    <a16:rowId xmlns:a16="http://schemas.microsoft.com/office/drawing/2014/main" val="1544420771"/>
                  </a:ext>
                </a:extLst>
              </a:tr>
              <a:tr h="679196">
                <a:tc>
                  <a:txBody>
                    <a:bodyPr/>
                    <a:lstStyle/>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取得工程の実施確認</a:t>
                      </a:r>
                      <a:endPar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a:t>
                      </a:r>
                      <a:r>
                        <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活用工程の実施確認　など</a:t>
                      </a: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tc>
                  <a:txBody>
                    <a:bodyPr/>
                    <a:lstStyle/>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・品質保証部門長、品質保証部員</a:t>
                      </a:r>
                    </a:p>
                  </a:txBody>
                  <a:tcPr marL="73702" marR="73702" marT="36851" marB="3685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5E6"/>
                    </a:solidFill>
                  </a:tcPr>
                </a:tc>
                <a:extLst>
                  <a:ext uri="{0D108BD9-81ED-4DB2-BD59-A6C34878D82A}">
                    <a16:rowId xmlns:a16="http://schemas.microsoft.com/office/drawing/2014/main" val="859723764"/>
                  </a:ext>
                </a:extLst>
              </a:tr>
            </a:tbl>
          </a:graphicData>
        </a:graphic>
      </p:graphicFrame>
      <p:grpSp>
        <p:nvGrpSpPr>
          <p:cNvPr id="40" name="グループ化 39"/>
          <p:cNvGrpSpPr/>
          <p:nvPr/>
        </p:nvGrpSpPr>
        <p:grpSpPr>
          <a:xfrm>
            <a:off x="257440" y="542927"/>
            <a:ext cx="8957732" cy="976782"/>
            <a:chOff x="257440" y="186986"/>
            <a:chExt cx="8957732" cy="964928"/>
          </a:xfrm>
        </p:grpSpPr>
        <p:sp>
          <p:nvSpPr>
            <p:cNvPr id="42" name="正方形/長方形 41"/>
            <p:cNvSpPr/>
            <p:nvPr/>
          </p:nvSpPr>
          <p:spPr bwMode="auto">
            <a:xfrm>
              <a:off x="257440" y="186986"/>
              <a:ext cx="8957732" cy="964928"/>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43" name="直線コネクタ 42"/>
            <p:cNvCxnSpPr/>
            <p:nvPr/>
          </p:nvCxnSpPr>
          <p:spPr bwMode="auto">
            <a:xfrm>
              <a:off x="350573" y="244113"/>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44" name="直線コネクタ 43"/>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45" name="Text Box 31"/>
          <p:cNvSpPr txBox="1">
            <a:spLocks noChangeArrowheads="1"/>
          </p:cNvSpPr>
          <p:nvPr/>
        </p:nvSpPr>
        <p:spPr bwMode="gray">
          <a:xfrm>
            <a:off x="426526" y="971800"/>
            <a:ext cx="8861312"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を導入した製品を出荷（頒布）する前に、品質マネージメントシステムの「運用（製品監視）」工程で、下表の確認を行う「</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頒布」を実施します。</a:t>
            </a:r>
          </a:p>
        </p:txBody>
      </p:sp>
      <p:sp>
        <p:nvSpPr>
          <p:cNvPr id="46" name="テキスト ボックス 45"/>
          <p:cNvSpPr txBox="1"/>
          <p:nvPr/>
        </p:nvSpPr>
        <p:spPr>
          <a:xfrm>
            <a:off x="400315" y="664743"/>
            <a:ext cx="2454765" cy="282573"/>
          </a:xfrm>
          <a:prstGeom prst="rect">
            <a:avLst/>
          </a:prstGeom>
          <a:noFill/>
          <a:ln>
            <a:noFill/>
          </a:ln>
        </p:spPr>
        <p:txBody>
          <a:bodyPr wrap="none" lIns="0" tIns="36000" rIns="72000" bIns="0" rtlCol="0">
            <a:spAutoFit/>
          </a:bodyPr>
          <a:lstStyle/>
          <a:p>
            <a:pPr>
              <a:lnSpc>
                <a:spcPct val="100000"/>
              </a:lnSpc>
            </a:pPr>
            <a:r>
              <a:rPr lang="ja-JP" altLang="en-US" sz="1600" b="1" spc="100" dirty="0">
                <a:solidFill>
                  <a:schemeClr val="bg1"/>
                </a:solidFill>
                <a:latin typeface="Arial" pitchFamily="34" charset="0"/>
                <a:ea typeface="メイリオ" pitchFamily="50" charset="-128"/>
              </a:rPr>
              <a:t>（３</a:t>
            </a:r>
            <a:r>
              <a:rPr lang="ja-JP" altLang="en-US" sz="1600" b="1" spc="-100" dirty="0">
                <a:solidFill>
                  <a:schemeClr val="bg1"/>
                </a:solidFill>
                <a:latin typeface="Arial" pitchFamily="34" charset="0"/>
                <a:ea typeface="メイリオ" pitchFamily="50" charset="-128"/>
              </a:rPr>
              <a:t>）「</a:t>
            </a:r>
            <a:r>
              <a:rPr lang="en-US" altLang="ja-JP" sz="1600" b="1" spc="100" dirty="0">
                <a:solidFill>
                  <a:schemeClr val="bg1"/>
                </a:solidFill>
                <a:latin typeface="Arial" pitchFamily="34" charset="0"/>
                <a:ea typeface="メイリオ" pitchFamily="50" charset="-128"/>
              </a:rPr>
              <a:t>OSS</a:t>
            </a:r>
            <a:r>
              <a:rPr lang="zh-TW" altLang="en-US" sz="1600" b="1" spc="100" dirty="0">
                <a:solidFill>
                  <a:schemeClr val="bg1"/>
                </a:solidFill>
                <a:latin typeface="Arial" pitchFamily="34" charset="0"/>
                <a:ea typeface="メイリオ" pitchFamily="50" charset="-128"/>
              </a:rPr>
              <a:t>頒布」工程</a:t>
            </a:r>
          </a:p>
        </p:txBody>
      </p:sp>
      <p:grpSp>
        <p:nvGrpSpPr>
          <p:cNvPr id="47" name="グループ化 46"/>
          <p:cNvGrpSpPr/>
          <p:nvPr/>
        </p:nvGrpSpPr>
        <p:grpSpPr>
          <a:xfrm>
            <a:off x="224695" y="1565754"/>
            <a:ext cx="9023223" cy="1980000"/>
            <a:chOff x="262444" y="2780777"/>
            <a:chExt cx="9023223" cy="2517733"/>
          </a:xfrm>
        </p:grpSpPr>
        <p:sp>
          <p:nvSpPr>
            <p:cNvPr id="48" name="ホームベース 47"/>
            <p:cNvSpPr/>
            <p:nvPr/>
          </p:nvSpPr>
          <p:spPr bwMode="auto">
            <a:xfrm>
              <a:off x="262444" y="2780777"/>
              <a:ext cx="9023223" cy="2517733"/>
            </a:xfrm>
            <a:prstGeom prst="homePlate">
              <a:avLst>
                <a:gd name="adj" fmla="val 8232"/>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grpSp>
          <p:nvGrpSpPr>
            <p:cNvPr id="49" name="グループ化 48"/>
            <p:cNvGrpSpPr/>
            <p:nvPr/>
          </p:nvGrpSpPr>
          <p:grpSpPr>
            <a:xfrm>
              <a:off x="369900" y="3169085"/>
              <a:ext cx="1563675" cy="2066793"/>
              <a:chOff x="227058" y="4468969"/>
              <a:chExt cx="1671813" cy="658800"/>
            </a:xfrm>
            <a:solidFill>
              <a:srgbClr val="0B3441"/>
            </a:solidFill>
            <a:effectLst>
              <a:outerShdw blurRad="50800" dist="38100" dir="2700000" algn="tl" rotWithShape="0">
                <a:prstClr val="black">
                  <a:alpha val="40000"/>
                </a:prstClr>
              </a:outerShdw>
            </a:effectLst>
          </p:grpSpPr>
          <p:sp>
            <p:nvSpPr>
              <p:cNvPr id="74" name="正方形/長方形 73"/>
              <p:cNvSpPr/>
              <p:nvPr/>
            </p:nvSpPr>
            <p:spPr bwMode="auto">
              <a:xfrm>
                <a:off x="227058" y="4468969"/>
                <a:ext cx="1496479"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計画・支援</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75" name="二等辺三角形 74"/>
              <p:cNvSpPr/>
              <p:nvPr/>
            </p:nvSpPr>
            <p:spPr bwMode="auto">
              <a:xfrm rot="5400000">
                <a:off x="1479319"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50" name="グループ化 49"/>
            <p:cNvGrpSpPr/>
            <p:nvPr/>
          </p:nvGrpSpPr>
          <p:grpSpPr>
            <a:xfrm>
              <a:off x="1943100" y="3169085"/>
              <a:ext cx="5251959" cy="2066793"/>
              <a:chOff x="-2078426" y="4468969"/>
              <a:chExt cx="5251959" cy="658800"/>
            </a:xfrm>
            <a:solidFill>
              <a:srgbClr val="1E8CAE"/>
            </a:solidFill>
            <a:effectLst>
              <a:outerShdw blurRad="50800" dist="38100" dir="2700000" algn="tl" rotWithShape="0">
                <a:prstClr val="black">
                  <a:alpha val="40000"/>
                </a:prstClr>
              </a:outerShdw>
            </a:effectLst>
          </p:grpSpPr>
          <p:sp>
            <p:nvSpPr>
              <p:cNvPr id="72" name="正方形/長方形 71"/>
              <p:cNvSpPr/>
              <p:nvPr/>
            </p:nvSpPr>
            <p:spPr bwMode="auto">
              <a:xfrm>
                <a:off x="-2078426" y="4468969"/>
                <a:ext cx="5071475"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運用</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73" name="二等辺三角形 72"/>
              <p:cNvSpPr/>
              <p:nvPr/>
            </p:nvSpPr>
            <p:spPr bwMode="auto">
              <a:xfrm rot="5400000">
                <a:off x="2753981"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51" name="グループ化 50"/>
            <p:cNvGrpSpPr/>
            <p:nvPr/>
          </p:nvGrpSpPr>
          <p:grpSpPr>
            <a:xfrm>
              <a:off x="7214991" y="3169085"/>
              <a:ext cx="990272" cy="2066793"/>
              <a:chOff x="2033292" y="4468969"/>
              <a:chExt cx="990272" cy="658800"/>
            </a:xfrm>
            <a:solidFill>
              <a:srgbClr val="24A9D2"/>
            </a:solidFill>
            <a:effectLst>
              <a:outerShdw blurRad="50800" dist="38100" dir="2700000" algn="tl" rotWithShape="0">
                <a:prstClr val="black">
                  <a:alpha val="40000"/>
                </a:prstClr>
              </a:outerShdw>
            </a:effectLst>
          </p:grpSpPr>
          <p:sp>
            <p:nvSpPr>
              <p:cNvPr id="70" name="正方形/長方形 69"/>
              <p:cNvSpPr/>
              <p:nvPr/>
            </p:nvSpPr>
            <p:spPr bwMode="auto">
              <a:xfrm>
                <a:off x="2033292" y="4468969"/>
                <a:ext cx="814191" cy="656823"/>
              </a:xfrm>
              <a:prstGeom prst="rect">
                <a:avLst/>
              </a:prstGeom>
              <a:grpFill/>
              <a:ln w="9525">
                <a:noFill/>
                <a:miter lim="800000"/>
                <a:headEnd/>
                <a:tailEnd/>
              </a:ln>
              <a:effectLst/>
            </p:spPr>
            <p:txBody>
              <a:bodyPr wrap="none" lIns="0" tIns="36000" rIns="0" bIns="0" rtlCol="0" anchor="t" anchorCtr="0">
                <a:noAutofit/>
              </a:bodyPr>
              <a:lstStyle/>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パフォー</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マンス</a:t>
                </a:r>
                <a:endParaRPr lang="en-US" altLang="ja-JP" sz="1200" b="1" spc="100">
                  <a:solidFill>
                    <a:schemeClr val="bg1"/>
                  </a:solidFill>
                  <a:latin typeface="Arial" panose="020B0604020202020204" pitchFamily="34" charset="0"/>
                  <a:ea typeface="メイリオ" panose="020B0604030504040204" pitchFamily="50" charset="-128"/>
                </a:endParaRPr>
              </a:p>
              <a:p>
                <a:pPr algn="ctr">
                  <a:lnSpc>
                    <a:spcPct val="100000"/>
                  </a:lnSpc>
                </a:pPr>
                <a:r>
                  <a:rPr lang="ja-JP" altLang="en-US" sz="1200" b="1" spc="100">
                    <a:solidFill>
                      <a:schemeClr val="bg1"/>
                    </a:solidFill>
                    <a:latin typeface="Arial" panose="020B0604020202020204" pitchFamily="34" charset="0"/>
                    <a:ea typeface="メイリオ" panose="020B0604030504040204" pitchFamily="50" charset="-128"/>
                  </a:rPr>
                  <a:t>評価</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71" name="二等辺三角形 70"/>
              <p:cNvSpPr/>
              <p:nvPr/>
            </p:nvSpPr>
            <p:spPr bwMode="auto">
              <a:xfrm rot="5400000">
                <a:off x="2604012" y="4708216"/>
                <a:ext cx="658800" cy="180305"/>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grpSp>
          <p:nvGrpSpPr>
            <p:cNvPr id="52" name="グループ化 51"/>
            <p:cNvGrpSpPr/>
            <p:nvPr/>
          </p:nvGrpSpPr>
          <p:grpSpPr>
            <a:xfrm>
              <a:off x="8229599" y="3169085"/>
              <a:ext cx="860601" cy="2066793"/>
              <a:chOff x="1874847" y="4468969"/>
              <a:chExt cx="860601" cy="658800"/>
            </a:xfrm>
            <a:effectLst>
              <a:outerShdw blurRad="50800" dist="38100" dir="2700000" algn="tl" rotWithShape="0">
                <a:prstClr val="black">
                  <a:alpha val="40000"/>
                </a:prstClr>
              </a:outerShdw>
            </a:effectLst>
          </p:grpSpPr>
          <p:sp>
            <p:nvSpPr>
              <p:cNvPr id="68" name="正方形/長方形 67"/>
              <p:cNvSpPr/>
              <p:nvPr/>
            </p:nvSpPr>
            <p:spPr bwMode="auto">
              <a:xfrm>
                <a:off x="1874847" y="4468969"/>
                <a:ext cx="680284" cy="656823"/>
              </a:xfrm>
              <a:prstGeom prst="rect">
                <a:avLst/>
              </a:prstGeom>
              <a:solidFill>
                <a:srgbClr val="72C3D0"/>
              </a:solidFill>
              <a:ln w="9525">
                <a:noFill/>
                <a:miter lim="800000"/>
                <a:headEnd/>
                <a:tailEnd/>
              </a:ln>
              <a:effectLst/>
            </p:spPr>
            <p:txBody>
              <a:bodyPr wrap="none" lIns="0" tIns="36000" rIns="0" bIns="0" rtlCol="0" anchor="t" anchorCtr="0">
                <a:noAutofit/>
              </a:bodyPr>
              <a:lstStyle/>
              <a:p>
                <a:pPr algn="ctr">
                  <a:lnSpc>
                    <a:spcPct val="100000"/>
                  </a:lnSpc>
                </a:pPr>
                <a:r>
                  <a:rPr kumimoji="1" lang="ja-JP" altLang="en-US" sz="1200" b="1" spc="100">
                    <a:solidFill>
                      <a:schemeClr val="bg1"/>
                    </a:solidFill>
                    <a:latin typeface="Arial" panose="020B0604020202020204" pitchFamily="34" charset="0"/>
                    <a:ea typeface="メイリオ" panose="020B0604030504040204" pitchFamily="50" charset="-128"/>
                  </a:rPr>
                  <a:t>改善</a:t>
                </a: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sp>
            <p:nvSpPr>
              <p:cNvPr id="69" name="二等辺三角形 68"/>
              <p:cNvSpPr/>
              <p:nvPr/>
            </p:nvSpPr>
            <p:spPr bwMode="auto">
              <a:xfrm rot="5400000">
                <a:off x="2315896" y="4708216"/>
                <a:ext cx="658800" cy="180305"/>
              </a:xfrm>
              <a:prstGeom prst="triangl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53" name="テキスト ボックス 52"/>
            <p:cNvSpPr txBox="1"/>
            <p:nvPr/>
          </p:nvSpPr>
          <p:spPr>
            <a:xfrm>
              <a:off x="262444" y="2780777"/>
              <a:ext cx="2791497" cy="354240"/>
            </a:xfrm>
            <a:prstGeom prst="roundRect">
              <a:avLst/>
            </a:prstGeom>
            <a:solidFill>
              <a:srgbClr val="853379"/>
            </a:solidFill>
          </p:spPr>
          <p:txBody>
            <a:bodyPr wrap="none" lIns="144000" tIns="36000" rIns="144000" bIns="0" rtlCol="0" anchor="ctr">
              <a:spAutoFit/>
            </a:bodyPr>
            <a:lstStyle/>
            <a:p>
              <a:pPr algn="ctr">
                <a:lnSpc>
                  <a:spcPct val="100000"/>
                </a:lnSpc>
              </a:pPr>
              <a:r>
                <a:rPr lang="ja-JP" altLang="en-US" sz="1400" b="1" spc="100">
                  <a:solidFill>
                    <a:schemeClr val="bg1"/>
                  </a:solidFill>
                  <a:latin typeface="Arial" panose="020B0604020202020204" pitchFamily="34" charset="0"/>
                  <a:ea typeface="メイリオ" panose="020B0604030504040204" pitchFamily="50" charset="-128"/>
                </a:rPr>
                <a:t>品質マネージメントシステム</a:t>
              </a:r>
              <a:endParaRPr lang="ja-JP" altLang="en-US" sz="1400" b="1" spc="100" dirty="0">
                <a:solidFill>
                  <a:schemeClr val="bg1"/>
                </a:solidFill>
                <a:latin typeface="Arial" panose="020B0604020202020204" pitchFamily="34" charset="0"/>
                <a:ea typeface="メイリオ" panose="020B0604030504040204" pitchFamily="50" charset="-128"/>
              </a:endParaRPr>
            </a:p>
          </p:txBody>
        </p:sp>
        <p:sp>
          <p:nvSpPr>
            <p:cNvPr id="54" name="ホームベース 53"/>
            <p:cNvSpPr/>
            <p:nvPr/>
          </p:nvSpPr>
          <p:spPr bwMode="auto">
            <a:xfrm>
              <a:off x="2028826" y="3521901"/>
              <a:ext cx="51983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開発</a:t>
              </a:r>
              <a:endParaRPr lang="en-US" altLang="ja-JP" sz="1200" b="1">
                <a:solidFill>
                  <a:schemeClr val="bg1"/>
                </a:solidFill>
                <a:latin typeface="Arial" panose="020B0604020202020204" pitchFamily="34" charset="0"/>
                <a:ea typeface="メイリオ" panose="020B0604030504040204" pitchFamily="50" charset="-128"/>
              </a:endParaRPr>
            </a:p>
            <a:p>
              <a:pPr algn="ctr"/>
              <a:r>
                <a:rPr lang="ja-JP" altLang="en-US" sz="1200" b="1">
                  <a:solidFill>
                    <a:schemeClr val="bg1"/>
                  </a:solidFill>
                  <a:latin typeface="Arial" panose="020B0604020202020204" pitchFamily="34" charset="0"/>
                  <a:ea typeface="メイリオ" panose="020B0604030504040204" pitchFamily="50" charset="-128"/>
                </a:rPr>
                <a:t>計画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5" name="ホームベース 54"/>
            <p:cNvSpPr/>
            <p:nvPr/>
          </p:nvSpPr>
          <p:spPr bwMode="auto">
            <a:xfrm>
              <a:off x="2600325" y="3521901"/>
              <a:ext cx="1695450" cy="1613770"/>
            </a:xfrm>
            <a:prstGeom prst="homePlate">
              <a:avLst>
                <a:gd name="adj" fmla="val 18038"/>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設計・開発</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6" name="ホームベース 55"/>
            <p:cNvSpPr/>
            <p:nvPr/>
          </p:nvSpPr>
          <p:spPr bwMode="auto">
            <a:xfrm>
              <a:off x="4343400"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造</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7" name="ホームベース 56"/>
            <p:cNvSpPr/>
            <p:nvPr/>
          </p:nvSpPr>
          <p:spPr bwMode="auto">
            <a:xfrm>
              <a:off x="5156809" y="3521901"/>
              <a:ext cx="1530654" cy="1613770"/>
            </a:xfrm>
            <a:prstGeom prst="homePlate">
              <a:avLst>
                <a:gd name="adj" fmla="val 18372"/>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製品監視</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（検査）</a:t>
              </a:r>
              <a:endParaRPr lang="ja-JP" altLang="en-US" sz="1200" b="1" dirty="0">
                <a:solidFill>
                  <a:schemeClr val="bg1"/>
                </a:solidFill>
                <a:latin typeface="Arial" panose="020B0604020202020204" pitchFamily="34" charset="0"/>
                <a:ea typeface="メイリオ" panose="020B0604030504040204" pitchFamily="50" charset="-128"/>
              </a:endParaRPr>
            </a:p>
          </p:txBody>
        </p:sp>
        <p:sp>
          <p:nvSpPr>
            <p:cNvPr id="58" name="ホームベース 57"/>
            <p:cNvSpPr/>
            <p:nvPr/>
          </p:nvSpPr>
          <p:spPr bwMode="auto">
            <a:xfrm>
              <a:off x="6705076" y="3521901"/>
              <a:ext cx="361690" cy="1613770"/>
            </a:xfrm>
            <a:prstGeom prst="homePlate">
              <a:avLst>
                <a:gd name="adj" fmla="val 23350"/>
              </a:avLst>
            </a:prstGeom>
            <a:solidFill>
              <a:schemeClr val="tx1">
                <a:alpha val="34902"/>
              </a:schemeClr>
            </a:solidFill>
            <a:ln w="25400">
              <a:solidFill>
                <a:schemeClr val="bg1"/>
              </a:solidFill>
              <a:miter lim="800000"/>
              <a:headEnd/>
              <a:tailEnd/>
            </a:ln>
            <a:effectLst/>
          </p:spPr>
          <p:txBody>
            <a:bodyPr wrap="none" rtlCol="0" anchor="t" anchorCtr="0">
              <a:noAutofit/>
            </a:bodyPr>
            <a:lstStyle/>
            <a:p>
              <a:pPr algn="ctr"/>
              <a:r>
                <a:rPr lang="ja-JP" altLang="en-US" sz="1200" b="1">
                  <a:solidFill>
                    <a:schemeClr val="bg1"/>
                  </a:solidFill>
                  <a:latin typeface="Arial" panose="020B0604020202020204" pitchFamily="34" charset="0"/>
                  <a:ea typeface="メイリオ" panose="020B0604030504040204" pitchFamily="50" charset="-128"/>
                </a:rPr>
                <a:t>出</a:t>
              </a:r>
              <a:br>
                <a:rPr lang="en-US" altLang="ja-JP" sz="1200" b="1">
                  <a:solidFill>
                    <a:schemeClr val="bg1"/>
                  </a:solidFill>
                  <a:latin typeface="Arial" panose="020B0604020202020204" pitchFamily="34" charset="0"/>
                  <a:ea typeface="メイリオ" panose="020B0604030504040204" pitchFamily="50" charset="-128"/>
                </a:rPr>
              </a:br>
              <a:r>
                <a:rPr lang="ja-JP" altLang="en-US" sz="1200" b="1">
                  <a:solidFill>
                    <a:schemeClr val="bg1"/>
                  </a:solidFill>
                  <a:latin typeface="Arial" panose="020B0604020202020204" pitchFamily="34" charset="0"/>
                  <a:ea typeface="メイリオ" panose="020B0604030504040204" pitchFamily="50" charset="-128"/>
                </a:rPr>
                <a:t>荷</a:t>
              </a:r>
              <a:endParaRPr lang="ja-JP" altLang="en-US" sz="1200" b="1" dirty="0">
                <a:solidFill>
                  <a:schemeClr val="bg1"/>
                </a:solidFill>
                <a:latin typeface="Arial" panose="020B0604020202020204" pitchFamily="34" charset="0"/>
                <a:ea typeface="メイリオ" panose="020B0604030504040204" pitchFamily="50" charset="-128"/>
              </a:endParaRPr>
            </a:p>
          </p:txBody>
        </p:sp>
        <p:grpSp>
          <p:nvGrpSpPr>
            <p:cNvPr id="59" name="グループ化 58"/>
            <p:cNvGrpSpPr/>
            <p:nvPr/>
          </p:nvGrpSpPr>
          <p:grpSpPr>
            <a:xfrm>
              <a:off x="4811913" y="4305952"/>
              <a:ext cx="227286" cy="50104"/>
              <a:chOff x="4709870" y="4246323"/>
              <a:chExt cx="326612" cy="72000"/>
            </a:xfrm>
          </p:grpSpPr>
          <p:sp>
            <p:nvSpPr>
              <p:cNvPr id="65" name="楕円 119"/>
              <p:cNvSpPr/>
              <p:nvPr/>
            </p:nvSpPr>
            <p:spPr bwMode="auto">
              <a:xfrm>
                <a:off x="4709870"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66" name="楕円 120"/>
              <p:cNvSpPr/>
              <p:nvPr/>
            </p:nvSpPr>
            <p:spPr bwMode="auto">
              <a:xfrm>
                <a:off x="4837176"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sp>
            <p:nvSpPr>
              <p:cNvPr id="67" name="楕円 121"/>
              <p:cNvSpPr/>
              <p:nvPr/>
            </p:nvSpPr>
            <p:spPr bwMode="auto">
              <a:xfrm>
                <a:off x="4964482" y="4246323"/>
                <a:ext cx="72000" cy="72000"/>
              </a:xfrm>
              <a:prstGeom prst="ellipse">
                <a:avLst/>
              </a:prstGeom>
              <a:solidFill>
                <a:srgbClr val="10597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anose="020B0604020202020204" pitchFamily="34" charset="0"/>
                  <a:ea typeface="メイリオ" panose="020B0604030504040204" pitchFamily="50" charset="-128"/>
                </a:endParaRPr>
              </a:p>
            </p:txBody>
          </p:sp>
        </p:grpSp>
        <p:sp>
          <p:nvSpPr>
            <p:cNvPr id="60" name="ホームベース 59"/>
            <p:cNvSpPr/>
            <p:nvPr/>
          </p:nvSpPr>
          <p:spPr bwMode="auto">
            <a:xfrm>
              <a:off x="488515" y="4011536"/>
              <a:ext cx="6048000" cy="1074031"/>
            </a:xfrm>
            <a:prstGeom prst="homePlate">
              <a:avLst>
                <a:gd name="adj" fmla="val 16763"/>
              </a:avLst>
            </a:prstGeom>
            <a:solidFill>
              <a:schemeClr val="bg1">
                <a:alpha val="34902"/>
              </a:schemeClr>
            </a:solidFill>
            <a:ln w="25400">
              <a:solidFill>
                <a:srgbClr val="FF2975"/>
              </a:solidFill>
              <a:miter lim="800000"/>
              <a:headEnd/>
              <a:tailEnd/>
            </a:ln>
            <a:effectLst/>
          </p:spPr>
          <p:txBody>
            <a:bodyPr wrap="none" rtlCol="0" anchor="t" anchorCtr="0">
              <a:noAutofit/>
            </a:bodyPr>
            <a:lstStyle/>
            <a:p>
              <a:pPr algn="ctr"/>
              <a:endParaRPr lang="ja-JP" altLang="en-US" sz="806" dirty="0">
                <a:solidFill>
                  <a:schemeClr val="tx1"/>
                </a:solidFill>
                <a:latin typeface="Arial" panose="020B0604020202020204" pitchFamily="34" charset="0"/>
                <a:ea typeface="メイリオ" panose="020B0604030504040204" pitchFamily="50" charset="-128"/>
              </a:endParaRPr>
            </a:p>
          </p:txBody>
        </p:sp>
        <p:sp>
          <p:nvSpPr>
            <p:cNvPr id="61" name="ホームベース 60"/>
            <p:cNvSpPr/>
            <p:nvPr/>
          </p:nvSpPr>
          <p:spPr bwMode="auto">
            <a:xfrm>
              <a:off x="570327" y="4096318"/>
              <a:ext cx="1191798" cy="778208"/>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a:solidFill>
                    <a:schemeClr val="tx1"/>
                  </a:solidFill>
                  <a:latin typeface="Arial" panose="020B0604020202020204" pitchFamily="34" charset="0"/>
                  <a:ea typeface="メイリオ" panose="020B0604030504040204" pitchFamily="50" charset="-128"/>
                </a:rPr>
                <a:t>OSS</a:t>
              </a:r>
              <a:r>
                <a:rPr lang="zh-CN" altLang="en-US" sz="1200" b="1">
                  <a:solidFill>
                    <a:schemeClr val="tx1"/>
                  </a:solidFill>
                  <a:latin typeface="Arial" panose="020B0604020202020204" pitchFamily="34" charset="0"/>
                  <a:ea typeface="メイリオ" panose="020B0604030504040204" pitchFamily="50" charset="-128"/>
                </a:rPr>
                <a:t>取得</a:t>
              </a:r>
            </a:p>
            <a:p>
              <a:pPr algn="ctr"/>
              <a:r>
                <a:rPr lang="zh-CN" altLang="en-US" sz="1200" b="1">
                  <a:solidFill>
                    <a:schemeClr val="tx1"/>
                  </a:solidFill>
                  <a:latin typeface="Arial" panose="020B0604020202020204" pitchFamily="34" charset="0"/>
                  <a:ea typeface="メイリオ" panose="020B0604030504040204" pitchFamily="50" charset="-128"/>
                </a:rPr>
                <a:t>（妥当性判断）</a:t>
              </a:r>
              <a:endParaRPr lang="zh-CN" altLang="en-US" sz="1200" b="1" dirty="0">
                <a:solidFill>
                  <a:schemeClr val="tx1"/>
                </a:solidFill>
                <a:latin typeface="Arial" panose="020B0604020202020204" pitchFamily="34" charset="0"/>
                <a:ea typeface="メイリオ" panose="020B0604030504040204" pitchFamily="50" charset="-128"/>
              </a:endParaRPr>
            </a:p>
          </p:txBody>
        </p:sp>
        <p:sp>
          <p:nvSpPr>
            <p:cNvPr id="62" name="ホームベース 61"/>
            <p:cNvSpPr/>
            <p:nvPr/>
          </p:nvSpPr>
          <p:spPr bwMode="auto">
            <a:xfrm>
              <a:off x="2686051" y="4096318"/>
              <a:ext cx="1438274" cy="778208"/>
            </a:xfrm>
            <a:prstGeom prst="homePlate">
              <a:avLst>
                <a:gd name="adj" fmla="val 19602"/>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a:solidFill>
                    <a:schemeClr val="tx1"/>
                  </a:solidFill>
                  <a:latin typeface="Arial" panose="020B0604020202020204" pitchFamily="34" charset="0"/>
                  <a:ea typeface="メイリオ" panose="020B0604030504040204" pitchFamily="50" charset="-128"/>
                </a:rPr>
                <a:t>OSS</a:t>
              </a:r>
              <a:r>
                <a:rPr lang="ja-JP" altLang="en-US" sz="1200" b="1">
                  <a:solidFill>
                    <a:schemeClr val="tx1"/>
                  </a:solidFill>
                  <a:latin typeface="Arial" panose="020B0604020202020204" pitchFamily="34" charset="0"/>
                  <a:ea typeface="メイリオ" panose="020B0604030504040204" pitchFamily="50" charset="-128"/>
                </a:rPr>
                <a:t>活用</a:t>
              </a:r>
            </a:p>
            <a:p>
              <a:pPr algn="ctr"/>
              <a:r>
                <a:rPr lang="ja-JP" altLang="en-US" sz="1200" b="1">
                  <a:solidFill>
                    <a:schemeClr val="tx1"/>
                  </a:solidFill>
                  <a:latin typeface="Arial" panose="020B0604020202020204" pitchFamily="34" charset="0"/>
                  <a:ea typeface="メイリオ" panose="020B0604030504040204" pitchFamily="50" charset="-128"/>
                </a:rPr>
                <a:t>（ライセンス条件</a:t>
              </a:r>
            </a:p>
            <a:p>
              <a:pPr algn="ctr"/>
              <a:r>
                <a:rPr lang="ja-JP" altLang="en-US" sz="1200" b="1">
                  <a:solidFill>
                    <a:schemeClr val="tx1"/>
                  </a:solidFill>
                  <a:latin typeface="Arial" panose="020B0604020202020204" pitchFamily="34" charset="0"/>
                  <a:ea typeface="メイリオ" panose="020B0604030504040204" pitchFamily="50" charset="-128"/>
                </a:rPr>
                <a:t>遵守状況確認）</a:t>
              </a:r>
            </a:p>
          </p:txBody>
        </p:sp>
        <p:sp>
          <p:nvSpPr>
            <p:cNvPr id="63" name="ホームベース 62"/>
            <p:cNvSpPr/>
            <p:nvPr/>
          </p:nvSpPr>
          <p:spPr bwMode="auto">
            <a:xfrm>
              <a:off x="5248275" y="4096318"/>
              <a:ext cx="1133476" cy="778208"/>
            </a:xfrm>
            <a:prstGeom prst="homePlate">
              <a:avLst>
                <a:gd name="adj" fmla="val 16134"/>
              </a:avLst>
            </a:prstGeom>
            <a:solidFill>
              <a:srgbClr val="FF2873"/>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dirty="0">
                  <a:solidFill>
                    <a:schemeClr val="bg1"/>
                  </a:solidFill>
                  <a:latin typeface="Arial" panose="020B0604020202020204" pitchFamily="34" charset="0"/>
                  <a:ea typeface="メイリオ" panose="020B0604030504040204" pitchFamily="50" charset="-128"/>
                </a:rPr>
                <a:t>OSS</a:t>
              </a:r>
              <a:r>
                <a:rPr lang="zh-CN" altLang="en-US" sz="1200" b="1" dirty="0">
                  <a:solidFill>
                    <a:schemeClr val="bg1"/>
                  </a:solidFill>
                  <a:latin typeface="Arial" panose="020B0604020202020204" pitchFamily="34" charset="0"/>
                  <a:ea typeface="メイリオ" panose="020B0604030504040204" pitchFamily="50" charset="-128"/>
                </a:rPr>
                <a:t>頒布</a:t>
              </a:r>
            </a:p>
            <a:p>
              <a:pPr algn="ctr"/>
              <a:r>
                <a:rPr lang="zh-CN" altLang="en-US" sz="1200" b="1" dirty="0">
                  <a:solidFill>
                    <a:schemeClr val="bg1"/>
                  </a:solidFill>
                  <a:latin typeface="Arial" panose="020B0604020202020204" pitchFamily="34" charset="0"/>
                  <a:ea typeface="メイリオ" panose="020B0604030504040204" pitchFamily="50" charset="-128"/>
                </a:rPr>
                <a:t>（妥当性判断）</a:t>
              </a:r>
            </a:p>
          </p:txBody>
        </p:sp>
        <p:sp>
          <p:nvSpPr>
            <p:cNvPr id="64" name="テキスト ボックス 63"/>
            <p:cNvSpPr txBox="1"/>
            <p:nvPr/>
          </p:nvSpPr>
          <p:spPr>
            <a:xfrm>
              <a:off x="1518045" y="4958266"/>
              <a:ext cx="3988941" cy="259798"/>
            </a:xfrm>
            <a:prstGeom prst="roundRect">
              <a:avLst/>
            </a:prstGeom>
            <a:solidFill>
              <a:srgbClr val="FF2975"/>
            </a:solidFill>
          </p:spPr>
          <p:txBody>
            <a:bodyPr wrap="none" lIns="144000" tIns="0" rIns="144000" bIns="0" rtlCol="0" anchor="ctr">
              <a:spAutoFit/>
            </a:bodyPr>
            <a:lstStyle/>
            <a:p>
              <a:pPr>
                <a:lnSpc>
                  <a:spcPct val="100000"/>
                </a:lnSpc>
              </a:pPr>
              <a:r>
                <a:rPr lang="en-US" altLang="ja-JP" sz="1200" b="1" spc="100">
                  <a:solidFill>
                    <a:schemeClr val="bg1"/>
                  </a:solidFill>
                  <a:latin typeface="Arial" panose="020B0604020202020204" pitchFamily="34" charset="0"/>
                  <a:ea typeface="メイリオ" panose="020B0604030504040204" pitchFamily="50" charset="-128"/>
                </a:rPr>
                <a:t>OSS</a:t>
              </a:r>
              <a:r>
                <a:rPr lang="ja-JP" altLang="en-US" sz="1200" b="1" spc="100">
                  <a:solidFill>
                    <a:schemeClr val="bg1"/>
                  </a:solidFill>
                  <a:latin typeface="Arial" panose="020B0604020202020204" pitchFamily="34" charset="0"/>
                  <a:ea typeface="メイリオ" panose="020B0604030504040204" pitchFamily="50" charset="-128"/>
                </a:rPr>
                <a:t>コンプライアンス・マネージメントプロセス</a:t>
              </a:r>
              <a:endParaRPr lang="ja-JP" altLang="en-US" sz="1200" b="1" spc="100" dirty="0">
                <a:solidFill>
                  <a:schemeClr val="bg1"/>
                </a:solidFill>
                <a:latin typeface="Arial" panose="020B0604020202020204" pitchFamily="34" charset="0"/>
                <a:ea typeface="メイリオ" panose="020B0604030504040204" pitchFamily="50" charset="-128"/>
              </a:endParaRPr>
            </a:p>
          </p:txBody>
        </p:sp>
      </p:grpSp>
      <p:sp>
        <p:nvSpPr>
          <p:cNvPr id="76" name="下矢印 75"/>
          <p:cNvSpPr/>
          <p:nvPr/>
        </p:nvSpPr>
        <p:spPr bwMode="auto">
          <a:xfrm rot="2123965">
            <a:off x="6088891" y="2353000"/>
            <a:ext cx="488516" cy="475989"/>
          </a:xfrm>
          <a:prstGeom prst="downArrow">
            <a:avLst>
              <a:gd name="adj1" fmla="val 50000"/>
              <a:gd name="adj2" fmla="val 68421"/>
            </a:avLst>
          </a:prstGeom>
          <a:solidFill>
            <a:srgbClr val="FF2975"/>
          </a:solidFill>
          <a:ln w="28575">
            <a:solidFill>
              <a:schemeClr val="bg1"/>
            </a:solid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317651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正方形/長方形 129"/>
          <p:cNvSpPr/>
          <p:nvPr/>
        </p:nvSpPr>
        <p:spPr bwMode="auto">
          <a:xfrm>
            <a:off x="631031" y="2209802"/>
            <a:ext cx="8210550" cy="2371724"/>
          </a:xfrm>
          <a:prstGeom prst="rect">
            <a:avLst/>
          </a:prstGeom>
          <a:solidFill>
            <a:schemeClr val="bg1">
              <a:lumMod val="95000"/>
            </a:schemeClr>
          </a:solidFill>
          <a:ln w="57150" cap="sq">
            <a:solidFill>
              <a:schemeClr val="bg1">
                <a:lumMod val="75000"/>
              </a:schemeClr>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3" name="グループ化 2"/>
          <p:cNvGrpSpPr/>
          <p:nvPr/>
        </p:nvGrpSpPr>
        <p:grpSpPr>
          <a:xfrm>
            <a:off x="257440" y="556405"/>
            <a:ext cx="8957732" cy="591827"/>
            <a:chOff x="257440" y="567268"/>
            <a:chExt cx="8957732" cy="584645"/>
          </a:xfrm>
        </p:grpSpPr>
        <p:sp>
          <p:nvSpPr>
            <p:cNvPr id="22" name="正方形/長方形 21"/>
            <p:cNvSpPr/>
            <p:nvPr/>
          </p:nvSpPr>
          <p:spPr bwMode="auto">
            <a:xfrm>
              <a:off x="257440" y="567268"/>
              <a:ext cx="8957732" cy="584645"/>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24" name="直線コネクタ 23"/>
            <p:cNvCxnSpPr/>
            <p:nvPr/>
          </p:nvCxnSpPr>
          <p:spPr bwMode="auto">
            <a:xfrm>
              <a:off x="350573" y="601671"/>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36" name="直線コネクタ 35"/>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38" name="Text Box 31"/>
          <p:cNvSpPr txBox="1">
            <a:spLocks noChangeArrowheads="1"/>
          </p:cNvSpPr>
          <p:nvPr/>
        </p:nvSpPr>
        <p:spPr bwMode="gray">
          <a:xfrm>
            <a:off x="426526" y="640672"/>
            <a:ext cx="8867786"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a:solidFill>
                  <a:schemeClr val="tx1">
                    <a:lumMod val="75000"/>
                    <a:lumOff val="25000"/>
                  </a:schemeClr>
                </a:solidFill>
                <a:latin typeface="Arial" pitchFamily="34" charset="0"/>
                <a:ea typeface="メイリオ" pitchFamily="50" charset="-128"/>
              </a:rPr>
              <a:t>次に、</a:t>
            </a:r>
            <a:r>
              <a:rPr lang="ja-JP" altLang="en-US" sz="1400" b="1" spc="100">
                <a:solidFill>
                  <a:srgbClr val="DB3166"/>
                </a:solidFill>
                <a:latin typeface="Arial" pitchFamily="34" charset="0"/>
                <a:ea typeface="メイリオ" pitchFamily="50" charset="-128"/>
              </a:rPr>
              <a:t>「</a:t>
            </a:r>
            <a:r>
              <a:rPr lang="en-US" altLang="ja-JP" sz="1400" b="1" spc="100">
                <a:solidFill>
                  <a:srgbClr val="DB3166"/>
                </a:solidFill>
                <a:latin typeface="Arial" pitchFamily="34" charset="0"/>
                <a:ea typeface="メイリオ" pitchFamily="50" charset="-128"/>
              </a:rPr>
              <a:t>OSS</a:t>
            </a:r>
            <a:r>
              <a:rPr lang="ja-JP" altLang="en-US" sz="1400" b="1" spc="100">
                <a:solidFill>
                  <a:srgbClr val="DB3166"/>
                </a:solidFill>
                <a:latin typeface="Arial" pitchFamily="34" charset="0"/>
                <a:ea typeface="メイリオ" pitchFamily="50" charset="-128"/>
              </a:rPr>
              <a:t>コンプライアンス・マネージメントプロセス」</a:t>
            </a:r>
            <a:r>
              <a:rPr lang="ja-JP" altLang="en-US" sz="1400" b="1" spc="100">
                <a:solidFill>
                  <a:schemeClr val="tx1">
                    <a:lumMod val="75000"/>
                    <a:lumOff val="25000"/>
                  </a:schemeClr>
                </a:solidFill>
                <a:latin typeface="Arial" pitchFamily="34" charset="0"/>
                <a:ea typeface="メイリオ" pitchFamily="50" charset="-128"/>
              </a:rPr>
              <a:t> の関連規則等を示します。</a:t>
            </a:r>
          </a:p>
          <a:p>
            <a:pPr>
              <a:lnSpc>
                <a:spcPct val="100000"/>
              </a:lnSpc>
              <a:buClr>
                <a:srgbClr val="C00000"/>
              </a:buClr>
              <a:defRPr/>
            </a:pPr>
            <a:r>
              <a:rPr lang="ja-JP" altLang="en-US" sz="1400" b="1" spc="100">
                <a:solidFill>
                  <a:schemeClr val="tx1">
                    <a:lumMod val="75000"/>
                    <a:lumOff val="25000"/>
                  </a:schemeClr>
                </a:solidFill>
                <a:latin typeface="Arial" pitchFamily="34" charset="0"/>
                <a:ea typeface="メイリオ" pitchFamily="50" charset="-128"/>
              </a:rPr>
              <a:t>関連する規則等を遵守し、各工程において適正に対応してください。</a:t>
            </a:r>
          </a:p>
        </p:txBody>
      </p:sp>
      <p:sp>
        <p:nvSpPr>
          <p:cNvPr id="4" name="タイトル 3"/>
          <p:cNvSpPr>
            <a:spLocks noGrp="1"/>
          </p:cNvSpPr>
          <p:nvPr>
            <p:ph type="title"/>
          </p:nvPr>
        </p:nvSpPr>
        <p:spPr>
          <a:xfrm>
            <a:off x="284027" y="219250"/>
            <a:ext cx="8984664" cy="341632"/>
          </a:xfrm>
        </p:spPr>
        <p:txBody>
          <a:bodyPr/>
          <a:lstStyle/>
          <a:p>
            <a:r>
              <a:rPr lang="en-US" altLang="ja-JP" dirty="0"/>
              <a:t>4-6 OSS</a:t>
            </a:r>
            <a:r>
              <a:rPr lang="ja-JP" altLang="en-US" dirty="0"/>
              <a:t>コンプライアンス・マネージメントプロセスと関連規則との関係</a:t>
            </a:r>
          </a:p>
        </p:txBody>
      </p:sp>
      <p:sp>
        <p:nvSpPr>
          <p:cNvPr id="42" name="テキスト ボックス 41"/>
          <p:cNvSpPr txBox="1"/>
          <p:nvPr/>
        </p:nvSpPr>
        <p:spPr>
          <a:xfrm>
            <a:off x="257440" y="1225220"/>
            <a:ext cx="1407563" cy="312634"/>
          </a:xfrm>
          <a:prstGeom prst="roundRect">
            <a:avLst/>
          </a:prstGeom>
          <a:solidFill>
            <a:srgbClr val="008EBD"/>
          </a:solidFill>
        </p:spPr>
        <p:txBody>
          <a:bodyPr wrap="none" lIns="144000" tIns="36000" rIns="144000" bIns="0" rtlCol="0">
            <a:spAutoFit/>
          </a:bodyPr>
          <a:lstStyle/>
          <a:p>
            <a:pPr>
              <a:lnSpc>
                <a:spcPct val="100000"/>
              </a:lnSpc>
            </a:pPr>
            <a:r>
              <a:rPr lang="ja-JP" altLang="en-US" sz="1600" b="1" spc="100">
                <a:solidFill>
                  <a:schemeClr val="bg1"/>
                </a:solidFill>
                <a:latin typeface="Arial" pitchFamily="34" charset="0"/>
                <a:ea typeface="メイリオ" pitchFamily="50" charset="-128"/>
              </a:rPr>
              <a:t>関連規則等</a:t>
            </a:r>
            <a:endParaRPr lang="zh-TW" altLang="en-US" sz="1600" b="1" spc="100">
              <a:solidFill>
                <a:schemeClr val="bg1"/>
              </a:solidFill>
              <a:latin typeface="Arial" pitchFamily="34" charset="0"/>
              <a:ea typeface="メイリオ" pitchFamily="50" charset="-128"/>
            </a:endParaRPr>
          </a:p>
        </p:txBody>
      </p:sp>
      <p:sp>
        <p:nvSpPr>
          <p:cNvPr id="60" name="タイトル 1"/>
          <p:cNvSpPr txBox="1">
            <a:spLocks/>
          </p:cNvSpPr>
          <p:nvPr/>
        </p:nvSpPr>
        <p:spPr bwMode="gray">
          <a:xfrm>
            <a:off x="3185218" y="5566917"/>
            <a:ext cx="4739581" cy="1597900"/>
          </a:xfrm>
          <a:prstGeom prst="rect">
            <a:avLst/>
          </a:prstGeom>
        </p:spPr>
        <p:txBody>
          <a:bodyPr vert="horz" wrap="square" lIns="73685" tIns="36843" rIns="73685" bIns="36843" rtlCol="0" anchor="ctr">
            <a:spAutoFit/>
          </a:bodyPr>
          <a:lstStyle>
            <a:lvl1pPr algn="ctr" defTabSz="914400" rtl="0" eaLnBrk="1" latinLnBrk="0" hangingPunct="1">
              <a:spcBef>
                <a:spcPct val="0"/>
              </a:spcBef>
              <a:buNone/>
              <a:defRPr kumimoji="1" sz="2400" kern="1200">
                <a:solidFill>
                  <a:schemeClr val="tx1"/>
                </a:solidFill>
                <a:latin typeface="+mj-ea"/>
                <a:ea typeface="+mj-ea"/>
                <a:cs typeface="+mj-cs"/>
              </a:defRPr>
            </a:lvl1pPr>
          </a:lstStyle>
          <a:p>
            <a:pPr algn="l"/>
            <a:r>
              <a:rPr lang="en-US" altLang="ja-JP" sz="1000" dirty="0">
                <a:latin typeface="+mn-ea"/>
                <a:ea typeface="+mn-ea"/>
                <a:cs typeface="メイリオ" panose="020B0604030504040204" pitchFamily="50" charset="-128"/>
              </a:rPr>
              <a:t>DSS</a:t>
            </a:r>
            <a:r>
              <a:rPr lang="ja-JP" altLang="en-US" sz="1000" dirty="0">
                <a:latin typeface="+mn-ea"/>
                <a:ea typeface="+mn-ea"/>
                <a:cs typeface="メイリオ" panose="020B0604030504040204" pitchFamily="50" charset="-128"/>
              </a:rPr>
              <a:t>規則集</a:t>
            </a:r>
            <a:endParaRPr lang="en-US" altLang="ja-JP" sz="1000" dirty="0">
              <a:latin typeface="+mn-ea"/>
              <a:ea typeface="+mn-ea"/>
              <a:cs typeface="メイリオ" panose="020B0604030504040204" pitchFamily="50" charset="-128"/>
            </a:endParaRPr>
          </a:p>
          <a:p>
            <a:pPr algn="l"/>
            <a:r>
              <a:rPr lang="en-US" altLang="ja-JP" sz="1000" u="sng" dirty="0">
                <a:latin typeface="+mn-ea"/>
                <a:ea typeface="+mn-ea"/>
                <a:cs typeface="メイリオ" panose="020B0604030504040204" pitchFamily="50" charset="-128"/>
                <a:hlinkClick r:id="rId2"/>
              </a:rPr>
              <a:t>https://co049-kisoku.c-web.hitachi.co.jp/</a:t>
            </a:r>
            <a:endParaRPr lang="en-US" altLang="ja-JP" sz="1000" u="sng" dirty="0">
              <a:latin typeface="+mn-ea"/>
              <a:ea typeface="+mn-ea"/>
              <a:cs typeface="メイリオ" panose="020B0604030504040204" pitchFamily="50" charset="-128"/>
            </a:endParaRPr>
          </a:p>
          <a:p>
            <a:pPr algn="l"/>
            <a:r>
              <a:rPr lang="ja-JP" altLang="en-US" sz="1000" dirty="0">
                <a:latin typeface="+mn-ea"/>
              </a:rPr>
              <a:t>・</a:t>
            </a:r>
            <a:r>
              <a:rPr lang="en-US" altLang="ja-JP" sz="1000" dirty="0">
                <a:latin typeface="+mn-ea"/>
              </a:rPr>
              <a:t>DSS</a:t>
            </a:r>
            <a:r>
              <a:rPr lang="ja-JP" altLang="en-US" sz="1000" dirty="0">
                <a:latin typeface="+mn-ea"/>
              </a:rPr>
              <a:t>の方はこちら</a:t>
            </a:r>
            <a:br>
              <a:rPr lang="en-US" altLang="ja-JP" sz="1000" dirty="0">
                <a:latin typeface="+mn-ea"/>
              </a:rPr>
            </a:br>
            <a:r>
              <a:rPr kumimoji="0" lang="en-US" altLang="ja-JP" sz="1000" dirty="0">
                <a:solidFill>
                  <a:schemeClr val="tx1"/>
                </a:solidFill>
                <a:latin typeface="+mn-ea"/>
                <a:hlinkClick r:id="rId3"/>
              </a:rPr>
              <a:t>https://www3.hiweb.hitachi.co.jp/Co014-property/gi/pg/oss.html</a:t>
            </a:r>
            <a:br>
              <a:rPr kumimoji="0" lang="en-US" altLang="ja-JP" sz="1000" dirty="0">
                <a:latin typeface="+mn-ea"/>
              </a:rPr>
            </a:br>
            <a:r>
              <a:rPr kumimoji="0" lang="ja-JP" altLang="en-US" sz="1000" dirty="0">
                <a:latin typeface="+mn-ea"/>
              </a:rPr>
              <a:t>・</a:t>
            </a:r>
            <a:r>
              <a:rPr kumimoji="0" lang="en-US" altLang="ja-JP" sz="1000" dirty="0">
                <a:latin typeface="+mn-ea"/>
              </a:rPr>
              <a:t>DSS</a:t>
            </a:r>
            <a:r>
              <a:rPr kumimoji="0" lang="ja-JP" altLang="en-US" sz="1000" dirty="0">
                <a:latin typeface="+mn-ea"/>
              </a:rPr>
              <a:t>以外の方はこちら</a:t>
            </a:r>
            <a:br>
              <a:rPr kumimoji="0" lang="en-US" altLang="ja-JP" sz="1000" dirty="0">
                <a:latin typeface="+mn-ea"/>
              </a:rPr>
            </a:br>
            <a:r>
              <a:rPr kumimoji="0" lang="en-US" altLang="ja-JP" sz="1000" dirty="0">
                <a:solidFill>
                  <a:schemeClr val="tx1"/>
                </a:solidFill>
                <a:latin typeface="+mn-ea"/>
                <a:hlinkClick r:id="rId4"/>
              </a:rPr>
              <a:t>https://www3.hiweb.hitachi.co.jp/Co014-property/gi/pg_grp/oss.html</a:t>
            </a:r>
            <a:endParaRPr kumimoji="0" lang="en-US" altLang="ja-JP" sz="1000" dirty="0">
              <a:latin typeface="+mn-ea"/>
            </a:endParaRPr>
          </a:p>
          <a:p>
            <a:pPr algn="l">
              <a:buClr>
                <a:srgbClr val="C00000"/>
              </a:buClr>
              <a:defRPr/>
            </a:pPr>
            <a:r>
              <a:rPr kumimoji="0" lang="ja-JP" altLang="en-US" sz="1000" dirty="0">
                <a:latin typeface="+mn-ea"/>
              </a:rPr>
              <a:t>・</a:t>
            </a:r>
            <a:r>
              <a:rPr kumimoji="0" lang="en-US" altLang="ja-JP" sz="1000" dirty="0">
                <a:latin typeface="+mn-ea"/>
              </a:rPr>
              <a:t>OSS</a:t>
            </a:r>
            <a:r>
              <a:rPr kumimoji="0" lang="ja-JP" altLang="en-US" sz="1000" dirty="0">
                <a:latin typeface="+mn-ea"/>
              </a:rPr>
              <a:t>ガイドライン</a:t>
            </a:r>
            <a:r>
              <a:rPr kumimoji="0" lang="en-US" altLang="ja-JP" sz="1000" dirty="0">
                <a:latin typeface="+mn-ea"/>
              </a:rPr>
              <a:t>『</a:t>
            </a:r>
            <a:r>
              <a:rPr kumimoji="0" lang="ja-JP" altLang="en-US" sz="1000" dirty="0">
                <a:latin typeface="+mn-ea"/>
              </a:rPr>
              <a:t>活用編</a:t>
            </a:r>
            <a:r>
              <a:rPr kumimoji="0" lang="en-US" altLang="ja-JP" sz="1000" dirty="0">
                <a:latin typeface="+mn-ea"/>
              </a:rPr>
              <a:t>』</a:t>
            </a:r>
            <a:br>
              <a:rPr kumimoji="0" lang="en-US" altLang="ja-JP" sz="1000" dirty="0">
                <a:latin typeface="+mn-ea"/>
              </a:rPr>
            </a:br>
            <a:r>
              <a:rPr lang="en-US" altLang="ja-JP" sz="1000" dirty="0">
                <a:solidFill>
                  <a:schemeClr val="tx1"/>
                </a:solidFill>
                <a:latin typeface="+mn-ea"/>
                <a:hlinkClick r:id="rId5"/>
              </a:rPr>
              <a:t>https://co045-oss.c-web.hitachi.co.jp/knowledge/index.html</a:t>
            </a:r>
            <a:endParaRPr lang="en-US" altLang="ja-JP" sz="1000" dirty="0">
              <a:solidFill>
                <a:schemeClr val="tx1"/>
              </a:solidFill>
              <a:latin typeface="+mn-ea"/>
            </a:endParaRPr>
          </a:p>
          <a:p>
            <a:pPr algn="l"/>
            <a:r>
              <a:rPr lang="en-US" altLang="ja-JP" sz="1000" dirty="0">
                <a:latin typeface="+mn-ea"/>
                <a:ea typeface="+mn-ea"/>
                <a:cs typeface="メイリオ" panose="020B0604030504040204" pitchFamily="50" charset="-128"/>
              </a:rPr>
              <a:t>※</a:t>
            </a:r>
            <a:r>
              <a:rPr lang="ja-JP" altLang="en-US" sz="1000" dirty="0">
                <a:latin typeface="+mn-ea"/>
                <a:ea typeface="+mn-ea"/>
                <a:cs typeface="メイリオ" panose="020B0604030504040204" pitchFamily="50" charset="-128"/>
              </a:rPr>
              <a:t>上記規則等対象外の場合は、それぞれの会社・事業部の規則に従った管理となります。</a:t>
            </a:r>
          </a:p>
          <a:p>
            <a:pPr algn="l"/>
            <a:endParaRPr lang="en-US" altLang="ja-JP" sz="1000" b="1" dirty="0">
              <a:latin typeface="+mn-ea"/>
              <a:ea typeface="+mn-ea"/>
              <a:cs typeface="メイリオ" panose="020B0604030504040204" pitchFamily="50" charset="-128"/>
            </a:endParaRPr>
          </a:p>
        </p:txBody>
      </p:sp>
      <p:grpSp>
        <p:nvGrpSpPr>
          <p:cNvPr id="122" name="グループ化 121"/>
          <p:cNvGrpSpPr/>
          <p:nvPr/>
        </p:nvGrpSpPr>
        <p:grpSpPr>
          <a:xfrm>
            <a:off x="2988037" y="1990725"/>
            <a:ext cx="144000" cy="1677523"/>
            <a:chOff x="1780743" y="2019300"/>
            <a:chExt cx="144000" cy="1677523"/>
          </a:xfrm>
        </p:grpSpPr>
        <p:sp>
          <p:nvSpPr>
            <p:cNvPr id="123" name="正方形/長方形 122"/>
            <p:cNvSpPr/>
            <p:nvPr/>
          </p:nvSpPr>
          <p:spPr bwMode="auto">
            <a:xfrm>
              <a:off x="1833160" y="2019300"/>
              <a:ext cx="66675" cy="1548000"/>
            </a:xfrm>
            <a:prstGeom prst="rect">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4" name="二等辺三角形 123"/>
            <p:cNvSpPr/>
            <p:nvPr/>
          </p:nvSpPr>
          <p:spPr bwMode="auto">
            <a:xfrm flipV="1">
              <a:off x="1780743" y="3552823"/>
              <a:ext cx="144000" cy="144000"/>
            </a:xfrm>
            <a:prstGeom prst="triangle">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125" name="グループ化 124"/>
          <p:cNvGrpSpPr/>
          <p:nvPr/>
        </p:nvGrpSpPr>
        <p:grpSpPr>
          <a:xfrm>
            <a:off x="5374159" y="1990725"/>
            <a:ext cx="144000" cy="1677523"/>
            <a:chOff x="2867026" y="2019300"/>
            <a:chExt cx="144000" cy="1677523"/>
          </a:xfrm>
        </p:grpSpPr>
        <p:sp>
          <p:nvSpPr>
            <p:cNvPr id="126" name="正方形/長方形 125"/>
            <p:cNvSpPr/>
            <p:nvPr/>
          </p:nvSpPr>
          <p:spPr bwMode="auto">
            <a:xfrm>
              <a:off x="2905689" y="2019300"/>
              <a:ext cx="66675" cy="1548000"/>
            </a:xfrm>
            <a:prstGeom prst="rect">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7" name="二等辺三角形 126"/>
            <p:cNvSpPr/>
            <p:nvPr/>
          </p:nvSpPr>
          <p:spPr bwMode="auto">
            <a:xfrm flipV="1">
              <a:off x="2867026" y="3552823"/>
              <a:ext cx="144000" cy="144000"/>
            </a:xfrm>
            <a:prstGeom prst="triangle">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 name="正方形/長方形 1"/>
          <p:cNvSpPr/>
          <p:nvPr/>
        </p:nvSpPr>
        <p:spPr bwMode="auto">
          <a:xfrm>
            <a:off x="783432" y="1628775"/>
            <a:ext cx="733425" cy="323850"/>
          </a:xfrm>
          <a:prstGeom prst="rect">
            <a:avLst/>
          </a:prstGeom>
          <a:solidFill>
            <a:srgbClr val="CEF6FE"/>
          </a:solidFill>
          <a:ln w="57150">
            <a:solidFill>
              <a:srgbClr val="0AD2FA"/>
            </a:solidFill>
            <a:miter lim="800000"/>
            <a:headEnd/>
            <a:tailEnd/>
          </a:ln>
          <a:effectLst/>
        </p:spPr>
        <p:txBody>
          <a:bodyPr wrap="square" lIns="0" tIns="0" rIns="0" bIns="0" rtlCol="0" anchor="ctr" anchorCtr="0">
            <a:noAutofit/>
          </a:bodyPr>
          <a:lstStyle/>
          <a:p>
            <a:pPr algn="ctr">
              <a:lnSpc>
                <a:spcPct val="150000"/>
              </a:lnSpc>
            </a:pPr>
            <a:r>
              <a:rPr kumimoji="1" lang="ja-JP" altLang="en-US" sz="1600" b="1" spc="100" dirty="0">
                <a:solidFill>
                  <a:schemeClr val="tx1"/>
                </a:solidFill>
                <a:latin typeface="Arial" panose="020B0604020202020204" pitchFamily="34" charset="0"/>
                <a:ea typeface="メイリオ" panose="020B0604030504040204" pitchFamily="50" charset="-128"/>
              </a:rPr>
              <a:t>社規</a:t>
            </a:r>
          </a:p>
        </p:txBody>
      </p:sp>
      <p:sp>
        <p:nvSpPr>
          <p:cNvPr id="61" name="正方形/長方形 60"/>
          <p:cNvSpPr/>
          <p:nvPr/>
        </p:nvSpPr>
        <p:spPr bwMode="auto">
          <a:xfrm>
            <a:off x="783432" y="2466975"/>
            <a:ext cx="733425" cy="323850"/>
          </a:xfrm>
          <a:prstGeom prst="rect">
            <a:avLst/>
          </a:prstGeom>
          <a:solidFill>
            <a:srgbClr val="CEF6FE"/>
          </a:solidFill>
          <a:ln w="57150">
            <a:solidFill>
              <a:srgbClr val="0AD2FA"/>
            </a:solidFill>
            <a:miter lim="800000"/>
            <a:headEnd/>
            <a:tailEnd/>
          </a:ln>
          <a:effectLst/>
        </p:spPr>
        <p:txBody>
          <a:bodyPr wrap="square" lIns="0" tIns="0" rIns="0" bIns="0" rtlCol="0" anchor="ctr" anchorCtr="0">
            <a:noAutofit/>
          </a:bodyPr>
          <a:lstStyle/>
          <a:p>
            <a:pPr algn="ctr">
              <a:lnSpc>
                <a:spcPct val="150000"/>
              </a:lnSpc>
            </a:pPr>
            <a:r>
              <a:rPr kumimoji="1" lang="ja-JP" altLang="en-US" sz="1600" b="1" spc="100">
                <a:solidFill>
                  <a:schemeClr val="tx1"/>
                </a:solidFill>
                <a:latin typeface="Arial" panose="020B0604020202020204" pitchFamily="34" charset="0"/>
                <a:ea typeface="メイリオ" panose="020B0604030504040204" pitchFamily="50" charset="-128"/>
              </a:rPr>
              <a:t>内規</a:t>
            </a:r>
            <a:endParaRPr kumimoji="1" lang="ja-JP" altLang="en-US" sz="1600" b="1" spc="100" dirty="0">
              <a:solidFill>
                <a:schemeClr val="tx1"/>
              </a:solidFill>
              <a:latin typeface="Arial" panose="020B0604020202020204" pitchFamily="34" charset="0"/>
              <a:ea typeface="メイリオ" panose="020B0604030504040204" pitchFamily="50" charset="-128"/>
            </a:endParaRPr>
          </a:p>
        </p:txBody>
      </p:sp>
      <p:grpSp>
        <p:nvGrpSpPr>
          <p:cNvPr id="7" name="グループ化 6"/>
          <p:cNvGrpSpPr/>
          <p:nvPr/>
        </p:nvGrpSpPr>
        <p:grpSpPr>
          <a:xfrm>
            <a:off x="1854993" y="1581152"/>
            <a:ext cx="4466574" cy="523557"/>
            <a:chOff x="1981199" y="1590675"/>
            <a:chExt cx="6487200" cy="514350"/>
          </a:xfrm>
        </p:grpSpPr>
        <p:sp>
          <p:nvSpPr>
            <p:cNvPr id="65" name="角丸四角形 64"/>
            <p:cNvSpPr/>
            <p:nvPr/>
          </p:nvSpPr>
          <p:spPr bwMode="auto">
            <a:xfrm>
              <a:off x="1981199" y="1590675"/>
              <a:ext cx="6487200" cy="514350"/>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6" name="テキスト ボックス 65"/>
            <p:cNvSpPr txBox="1"/>
            <p:nvPr/>
          </p:nvSpPr>
          <p:spPr>
            <a:xfrm>
              <a:off x="1992007" y="1636951"/>
              <a:ext cx="3193791" cy="421798"/>
            </a:xfrm>
            <a:prstGeom prst="rect">
              <a:avLst/>
            </a:prstGeom>
            <a:noFill/>
          </p:spPr>
          <p:txBody>
            <a:bodyPr wrap="square" lIns="91440" tIns="45720" rIns="91440" bIns="45720" rtlCol="0" anchor="ctr">
              <a:spAutoFit/>
            </a:bodyPr>
            <a:lstStyle/>
            <a:p>
              <a:pPr marL="171450" indent="-171450">
                <a:buFont typeface="Arial" panose="020B0604020202020204" pitchFamily="34" charset="0"/>
                <a:buChar char="•"/>
              </a:pPr>
              <a:r>
                <a:rPr lang="zh-TW" altLang="en-US" sz="1200" b="1" spc="100" dirty="0">
                  <a:solidFill>
                    <a:schemeClr val="tx1"/>
                  </a:solidFill>
                  <a:latin typeface="Arial" pitchFamily="34" charset="0"/>
                  <a:ea typeface="メイリオ" pitchFamily="50" charset="-128"/>
                </a:rPr>
                <a:t>技術情報等取得規則</a:t>
              </a:r>
              <a:endParaRPr lang="en-US" altLang="zh-TW" sz="1200" b="1" spc="100" dirty="0">
                <a:solidFill>
                  <a:schemeClr val="tx1"/>
                </a:solidFill>
                <a:latin typeface="Arial" pitchFamily="34" charset="0"/>
                <a:ea typeface="メイリオ" pitchFamily="50" charset="-128"/>
              </a:endParaRPr>
            </a:p>
            <a:p>
              <a:r>
                <a:rPr lang="ja-JP" altLang="en-US" sz="1200" b="1" spc="100" dirty="0">
                  <a:solidFill>
                    <a:schemeClr val="tx1"/>
                  </a:solidFill>
                  <a:latin typeface="Arial"/>
                  <a:ea typeface="メイリオ"/>
                  <a:cs typeface="Arial"/>
                </a:rPr>
                <a:t>　</a:t>
              </a:r>
              <a:r>
                <a:rPr lang="zh-TW" altLang="en-US" sz="1200" b="1" spc="100">
                  <a:solidFill>
                    <a:schemeClr val="tx1"/>
                  </a:solidFill>
                  <a:latin typeface="Arial"/>
                  <a:ea typeface="メイリオ"/>
                  <a:cs typeface="Arial"/>
                </a:rPr>
                <a:t>（</a:t>
              </a:r>
              <a:r>
                <a:rPr lang="zh-TW" sz="1200" b="1" spc="100">
                  <a:solidFill>
                    <a:schemeClr val="tx1"/>
                  </a:solidFill>
                  <a:latin typeface="Yu Gothic UI"/>
                  <a:ea typeface="Yu Gothic UI"/>
                  <a:cs typeface="Arial"/>
                </a:rPr>
                <a:t>社規</a:t>
              </a:r>
              <a:r>
                <a:rPr lang="ja-JP" sz="1200" b="1" spc="100">
                  <a:solidFill>
                    <a:schemeClr val="tx1"/>
                  </a:solidFill>
                  <a:latin typeface="Yu Gothic UI"/>
                  <a:ea typeface="Yu Gothic UI"/>
                  <a:cs typeface="Arial"/>
                </a:rPr>
                <a:t> 規第</a:t>
              </a:r>
              <a:r>
                <a:rPr lang="en-US" sz="1200" b="1" spc="100" dirty="0">
                  <a:solidFill>
                    <a:schemeClr val="tx1"/>
                  </a:solidFill>
                  <a:latin typeface="Yu Gothic UI"/>
                  <a:ea typeface="HGPｺﾞｼｯｸE"/>
                  <a:cs typeface="Arial"/>
                </a:rPr>
                <a:t>3586</a:t>
              </a:r>
              <a:r>
                <a:rPr lang="ja-JP" sz="1200" b="1" spc="100">
                  <a:solidFill>
                    <a:schemeClr val="tx1"/>
                  </a:solidFill>
                  <a:latin typeface="Yu Gothic UI"/>
                  <a:ea typeface="Yu Gothic UI"/>
                  <a:cs typeface="Arial"/>
                </a:rPr>
                <a:t>号</a:t>
              </a:r>
              <a:r>
                <a:rPr lang="zh-TW" altLang="en-US" sz="1200" b="1" spc="100">
                  <a:solidFill>
                    <a:schemeClr val="tx1"/>
                  </a:solidFill>
                  <a:latin typeface="Arial"/>
                  <a:ea typeface="メイリオ"/>
                  <a:cs typeface="Arial"/>
                </a:rPr>
                <a:t>）</a:t>
              </a:r>
              <a:endParaRPr kumimoji="1" lang="ja-JP" altLang="en-US" sz="1200" b="1" spc="100">
                <a:solidFill>
                  <a:schemeClr val="tx1"/>
                </a:solidFill>
                <a:latin typeface="Arial"/>
                <a:ea typeface="メイリオ"/>
                <a:cs typeface="Arial"/>
              </a:endParaRPr>
            </a:p>
          </p:txBody>
        </p:sp>
      </p:grpSp>
      <p:grpSp>
        <p:nvGrpSpPr>
          <p:cNvPr id="9" name="グループ化 8"/>
          <p:cNvGrpSpPr/>
          <p:nvPr/>
        </p:nvGrpSpPr>
        <p:grpSpPr>
          <a:xfrm>
            <a:off x="1854993" y="2887548"/>
            <a:ext cx="2582623" cy="524016"/>
            <a:chOff x="2133599" y="2308073"/>
            <a:chExt cx="1497284" cy="514800"/>
          </a:xfrm>
        </p:grpSpPr>
        <p:sp>
          <p:nvSpPr>
            <p:cNvPr id="76" name="角丸四角形 75"/>
            <p:cNvSpPr/>
            <p:nvPr/>
          </p:nvSpPr>
          <p:spPr bwMode="auto">
            <a:xfrm>
              <a:off x="2133599" y="2308073"/>
              <a:ext cx="1497284" cy="514800"/>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7" name="テキスト ボックス 76"/>
            <p:cNvSpPr txBox="1"/>
            <p:nvPr/>
          </p:nvSpPr>
          <p:spPr>
            <a:xfrm>
              <a:off x="2155132" y="2375264"/>
              <a:ext cx="1399573" cy="380412"/>
            </a:xfrm>
            <a:prstGeom prst="rect">
              <a:avLst/>
            </a:prstGeom>
            <a:noFill/>
          </p:spPr>
          <p:txBody>
            <a:bodyPr wrap="square" rtlCol="0" anchor="ctr">
              <a:spAutoFit/>
            </a:bodyPr>
            <a:lstStyle/>
            <a:p>
              <a:pPr marL="171450" indent="-171450">
                <a:buFont typeface="Arial" panose="020B0604020202020204" pitchFamily="34" charset="0"/>
                <a:buChar char="•"/>
              </a:pPr>
              <a:r>
                <a:rPr lang="en-US" altLang="zh-TW" sz="1050" b="1" spc="100" dirty="0">
                  <a:solidFill>
                    <a:schemeClr val="tx1"/>
                  </a:solidFill>
                  <a:latin typeface="Arial" pitchFamily="34" charset="0"/>
                  <a:ea typeface="メイリオ" pitchFamily="50" charset="-128"/>
                </a:rPr>
                <a:t>(</a:t>
              </a:r>
              <a:r>
                <a:rPr lang="en-US" altLang="ja-JP" sz="1050" b="1" spc="100" dirty="0">
                  <a:solidFill>
                    <a:schemeClr val="tx1"/>
                  </a:solidFill>
                  <a:latin typeface="Arial" pitchFamily="34" charset="0"/>
                  <a:ea typeface="メイリオ" pitchFamily="50" charset="-128"/>
                </a:rPr>
                <a:t>DSS</a:t>
              </a:r>
              <a:r>
                <a:rPr lang="ja-JP" altLang="en-US" sz="1050" b="1" spc="100" dirty="0">
                  <a:solidFill>
                    <a:schemeClr val="tx1"/>
                  </a:solidFill>
                  <a:latin typeface="Arial" pitchFamily="34" charset="0"/>
                  <a:ea typeface="メイリオ" pitchFamily="50" charset="-128"/>
                </a:rPr>
                <a:t>統</a:t>
              </a:r>
              <a:r>
                <a:rPr lang="en-US" altLang="zh-TW" sz="1050" b="1" spc="100" dirty="0">
                  <a:solidFill>
                    <a:schemeClr val="tx1"/>
                  </a:solidFill>
                  <a:latin typeface="Arial" pitchFamily="34" charset="0"/>
                  <a:ea typeface="メイリオ" pitchFamily="50" charset="-128"/>
                </a:rPr>
                <a:t>)</a:t>
              </a:r>
              <a:r>
                <a:rPr lang="ja-JP" altLang="en-US" sz="1050" b="1" spc="100" dirty="0">
                  <a:solidFill>
                    <a:schemeClr val="tx1"/>
                  </a:solidFill>
                  <a:latin typeface="Arial" pitchFamily="34" charset="0"/>
                  <a:ea typeface="メイリオ" pitchFamily="50" charset="-128"/>
                </a:rPr>
                <a:t>ソフトウェア</a:t>
              </a:r>
              <a:r>
                <a:rPr lang="zh-TW" altLang="en-US" sz="1050" b="1" spc="100" dirty="0">
                  <a:solidFill>
                    <a:schemeClr val="tx1"/>
                  </a:solidFill>
                  <a:latin typeface="Arial" pitchFamily="34" charset="0"/>
                  <a:ea typeface="メイリオ" pitchFamily="50" charset="-128"/>
                </a:rPr>
                <a:t>資産＆</a:t>
              </a:r>
              <a:endParaRPr lang="en-US" altLang="zh-TW" sz="1050" b="1" spc="100" dirty="0">
                <a:solidFill>
                  <a:schemeClr val="tx1"/>
                </a:solidFill>
                <a:latin typeface="Arial" pitchFamily="34" charset="0"/>
                <a:ea typeface="メイリオ" pitchFamily="50" charset="-128"/>
              </a:endParaRPr>
            </a:p>
            <a:p>
              <a:r>
                <a:rPr lang="ja-JP" altLang="en-US" sz="1050" b="1" spc="100" dirty="0">
                  <a:solidFill>
                    <a:schemeClr val="tx1"/>
                  </a:solidFill>
                  <a:latin typeface="Arial" pitchFamily="34" charset="0"/>
                  <a:ea typeface="メイリオ" pitchFamily="50" charset="-128"/>
                </a:rPr>
                <a:t>　ライセンス</a:t>
              </a:r>
              <a:r>
                <a:rPr lang="zh-TW" altLang="en-US" sz="1050" b="1" spc="100" dirty="0">
                  <a:solidFill>
                    <a:schemeClr val="tx1"/>
                  </a:solidFill>
                  <a:latin typeface="Arial" pitchFamily="34" charset="0"/>
                  <a:ea typeface="メイリオ" pitchFamily="50" charset="-128"/>
                </a:rPr>
                <a:t>管理</a:t>
              </a:r>
              <a:r>
                <a:rPr lang="ja-JP" altLang="en-US" sz="1050" b="1" spc="100" dirty="0">
                  <a:solidFill>
                    <a:schemeClr val="tx1"/>
                  </a:solidFill>
                  <a:latin typeface="Arial" pitchFamily="34" charset="0"/>
                  <a:ea typeface="メイリオ" pitchFamily="50" charset="-128"/>
                </a:rPr>
                <a:t>ガイドライン</a:t>
              </a:r>
              <a:endParaRPr lang="zh-TW" altLang="en-US" sz="1050" b="1" spc="100" dirty="0">
                <a:solidFill>
                  <a:schemeClr val="tx1"/>
                </a:solidFill>
                <a:latin typeface="Arial" pitchFamily="34" charset="0"/>
                <a:ea typeface="メイリオ" pitchFamily="50" charset="-128"/>
              </a:endParaRPr>
            </a:p>
          </p:txBody>
        </p:sp>
      </p:grpSp>
      <p:grpSp>
        <p:nvGrpSpPr>
          <p:cNvPr id="14" name="グループ化 13"/>
          <p:cNvGrpSpPr/>
          <p:nvPr/>
        </p:nvGrpSpPr>
        <p:grpSpPr>
          <a:xfrm>
            <a:off x="1854993" y="3676649"/>
            <a:ext cx="6850857" cy="742951"/>
            <a:chOff x="1523999" y="3676649"/>
            <a:chExt cx="6850857" cy="742951"/>
          </a:xfrm>
        </p:grpSpPr>
        <p:sp>
          <p:nvSpPr>
            <p:cNvPr id="6" name="角丸四角形 5"/>
            <p:cNvSpPr/>
            <p:nvPr/>
          </p:nvSpPr>
          <p:spPr bwMode="auto">
            <a:xfrm>
              <a:off x="1523999" y="3676649"/>
              <a:ext cx="6793200" cy="742951"/>
            </a:xfrm>
            <a:prstGeom prst="roundRect">
              <a:avLst>
                <a:gd name="adj" fmla="val 12544"/>
              </a:avLst>
            </a:prstGeom>
            <a:solidFill>
              <a:srgbClr val="FECD44"/>
            </a:solidFill>
            <a:ln w="28575">
              <a:solidFill>
                <a:srgbClr val="FF9933"/>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2" name="テキスト ボックス 111"/>
            <p:cNvSpPr txBox="1"/>
            <p:nvPr/>
          </p:nvSpPr>
          <p:spPr>
            <a:xfrm>
              <a:off x="1562100" y="3757421"/>
              <a:ext cx="6812756" cy="590931"/>
            </a:xfrm>
            <a:prstGeom prst="rect">
              <a:avLst/>
            </a:prstGeom>
            <a:noFill/>
          </p:spPr>
          <p:txBody>
            <a:bodyPr wrap="square" rtlCol="0" anchor="ctr">
              <a:spAutoFit/>
            </a:bodyPr>
            <a:lstStyle/>
            <a:p>
              <a:pPr marL="171450" indent="-171450">
                <a:buFont typeface="Arial" panose="020B0604020202020204" pitchFamily="34" charset="0"/>
                <a:buChar char="•"/>
              </a:pP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・フリーウェアに関する取扱規則 </a:t>
              </a:r>
              <a:r>
                <a:rPr lang="en-US" altLang="ja-JP" sz="1200" b="1" spc="100" dirty="0">
                  <a:solidFill>
                    <a:schemeClr val="tx1"/>
                  </a:solidFill>
                  <a:latin typeface="Arial" pitchFamily="34" charset="0"/>
                  <a:ea typeface="メイリオ" pitchFamily="50" charset="-128"/>
                </a:rPr>
                <a:t>(DSS</a:t>
              </a:r>
              <a:r>
                <a:rPr lang="ja-JP" altLang="en-US" sz="1200" b="1" spc="100" dirty="0">
                  <a:solidFill>
                    <a:schemeClr val="tx1"/>
                  </a:solidFill>
                  <a:latin typeface="Arial" pitchFamily="34" charset="0"/>
                  <a:ea typeface="メイリオ" pitchFamily="50" charset="-128"/>
                </a:rPr>
                <a:t>統規</a:t>
              </a:r>
              <a:r>
                <a:rPr lang="en-US" altLang="ja-JP" sz="1200" b="1" spc="100" dirty="0">
                  <a:solidFill>
                    <a:schemeClr val="tx1"/>
                  </a:solidFill>
                  <a:latin typeface="Arial" pitchFamily="34" charset="0"/>
                  <a:ea typeface="メイリオ" pitchFamily="50" charset="-128"/>
                </a:rPr>
                <a:t>00-17 </a:t>
              </a:r>
              <a:r>
                <a:rPr lang="ja-JP" altLang="en-US" sz="1200" b="1" spc="100" dirty="0">
                  <a:solidFill>
                    <a:schemeClr val="tx1"/>
                  </a:solidFill>
                  <a:latin typeface="Arial" pitchFamily="34" charset="0"/>
                  <a:ea typeface="メイリオ" pitchFamily="50" charset="-128"/>
                </a:rPr>
                <a:t>）</a:t>
              </a:r>
            </a:p>
            <a:p>
              <a:pPr marL="171450" indent="-171450">
                <a:buFont typeface="Arial" panose="020B0604020202020204" pitchFamily="34" charset="0"/>
                <a:buChar char="•"/>
              </a:pP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・フリーウェアに関する取扱規準 </a:t>
              </a:r>
              <a:r>
                <a:rPr lang="en-US" altLang="ja-JP" sz="1200" b="1" spc="100" dirty="0">
                  <a:solidFill>
                    <a:schemeClr val="tx1"/>
                  </a:solidFill>
                  <a:latin typeface="Arial" pitchFamily="34" charset="0"/>
                  <a:ea typeface="メイリオ" pitchFamily="50" charset="-128"/>
                </a:rPr>
                <a:t>(DSS</a:t>
              </a:r>
              <a:r>
                <a:rPr lang="ja-JP" altLang="en-US" sz="1200" b="1" spc="100" dirty="0">
                  <a:solidFill>
                    <a:schemeClr val="tx1"/>
                  </a:solidFill>
                  <a:latin typeface="Arial" pitchFamily="34" charset="0"/>
                  <a:ea typeface="メイリオ" pitchFamily="50" charset="-128"/>
                </a:rPr>
                <a:t>統規準</a:t>
              </a:r>
              <a:r>
                <a:rPr lang="en-US" altLang="ja-JP" sz="1200" b="1" spc="100" dirty="0">
                  <a:solidFill>
                    <a:schemeClr val="tx1"/>
                  </a:solidFill>
                  <a:latin typeface="Arial" pitchFamily="34" charset="0"/>
                  <a:ea typeface="メイリオ" pitchFamily="50" charset="-128"/>
                </a:rPr>
                <a:t>00-17A)</a:t>
              </a:r>
            </a:p>
            <a:p>
              <a:pPr marL="171450" indent="-171450">
                <a:buFont typeface="Arial" panose="020B0604020202020204" pitchFamily="34" charset="0"/>
                <a:buChar char="•"/>
              </a:pP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ガイドライン、及び</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ガイドライン</a:t>
              </a:r>
              <a:r>
                <a:rPr lang="en-US" altLang="ja-JP" sz="1200" b="1" spc="100" dirty="0">
                  <a:solidFill>
                    <a:schemeClr val="tx1"/>
                  </a:solidFill>
                  <a:latin typeface="Arial" pitchFamily="34" charset="0"/>
                  <a:ea typeface="メイリオ" pitchFamily="50" charset="-128"/>
                </a:rPr>
                <a:t>『</a:t>
              </a:r>
              <a:r>
                <a:rPr lang="ja-JP" altLang="en-US" sz="1200" b="1" spc="100" dirty="0">
                  <a:solidFill>
                    <a:schemeClr val="tx1"/>
                  </a:solidFill>
                  <a:latin typeface="Arial" pitchFamily="34" charset="0"/>
                  <a:ea typeface="メイリオ" pitchFamily="50" charset="-128"/>
                </a:rPr>
                <a:t>活用編</a:t>
              </a:r>
              <a:r>
                <a:rPr lang="en-US" altLang="ja-JP" sz="1200" b="1" spc="100" dirty="0">
                  <a:solidFill>
                    <a:schemeClr val="tx1"/>
                  </a:solidFill>
                  <a:latin typeface="Arial" pitchFamily="34" charset="0"/>
                  <a:ea typeface="メイリオ" pitchFamily="50" charset="-128"/>
                </a:rPr>
                <a:t>』</a:t>
              </a:r>
              <a:endParaRPr lang="zh-TW" altLang="en-US" sz="1200" b="1" spc="100" dirty="0">
                <a:solidFill>
                  <a:schemeClr val="tx1"/>
                </a:solidFill>
                <a:latin typeface="Arial" pitchFamily="34" charset="0"/>
                <a:ea typeface="メイリオ" pitchFamily="50" charset="-128"/>
              </a:endParaRPr>
            </a:p>
          </p:txBody>
        </p:sp>
      </p:grpSp>
      <p:sp>
        <p:nvSpPr>
          <p:cNvPr id="70" name="角丸四角形 69"/>
          <p:cNvSpPr/>
          <p:nvPr/>
        </p:nvSpPr>
        <p:spPr bwMode="auto">
          <a:xfrm>
            <a:off x="1854993" y="2274541"/>
            <a:ext cx="2576231" cy="524016"/>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1" name="テキスト ボックス 70"/>
          <p:cNvSpPr txBox="1"/>
          <p:nvPr/>
        </p:nvSpPr>
        <p:spPr>
          <a:xfrm>
            <a:off x="1888929" y="2272243"/>
            <a:ext cx="2607444" cy="528606"/>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50" b="1" spc="100" dirty="0">
                <a:solidFill>
                  <a:schemeClr val="tx1"/>
                </a:solidFill>
                <a:latin typeface="Arial" pitchFamily="34" charset="0"/>
                <a:ea typeface="メイリオ" pitchFamily="50" charset="-128"/>
              </a:rPr>
              <a:t>ソフトウェア資産及びライセンス管理に関する基本規則</a:t>
            </a:r>
          </a:p>
          <a:p>
            <a:r>
              <a:rPr lang="ja-JP" altLang="en-US" sz="1050" b="1" spc="100" dirty="0">
                <a:solidFill>
                  <a:schemeClr val="tx1"/>
                </a:solidFill>
                <a:latin typeface="Arial" pitchFamily="34" charset="0"/>
                <a:ea typeface="メイリオ" pitchFamily="50" charset="-128"/>
              </a:rPr>
              <a:t>　（</a:t>
            </a:r>
            <a:r>
              <a:rPr lang="en-US" altLang="ja-JP" sz="1050" b="1" spc="100" dirty="0">
                <a:solidFill>
                  <a:schemeClr val="tx1"/>
                </a:solidFill>
                <a:latin typeface="Arial" pitchFamily="34" charset="0"/>
                <a:ea typeface="メイリオ" pitchFamily="50" charset="-128"/>
              </a:rPr>
              <a:t>DSS</a:t>
            </a:r>
            <a:r>
              <a:rPr lang="ja-JP" altLang="en-US" sz="1050" b="1" spc="100" dirty="0">
                <a:solidFill>
                  <a:schemeClr val="tx1"/>
                </a:solidFill>
                <a:latin typeface="Arial" pitchFamily="34" charset="0"/>
                <a:ea typeface="メイリオ" pitchFamily="50" charset="-128"/>
              </a:rPr>
              <a:t>統規</a:t>
            </a:r>
            <a:r>
              <a:rPr lang="en-US" altLang="ja-JP" sz="1050" b="1" spc="100" dirty="0">
                <a:solidFill>
                  <a:schemeClr val="tx1"/>
                </a:solidFill>
                <a:latin typeface="Arial" pitchFamily="34" charset="0"/>
                <a:ea typeface="メイリオ" pitchFamily="50" charset="-128"/>
              </a:rPr>
              <a:t>00-12</a:t>
            </a:r>
            <a:r>
              <a:rPr lang="ja-JP" altLang="en-US" sz="1050" b="1" spc="100" dirty="0">
                <a:solidFill>
                  <a:schemeClr val="tx1"/>
                </a:solidFill>
                <a:latin typeface="Arial" pitchFamily="34" charset="0"/>
                <a:ea typeface="メイリオ" pitchFamily="50" charset="-128"/>
              </a:rPr>
              <a:t>）</a:t>
            </a:r>
            <a:endParaRPr kumimoji="1" lang="ja-JP" altLang="en-US" sz="1050" b="1" spc="100" dirty="0">
              <a:solidFill>
                <a:schemeClr val="tx1"/>
              </a:solidFill>
              <a:latin typeface="ＭＳ Ｐゴシック" panose="020B0600070205080204" pitchFamily="50" charset="-128"/>
              <a:ea typeface="ＭＳ Ｐゴシック" panose="020B0600070205080204" pitchFamily="50" charset="-128"/>
            </a:endParaRPr>
          </a:p>
        </p:txBody>
      </p:sp>
      <p:sp>
        <p:nvSpPr>
          <p:cNvPr id="113" name="角丸四角形 112"/>
          <p:cNvSpPr/>
          <p:nvPr/>
        </p:nvSpPr>
        <p:spPr bwMode="auto">
          <a:xfrm>
            <a:off x="4496372" y="2274541"/>
            <a:ext cx="1842410" cy="524016"/>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4" name="テキスト ボックス 113"/>
          <p:cNvSpPr txBox="1"/>
          <p:nvPr/>
        </p:nvSpPr>
        <p:spPr>
          <a:xfrm>
            <a:off x="4459247" y="2335919"/>
            <a:ext cx="1862320" cy="401264"/>
          </a:xfrm>
          <a:prstGeom prst="rect">
            <a:avLst/>
          </a:prstGeom>
          <a:noFill/>
        </p:spPr>
        <p:txBody>
          <a:bodyPr wrap="square" lIns="91440" tIns="45720" rIns="91440" bIns="45720" rtlCol="0" anchor="ctr">
            <a:spAutoFit/>
          </a:bodyPr>
          <a:lstStyle/>
          <a:p>
            <a:pPr marL="171450" indent="-171450">
              <a:buFont typeface="Arial" panose="020B0604020202020204" pitchFamily="34" charset="0"/>
              <a:buChar char="•"/>
            </a:pPr>
            <a:r>
              <a:rPr lang="zh-TW" altLang="en-US" sz="1100" spc="100" dirty="0">
                <a:solidFill>
                  <a:schemeClr val="tx1"/>
                </a:solidFill>
                <a:latin typeface="Arial"/>
                <a:ea typeface="メイリオ"/>
                <a:cs typeface="Arial"/>
              </a:rPr>
              <a:t>技術情報等取得規則</a:t>
            </a:r>
          </a:p>
          <a:p>
            <a:r>
              <a:rPr lang="ja-JP" altLang="en-US" sz="1100" spc="100" dirty="0">
                <a:solidFill>
                  <a:schemeClr val="tx1"/>
                </a:solidFill>
                <a:latin typeface="Arial"/>
                <a:ea typeface="メイリオ"/>
                <a:cs typeface="Arial"/>
              </a:rPr>
              <a:t>　</a:t>
            </a:r>
            <a:r>
              <a:rPr lang="zh-TW" altLang="en-US" sz="1100" spc="100" dirty="0">
                <a:solidFill>
                  <a:schemeClr val="tx1"/>
                </a:solidFill>
                <a:latin typeface="Arial"/>
                <a:ea typeface="メイリオ"/>
                <a:cs typeface="Arial"/>
              </a:rPr>
              <a:t>（</a:t>
            </a:r>
            <a:r>
              <a:rPr lang="en-US" altLang="ja-JP" sz="1100" spc="100" dirty="0">
                <a:solidFill>
                  <a:schemeClr val="tx1"/>
                </a:solidFill>
                <a:latin typeface="Arial"/>
                <a:ea typeface="メイリオ"/>
                <a:cs typeface="Arial"/>
              </a:rPr>
              <a:t>DSS</a:t>
            </a:r>
            <a:r>
              <a:rPr lang="zh-TW" altLang="en-US" sz="1100" spc="100" dirty="0">
                <a:solidFill>
                  <a:schemeClr val="tx1"/>
                </a:solidFill>
                <a:latin typeface="Arial"/>
                <a:ea typeface="メイリオ"/>
                <a:cs typeface="Arial"/>
              </a:rPr>
              <a:t>統規</a:t>
            </a:r>
            <a:r>
              <a:rPr lang="en-US" altLang="zh-TW" sz="1100" spc="100" dirty="0">
                <a:solidFill>
                  <a:schemeClr val="tx1"/>
                </a:solidFill>
                <a:latin typeface="Arial"/>
                <a:ea typeface="メイリオ"/>
                <a:cs typeface="Arial"/>
              </a:rPr>
              <a:t>64-03</a:t>
            </a:r>
            <a:r>
              <a:rPr lang="zh-TW" altLang="en-US" sz="1100" spc="100" dirty="0">
                <a:solidFill>
                  <a:schemeClr val="tx1"/>
                </a:solidFill>
                <a:latin typeface="Arial"/>
                <a:ea typeface="メイリオ"/>
                <a:cs typeface="Arial"/>
              </a:rPr>
              <a:t>）</a:t>
            </a:r>
          </a:p>
        </p:txBody>
      </p:sp>
      <p:sp>
        <p:nvSpPr>
          <p:cNvPr id="132" name="テキスト ボックス 131"/>
          <p:cNvSpPr txBox="1"/>
          <p:nvPr/>
        </p:nvSpPr>
        <p:spPr>
          <a:xfrm>
            <a:off x="3106070" y="3419475"/>
            <a:ext cx="1200150" cy="263149"/>
          </a:xfrm>
          <a:prstGeom prst="rect">
            <a:avLst/>
          </a:prstGeom>
          <a:noFill/>
        </p:spPr>
        <p:txBody>
          <a:bodyPr wrap="square" rtlCol="0">
            <a:spAutoFit/>
          </a:bodyPr>
          <a:lstStyle/>
          <a:p>
            <a:r>
              <a:rPr kumimoji="1" lang="ja-JP" altLang="en-US" sz="1200" b="1" spc="100" dirty="0">
                <a:solidFill>
                  <a:schemeClr val="tx1"/>
                </a:solidFill>
                <a:latin typeface="Arial" pitchFamily="34" charset="0"/>
                <a:ea typeface="メイリオ" pitchFamily="50" charset="-128"/>
              </a:rPr>
              <a:t>社内利用</a:t>
            </a:r>
            <a:endParaRPr kumimoji="1" lang="ja-JP" altLang="en-US" sz="1200" b="1" spc="100" dirty="0">
              <a:solidFill>
                <a:schemeClr val="tx1"/>
              </a:solidFill>
              <a:latin typeface="ＭＳ Ｐゴシック" panose="020B0600070205080204" pitchFamily="50" charset="-128"/>
              <a:ea typeface="ＭＳ Ｐゴシック" panose="020B0600070205080204" pitchFamily="50" charset="-128"/>
            </a:endParaRPr>
          </a:p>
        </p:txBody>
      </p:sp>
      <p:sp>
        <p:nvSpPr>
          <p:cNvPr id="133" name="テキスト ボックス 132"/>
          <p:cNvSpPr txBox="1"/>
          <p:nvPr/>
        </p:nvSpPr>
        <p:spPr>
          <a:xfrm>
            <a:off x="5599533" y="3419475"/>
            <a:ext cx="1200150" cy="263149"/>
          </a:xfrm>
          <a:prstGeom prst="rect">
            <a:avLst/>
          </a:prstGeom>
          <a:noFill/>
        </p:spPr>
        <p:txBody>
          <a:bodyPr wrap="square" rtlCol="0">
            <a:spAutoFit/>
          </a:bodyPr>
          <a:lstStyle/>
          <a:p>
            <a:r>
              <a:rPr kumimoji="1" lang="ja-JP" altLang="en-US" sz="1200" b="1" spc="100" dirty="0">
                <a:solidFill>
                  <a:schemeClr val="tx1"/>
                </a:solidFill>
                <a:latin typeface="Arial" pitchFamily="34" charset="0"/>
                <a:ea typeface="メイリオ" pitchFamily="50" charset="-128"/>
              </a:rPr>
              <a:t>社外提供</a:t>
            </a:r>
            <a:endParaRPr kumimoji="1" lang="ja-JP" altLang="en-US" sz="1200" b="1" spc="100" dirty="0">
              <a:solidFill>
                <a:schemeClr val="tx1"/>
              </a:solidFill>
              <a:latin typeface="ＭＳ Ｐゴシック" panose="020B0600070205080204" pitchFamily="50" charset="-128"/>
              <a:ea typeface="ＭＳ Ｐゴシック" panose="020B0600070205080204" pitchFamily="50" charset="-128"/>
            </a:endParaRPr>
          </a:p>
        </p:txBody>
      </p:sp>
      <p:sp>
        <p:nvSpPr>
          <p:cNvPr id="135" name="テキスト ボックス 134"/>
          <p:cNvSpPr txBox="1"/>
          <p:nvPr/>
        </p:nvSpPr>
        <p:spPr>
          <a:xfrm>
            <a:off x="2220611" y="4664018"/>
            <a:ext cx="1246273" cy="306467"/>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en-US" altLang="ja-JP" sz="1200" b="1" spc="100" dirty="0">
                <a:solidFill>
                  <a:schemeClr val="bg1"/>
                </a:solidFill>
                <a:latin typeface="Arial" pitchFamily="34" charset="0"/>
                <a:ea typeface="メイリオ" pitchFamily="50" charset="-128"/>
              </a:rPr>
              <a:t>DSS</a:t>
            </a:r>
            <a:r>
              <a:rPr lang="zh-TW" altLang="en-US" sz="1200" b="1" spc="100" dirty="0">
                <a:solidFill>
                  <a:schemeClr val="bg1"/>
                </a:solidFill>
                <a:latin typeface="Arial" pitchFamily="34" charset="0"/>
                <a:ea typeface="メイリオ" pitchFamily="50" charset="-128"/>
              </a:rPr>
              <a:t>規則集</a:t>
            </a:r>
          </a:p>
        </p:txBody>
      </p:sp>
      <p:grpSp>
        <p:nvGrpSpPr>
          <p:cNvPr id="136" name="グループ化 135"/>
          <p:cNvGrpSpPr/>
          <p:nvPr/>
        </p:nvGrpSpPr>
        <p:grpSpPr>
          <a:xfrm>
            <a:off x="2287378" y="4704823"/>
            <a:ext cx="118940" cy="135520"/>
            <a:chOff x="7910570" y="4110030"/>
            <a:chExt cx="118940" cy="135520"/>
          </a:xfrm>
        </p:grpSpPr>
        <p:sp>
          <p:nvSpPr>
            <p:cNvPr id="137" name="正方形/長方形 136"/>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138" name="正方形/長方形 137"/>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nvGrpSpPr>
          <p:cNvPr id="139" name="グループ化 138"/>
          <p:cNvGrpSpPr/>
          <p:nvPr/>
        </p:nvGrpSpPr>
        <p:grpSpPr>
          <a:xfrm>
            <a:off x="1058277" y="4653056"/>
            <a:ext cx="1087120" cy="304800"/>
            <a:chOff x="-2468880" y="1798320"/>
            <a:chExt cx="1087120" cy="304800"/>
          </a:xfrm>
        </p:grpSpPr>
        <p:sp>
          <p:nvSpPr>
            <p:cNvPr id="140" name="二等辺三角形 139"/>
            <p:cNvSpPr/>
            <p:nvPr/>
          </p:nvSpPr>
          <p:spPr bwMode="auto">
            <a:xfrm rot="16200000" flipV="1">
              <a:off x="-1651000" y="17983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141" name="角丸四角形 140"/>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sp>
        <p:nvSpPr>
          <p:cNvPr id="147" name="テキスト ボックス 146"/>
          <p:cNvSpPr txBox="1"/>
          <p:nvPr/>
        </p:nvSpPr>
        <p:spPr>
          <a:xfrm>
            <a:off x="569119" y="2228850"/>
            <a:ext cx="1200150" cy="263149"/>
          </a:xfrm>
          <a:prstGeom prst="rect">
            <a:avLst/>
          </a:prstGeom>
          <a:noFill/>
        </p:spPr>
        <p:txBody>
          <a:bodyPr wrap="square" rtlCol="0">
            <a:spAutoFit/>
          </a:bodyPr>
          <a:lstStyle/>
          <a:p>
            <a:pPr algn="ctr"/>
            <a:r>
              <a:rPr kumimoji="1" lang="en-US" altLang="ja-JP" sz="1200" b="1" spc="100" dirty="0">
                <a:solidFill>
                  <a:schemeClr val="tx1"/>
                </a:solidFill>
                <a:latin typeface="ＭＳ Ｐゴシック" panose="020B0600070205080204" pitchFamily="50" charset="-128"/>
                <a:ea typeface="ＭＳ Ｐゴシック" panose="020B0600070205080204" pitchFamily="50" charset="-128"/>
              </a:rPr>
              <a:t>(</a:t>
            </a:r>
            <a:r>
              <a:rPr lang="en-US" altLang="ja-JP" sz="1200" b="1" spc="100" dirty="0">
                <a:solidFill>
                  <a:schemeClr val="tx1"/>
                </a:solidFill>
                <a:latin typeface="Arial" pitchFamily="34" charset="0"/>
                <a:ea typeface="メイリオ" pitchFamily="50" charset="-128"/>
              </a:rPr>
              <a:t>DSS</a:t>
            </a:r>
            <a:r>
              <a:rPr kumimoji="1" lang="ja-JP" altLang="en-US" sz="1200" b="1" spc="100" dirty="0">
                <a:solidFill>
                  <a:schemeClr val="tx1"/>
                </a:solidFill>
                <a:latin typeface="Arial" pitchFamily="34" charset="0"/>
                <a:ea typeface="メイリオ" pitchFamily="50" charset="-128"/>
              </a:rPr>
              <a:t>統</a:t>
            </a:r>
            <a:r>
              <a:rPr kumimoji="1" lang="en-US" altLang="ja-JP" sz="1200" b="1" spc="100" dirty="0">
                <a:solidFill>
                  <a:schemeClr val="tx1"/>
                </a:solidFill>
                <a:latin typeface="ＭＳ Ｐゴシック" panose="020B0600070205080204" pitchFamily="50" charset="-128"/>
                <a:ea typeface="ＭＳ Ｐゴシック" panose="020B0600070205080204" pitchFamily="50" charset="-128"/>
              </a:rPr>
              <a:t>)</a:t>
            </a:r>
            <a:endParaRPr kumimoji="1" lang="ja-JP" altLang="en-US" sz="1200" b="1" spc="100" dirty="0">
              <a:solidFill>
                <a:schemeClr val="tx1"/>
              </a:solidFill>
              <a:latin typeface="ＭＳ Ｐゴシック" panose="020B0600070205080204" pitchFamily="50" charset="-128"/>
              <a:ea typeface="ＭＳ Ｐゴシック" panose="020B0600070205080204" pitchFamily="50" charset="-128"/>
            </a:endParaRPr>
          </a:p>
        </p:txBody>
      </p:sp>
      <p:sp>
        <p:nvSpPr>
          <p:cNvPr id="148" name="テキスト ボックス 147"/>
          <p:cNvSpPr txBox="1"/>
          <p:nvPr/>
        </p:nvSpPr>
        <p:spPr>
          <a:xfrm>
            <a:off x="-769265" y="5154699"/>
            <a:ext cx="6962775" cy="234680"/>
          </a:xfrm>
          <a:prstGeom prst="rect">
            <a:avLst/>
          </a:prstGeom>
          <a:noFill/>
        </p:spPr>
        <p:txBody>
          <a:bodyPr wrap="square" rtlCol="0">
            <a:spAutoFit/>
          </a:bodyPr>
          <a:lstStyle/>
          <a:p>
            <a:pPr algn="r"/>
            <a:r>
              <a:rPr lang="en-US" altLang="ja-JP" sz="1000" spc="100" dirty="0">
                <a:solidFill>
                  <a:schemeClr val="tx1"/>
                </a:solidFill>
                <a:latin typeface="メイリオ" panose="020B0604030504040204" pitchFamily="50" charset="-128"/>
                <a:ea typeface="メイリオ" panose="020B0604030504040204" pitchFamily="50" charset="-128"/>
              </a:rPr>
              <a:t>※</a:t>
            </a:r>
            <a:r>
              <a:rPr lang="ja-JP" altLang="en-US" sz="1000" spc="100" dirty="0">
                <a:solidFill>
                  <a:schemeClr val="tx1"/>
                </a:solidFill>
                <a:latin typeface="メイリオ" panose="020B0604030504040204" pitchFamily="50" charset="-128"/>
                <a:ea typeface="メイリオ" panose="020B0604030504040204" pitchFamily="50" charset="-128"/>
              </a:rPr>
              <a:t>上記規則等対象外の場合は、それぞれの会社・事業部の規則に従った管理となります。</a:t>
            </a:r>
          </a:p>
        </p:txBody>
      </p:sp>
      <p:sp>
        <p:nvSpPr>
          <p:cNvPr id="53" name="角丸四角形 52"/>
          <p:cNvSpPr/>
          <p:nvPr/>
        </p:nvSpPr>
        <p:spPr bwMode="auto">
          <a:xfrm>
            <a:off x="6392878" y="2278996"/>
            <a:ext cx="2308242" cy="398058"/>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54" name="テキスト ボックス 53"/>
          <p:cNvSpPr txBox="1"/>
          <p:nvPr/>
        </p:nvSpPr>
        <p:spPr>
          <a:xfrm>
            <a:off x="6424729" y="2307315"/>
            <a:ext cx="2291111" cy="387222"/>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50" b="1" spc="100" dirty="0">
                <a:solidFill>
                  <a:schemeClr val="tx1"/>
                </a:solidFill>
                <a:latin typeface="Arial" pitchFamily="34" charset="0"/>
                <a:ea typeface="メイリオ" pitchFamily="50" charset="-128"/>
              </a:rPr>
              <a:t>独自性保全に関する基本規則</a:t>
            </a:r>
            <a:endParaRPr lang="zh-TW" altLang="en-US" sz="1050" b="1" spc="100" dirty="0">
              <a:solidFill>
                <a:schemeClr val="tx1"/>
              </a:solidFill>
              <a:latin typeface="Arial" pitchFamily="34" charset="0"/>
              <a:ea typeface="メイリオ" pitchFamily="50" charset="-128"/>
            </a:endParaRPr>
          </a:p>
          <a:p>
            <a:r>
              <a:rPr lang="ja-JP" altLang="en-US" sz="1050" b="1" spc="100" dirty="0">
                <a:solidFill>
                  <a:schemeClr val="tx1"/>
                </a:solidFill>
                <a:latin typeface="Arial" pitchFamily="34" charset="0"/>
                <a:ea typeface="メイリオ" pitchFamily="50" charset="-128"/>
              </a:rPr>
              <a:t>　</a:t>
            </a:r>
            <a:r>
              <a:rPr lang="zh-TW" altLang="en-US" sz="1050" b="1" spc="100" dirty="0">
                <a:solidFill>
                  <a:schemeClr val="tx1"/>
                </a:solidFill>
                <a:latin typeface="Arial" pitchFamily="34" charset="0"/>
                <a:ea typeface="メイリオ" pitchFamily="50" charset="-128"/>
              </a:rPr>
              <a:t>（</a:t>
            </a:r>
            <a:r>
              <a:rPr lang="en-US" altLang="ja-JP" sz="1050" b="1" spc="100" dirty="0">
                <a:solidFill>
                  <a:schemeClr val="tx1"/>
                </a:solidFill>
                <a:latin typeface="Arial" pitchFamily="34" charset="0"/>
                <a:ea typeface="メイリオ" pitchFamily="50" charset="-128"/>
              </a:rPr>
              <a:t>DSS</a:t>
            </a:r>
            <a:r>
              <a:rPr lang="zh-TW" altLang="en-US" sz="1050" b="1" spc="100" dirty="0">
                <a:solidFill>
                  <a:schemeClr val="tx1"/>
                </a:solidFill>
                <a:latin typeface="Arial" pitchFamily="34" charset="0"/>
                <a:ea typeface="メイリオ" pitchFamily="50" charset="-128"/>
              </a:rPr>
              <a:t>統規</a:t>
            </a:r>
            <a:r>
              <a:rPr lang="en-US" altLang="ja-JP" sz="1050" b="1" spc="100" dirty="0">
                <a:solidFill>
                  <a:schemeClr val="tx1"/>
                </a:solidFill>
                <a:latin typeface="Arial" pitchFamily="34" charset="0"/>
                <a:ea typeface="メイリオ" pitchFamily="50" charset="-128"/>
              </a:rPr>
              <a:t>00</a:t>
            </a:r>
            <a:r>
              <a:rPr lang="en-US" altLang="zh-TW" sz="1050" b="1" spc="100" dirty="0">
                <a:solidFill>
                  <a:schemeClr val="tx1"/>
                </a:solidFill>
                <a:latin typeface="Arial" pitchFamily="34" charset="0"/>
                <a:ea typeface="メイリオ" pitchFamily="50" charset="-128"/>
              </a:rPr>
              <a:t>-0</a:t>
            </a:r>
            <a:r>
              <a:rPr lang="en-US" altLang="ja-JP" sz="1050" b="1" spc="100" dirty="0">
                <a:solidFill>
                  <a:schemeClr val="tx1"/>
                </a:solidFill>
                <a:latin typeface="Arial" pitchFamily="34" charset="0"/>
                <a:ea typeface="メイリオ" pitchFamily="50" charset="-128"/>
              </a:rPr>
              <a:t>4</a:t>
            </a:r>
            <a:r>
              <a:rPr lang="zh-TW" altLang="en-US" sz="1050" b="1" spc="100" dirty="0">
                <a:solidFill>
                  <a:schemeClr val="tx1"/>
                </a:solidFill>
                <a:latin typeface="Arial" pitchFamily="34" charset="0"/>
                <a:ea typeface="メイリオ" pitchFamily="50" charset="-128"/>
              </a:rPr>
              <a:t>）</a:t>
            </a:r>
          </a:p>
        </p:txBody>
      </p:sp>
      <p:sp>
        <p:nvSpPr>
          <p:cNvPr id="55" name="角丸四角形 54"/>
          <p:cNvSpPr/>
          <p:nvPr/>
        </p:nvSpPr>
        <p:spPr bwMode="auto">
          <a:xfrm>
            <a:off x="6392879" y="2727679"/>
            <a:ext cx="2308242" cy="399612"/>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56" name="角丸四角形 55"/>
          <p:cNvSpPr/>
          <p:nvPr/>
        </p:nvSpPr>
        <p:spPr bwMode="auto">
          <a:xfrm>
            <a:off x="6406582" y="3197715"/>
            <a:ext cx="2303523" cy="404137"/>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57" name="テキスト ボックス 56"/>
          <p:cNvSpPr txBox="1"/>
          <p:nvPr/>
        </p:nvSpPr>
        <p:spPr>
          <a:xfrm>
            <a:off x="6425073" y="2760056"/>
            <a:ext cx="2221952" cy="387222"/>
          </a:xfrm>
          <a:prstGeom prst="rect">
            <a:avLst/>
          </a:prstGeom>
          <a:noFill/>
        </p:spPr>
        <p:txBody>
          <a:bodyPr wrap="square" rtlCol="0" anchor="ctr">
            <a:spAutoFit/>
          </a:bodyPr>
          <a:lstStyle/>
          <a:p>
            <a:pPr marL="171450" indent="-171450">
              <a:buFont typeface="Arial" panose="020B0604020202020204" pitchFamily="34" charset="0"/>
              <a:buChar char="•"/>
            </a:pPr>
            <a:r>
              <a:rPr lang="en-US" altLang="ja-JP" sz="1050" b="1" spc="100" dirty="0">
                <a:solidFill>
                  <a:schemeClr val="tx1"/>
                </a:solidFill>
                <a:latin typeface="Arial" pitchFamily="34" charset="0"/>
                <a:ea typeface="メイリオ" pitchFamily="50" charset="-128"/>
              </a:rPr>
              <a:t>Policy</a:t>
            </a:r>
            <a:r>
              <a:rPr lang="ja-JP" altLang="en-US" sz="1050" b="1" spc="100" dirty="0">
                <a:solidFill>
                  <a:schemeClr val="tx1"/>
                </a:solidFill>
                <a:latin typeface="Arial" pitchFamily="34" charset="0"/>
                <a:ea typeface="メイリオ" pitchFamily="50" charset="-128"/>
              </a:rPr>
              <a:t> </a:t>
            </a:r>
            <a:r>
              <a:rPr lang="en-US" altLang="ja-JP" sz="1050" b="1" spc="100" dirty="0">
                <a:solidFill>
                  <a:schemeClr val="tx1"/>
                </a:solidFill>
                <a:latin typeface="Arial" pitchFamily="34" charset="0"/>
                <a:ea typeface="メイリオ" pitchFamily="50" charset="-128"/>
              </a:rPr>
              <a:t>Guideline</a:t>
            </a:r>
            <a:r>
              <a:rPr lang="ja-JP" altLang="en-US" sz="1050" b="1" spc="100" dirty="0">
                <a:solidFill>
                  <a:schemeClr val="tx1"/>
                </a:solidFill>
                <a:latin typeface="Arial" pitchFamily="34" charset="0"/>
                <a:ea typeface="メイリオ" pitchFamily="50" charset="-128"/>
              </a:rPr>
              <a:t>運用規則</a:t>
            </a:r>
            <a:endParaRPr lang="zh-TW" altLang="en-US" sz="1050" b="1" spc="100" dirty="0">
              <a:solidFill>
                <a:schemeClr val="tx1"/>
              </a:solidFill>
              <a:latin typeface="Arial" pitchFamily="34" charset="0"/>
              <a:ea typeface="メイリオ" pitchFamily="50" charset="-128"/>
            </a:endParaRPr>
          </a:p>
          <a:p>
            <a:r>
              <a:rPr lang="ja-JP" altLang="en-US" sz="1050" b="1" spc="100" dirty="0">
                <a:solidFill>
                  <a:schemeClr val="tx1"/>
                </a:solidFill>
                <a:latin typeface="Arial" pitchFamily="34" charset="0"/>
                <a:ea typeface="メイリオ" pitchFamily="50" charset="-128"/>
              </a:rPr>
              <a:t>　</a:t>
            </a:r>
            <a:r>
              <a:rPr lang="zh-TW" altLang="en-US" sz="1050" b="1" spc="100" dirty="0">
                <a:solidFill>
                  <a:schemeClr val="tx1"/>
                </a:solidFill>
                <a:latin typeface="Arial" pitchFamily="34" charset="0"/>
                <a:ea typeface="メイリオ" pitchFamily="50" charset="-128"/>
              </a:rPr>
              <a:t>（</a:t>
            </a:r>
            <a:r>
              <a:rPr lang="en-US" altLang="ja-JP" sz="1050" b="1" spc="100" dirty="0">
                <a:solidFill>
                  <a:schemeClr val="tx1"/>
                </a:solidFill>
                <a:latin typeface="Arial" pitchFamily="34" charset="0"/>
                <a:ea typeface="メイリオ" pitchFamily="50" charset="-128"/>
              </a:rPr>
              <a:t>DSS</a:t>
            </a:r>
            <a:r>
              <a:rPr lang="zh-TW" altLang="en-US" sz="1050" b="1" spc="100" dirty="0">
                <a:solidFill>
                  <a:schemeClr val="tx1"/>
                </a:solidFill>
                <a:latin typeface="Arial" pitchFamily="34" charset="0"/>
                <a:ea typeface="メイリオ" pitchFamily="50" charset="-128"/>
              </a:rPr>
              <a:t>統</a:t>
            </a:r>
            <a:r>
              <a:rPr lang="ja-JP" altLang="en-US" sz="1050" b="1" spc="100" dirty="0">
                <a:solidFill>
                  <a:schemeClr val="tx1"/>
                </a:solidFill>
                <a:latin typeface="Arial" pitchFamily="34" charset="0"/>
                <a:ea typeface="メイリオ" pitchFamily="50" charset="-128"/>
              </a:rPr>
              <a:t>特</a:t>
            </a:r>
            <a:r>
              <a:rPr lang="zh-TW" altLang="en-US" sz="1050" b="1" spc="100" dirty="0">
                <a:solidFill>
                  <a:schemeClr val="tx1"/>
                </a:solidFill>
                <a:latin typeface="Arial" pitchFamily="34" charset="0"/>
                <a:ea typeface="メイリオ" pitchFamily="50" charset="-128"/>
              </a:rPr>
              <a:t>規</a:t>
            </a:r>
            <a:r>
              <a:rPr lang="en-US" altLang="ja-JP" sz="1050" b="1" spc="100" dirty="0">
                <a:solidFill>
                  <a:schemeClr val="tx1"/>
                </a:solidFill>
                <a:latin typeface="Arial" pitchFamily="34" charset="0"/>
                <a:ea typeface="メイリオ" pitchFamily="50" charset="-128"/>
              </a:rPr>
              <a:t>13</a:t>
            </a:r>
            <a:r>
              <a:rPr lang="en-US" altLang="zh-TW" sz="1050" b="1" spc="100" dirty="0">
                <a:solidFill>
                  <a:schemeClr val="tx1"/>
                </a:solidFill>
                <a:latin typeface="Arial" pitchFamily="34" charset="0"/>
                <a:ea typeface="メイリオ" pitchFamily="50" charset="-128"/>
              </a:rPr>
              <a:t>-</a:t>
            </a:r>
            <a:r>
              <a:rPr lang="en-US" altLang="ja-JP" sz="1050" b="1" spc="100" dirty="0">
                <a:solidFill>
                  <a:schemeClr val="tx1"/>
                </a:solidFill>
                <a:latin typeface="Arial" pitchFamily="34" charset="0"/>
                <a:ea typeface="メイリオ" pitchFamily="50" charset="-128"/>
              </a:rPr>
              <a:t>31</a:t>
            </a:r>
            <a:r>
              <a:rPr lang="zh-TW" altLang="en-US" sz="1050" b="1" spc="100" dirty="0">
                <a:solidFill>
                  <a:schemeClr val="tx1"/>
                </a:solidFill>
                <a:latin typeface="Arial" pitchFamily="34" charset="0"/>
                <a:ea typeface="メイリオ" pitchFamily="50" charset="-128"/>
              </a:rPr>
              <a:t>）</a:t>
            </a:r>
          </a:p>
        </p:txBody>
      </p:sp>
      <p:sp>
        <p:nvSpPr>
          <p:cNvPr id="58" name="テキスト ボックス 57"/>
          <p:cNvSpPr txBox="1"/>
          <p:nvPr/>
        </p:nvSpPr>
        <p:spPr>
          <a:xfrm>
            <a:off x="6418259" y="3204844"/>
            <a:ext cx="2347967" cy="373179"/>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00" b="1" spc="100" dirty="0">
                <a:solidFill>
                  <a:schemeClr val="tx1"/>
                </a:solidFill>
                <a:latin typeface="Arial" pitchFamily="34" charset="0"/>
                <a:ea typeface="メイリオ" pitchFamily="50" charset="-128"/>
              </a:rPr>
              <a:t>品質マネジメントシステム規則</a:t>
            </a:r>
            <a:endParaRPr lang="zh-TW" altLang="en-US" sz="1000" b="1" spc="100" dirty="0">
              <a:solidFill>
                <a:schemeClr val="tx1"/>
              </a:solidFill>
              <a:latin typeface="Arial" pitchFamily="34" charset="0"/>
              <a:ea typeface="メイリオ" pitchFamily="50" charset="-128"/>
            </a:endParaRPr>
          </a:p>
          <a:p>
            <a:r>
              <a:rPr lang="ja-JP" altLang="en-US" sz="1000" b="1" spc="100" dirty="0">
                <a:solidFill>
                  <a:schemeClr val="tx1"/>
                </a:solidFill>
                <a:latin typeface="Arial" pitchFamily="34" charset="0"/>
                <a:ea typeface="メイリオ" pitchFamily="50" charset="-128"/>
              </a:rPr>
              <a:t>　</a:t>
            </a:r>
            <a:r>
              <a:rPr lang="zh-TW" altLang="en-US" sz="1000" b="1" spc="100" dirty="0">
                <a:solidFill>
                  <a:schemeClr val="tx1"/>
                </a:solidFill>
                <a:latin typeface="Arial" pitchFamily="34" charset="0"/>
                <a:ea typeface="メイリオ" pitchFamily="50" charset="-128"/>
              </a:rPr>
              <a:t>（</a:t>
            </a:r>
            <a:r>
              <a:rPr lang="en-US" altLang="ja-JP" sz="1000" b="1" spc="100" dirty="0">
                <a:solidFill>
                  <a:schemeClr val="tx1"/>
                </a:solidFill>
                <a:latin typeface="Arial" pitchFamily="34" charset="0"/>
                <a:ea typeface="メイリオ" pitchFamily="50" charset="-128"/>
              </a:rPr>
              <a:t>DSS</a:t>
            </a:r>
            <a:r>
              <a:rPr lang="zh-TW" altLang="en-US" sz="1000" b="1" spc="100" dirty="0">
                <a:solidFill>
                  <a:schemeClr val="tx1"/>
                </a:solidFill>
                <a:latin typeface="Arial" pitchFamily="34" charset="0"/>
                <a:ea typeface="メイリオ" pitchFamily="50" charset="-128"/>
              </a:rPr>
              <a:t>統</a:t>
            </a:r>
            <a:r>
              <a:rPr lang="ja-JP" altLang="en-US" sz="1000" b="1" spc="100" dirty="0">
                <a:solidFill>
                  <a:schemeClr val="tx1"/>
                </a:solidFill>
                <a:latin typeface="Arial" pitchFamily="34" charset="0"/>
                <a:ea typeface="メイリオ" pitchFamily="50" charset="-128"/>
              </a:rPr>
              <a:t>特</a:t>
            </a:r>
            <a:r>
              <a:rPr lang="zh-TW" altLang="en-US" sz="1000" b="1" spc="100" dirty="0">
                <a:solidFill>
                  <a:schemeClr val="tx1"/>
                </a:solidFill>
                <a:latin typeface="Arial" pitchFamily="34" charset="0"/>
                <a:ea typeface="メイリオ" pitchFamily="50" charset="-128"/>
              </a:rPr>
              <a:t>規</a:t>
            </a:r>
            <a:r>
              <a:rPr lang="en-US" altLang="ja-JP" sz="1000" b="1" spc="100" dirty="0">
                <a:solidFill>
                  <a:schemeClr val="tx1"/>
                </a:solidFill>
                <a:latin typeface="Arial" pitchFamily="34" charset="0"/>
                <a:ea typeface="メイリオ" pitchFamily="50" charset="-128"/>
              </a:rPr>
              <a:t>76-02</a:t>
            </a:r>
            <a:r>
              <a:rPr lang="zh-TW" altLang="en-US" sz="1000" b="1" spc="100" dirty="0">
                <a:solidFill>
                  <a:schemeClr val="tx1"/>
                </a:solidFill>
                <a:latin typeface="Arial" pitchFamily="34" charset="0"/>
                <a:ea typeface="メイリオ" pitchFamily="50" charset="-128"/>
              </a:rPr>
              <a:t>）</a:t>
            </a:r>
            <a:r>
              <a:rPr lang="ja-JP" altLang="en-US" sz="1000" b="1" spc="100" dirty="0">
                <a:solidFill>
                  <a:schemeClr val="tx1"/>
                </a:solidFill>
                <a:latin typeface="Arial" pitchFamily="34" charset="0"/>
                <a:ea typeface="メイリオ" pitchFamily="50" charset="-128"/>
              </a:rPr>
              <a:t>及び細則</a:t>
            </a:r>
            <a:endParaRPr lang="zh-TW" altLang="en-US" sz="1000" b="1" spc="100" dirty="0">
              <a:solidFill>
                <a:schemeClr val="tx1"/>
              </a:solidFill>
              <a:latin typeface="Arial" pitchFamily="34" charset="0"/>
              <a:ea typeface="メイリオ" pitchFamily="50" charset="-128"/>
            </a:endParaRPr>
          </a:p>
        </p:txBody>
      </p:sp>
      <p:grpSp>
        <p:nvGrpSpPr>
          <p:cNvPr id="82" name="グループ化 81"/>
          <p:cNvGrpSpPr/>
          <p:nvPr/>
        </p:nvGrpSpPr>
        <p:grpSpPr>
          <a:xfrm>
            <a:off x="9735162" y="4048969"/>
            <a:ext cx="1564906" cy="485239"/>
            <a:chOff x="3581499" y="4567607"/>
            <a:chExt cx="1564906" cy="485239"/>
          </a:xfrm>
        </p:grpSpPr>
        <p:sp>
          <p:nvSpPr>
            <p:cNvPr id="83" name="テキスト ボックス 82"/>
            <p:cNvSpPr txBox="1"/>
            <p:nvPr/>
          </p:nvSpPr>
          <p:spPr>
            <a:xfrm>
              <a:off x="3581499" y="4567607"/>
              <a:ext cx="1564906"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en-US" altLang="ja-JP" sz="1050" b="1" spc="100" dirty="0">
                  <a:solidFill>
                    <a:schemeClr val="bg1"/>
                  </a:solidFill>
                  <a:latin typeface="Arial" pitchFamily="34" charset="0"/>
                  <a:ea typeface="メイリオ" pitchFamily="50" charset="-128"/>
                </a:rPr>
                <a:t>OSS</a:t>
              </a:r>
              <a:r>
                <a:rPr lang="ja-JP" altLang="en-US" sz="1050" b="1" spc="100" dirty="0">
                  <a:solidFill>
                    <a:schemeClr val="bg1"/>
                  </a:solidFill>
                  <a:latin typeface="Arial" pitchFamily="34" charset="0"/>
                  <a:ea typeface="メイリオ" pitchFamily="50" charset="-128"/>
                </a:rPr>
                <a:t>ガイドライン</a:t>
              </a:r>
              <a:br>
                <a:rPr lang="en-US" altLang="ja-JP" sz="1200" b="1" spc="100" dirty="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ja-JP" altLang="en-US" sz="1000" b="1" spc="100" dirty="0">
                  <a:solidFill>
                    <a:schemeClr val="bg1"/>
                  </a:solidFill>
                  <a:latin typeface="Arial" pitchFamily="34" charset="0"/>
                  <a:ea typeface="メイリオ" pitchFamily="50" charset="-128"/>
                </a:rPr>
                <a:t>　</a:t>
              </a:r>
              <a:r>
                <a:rPr lang="en-US" altLang="ja-JP" sz="1000" b="1" spc="100" dirty="0">
                  <a:solidFill>
                    <a:schemeClr val="bg1"/>
                  </a:solidFill>
                  <a:latin typeface="Arial" pitchFamily="34" charset="0"/>
                  <a:ea typeface="メイリオ" pitchFamily="50" charset="-128"/>
                </a:rPr>
                <a:t>『</a:t>
              </a:r>
              <a:r>
                <a:rPr lang="ja-JP" altLang="en-US" sz="1000" b="1" spc="100" dirty="0">
                  <a:solidFill>
                    <a:schemeClr val="bg1"/>
                  </a:solidFill>
                  <a:latin typeface="Arial" pitchFamily="34" charset="0"/>
                  <a:ea typeface="メイリオ" pitchFamily="50" charset="-128"/>
                </a:rPr>
                <a:t>活用編</a:t>
              </a:r>
              <a:r>
                <a:rPr lang="en-US" altLang="ja-JP" sz="1000" b="1" spc="100" dirty="0">
                  <a:solidFill>
                    <a:schemeClr val="bg1"/>
                  </a:solidFill>
                  <a:latin typeface="Arial" pitchFamily="34" charset="0"/>
                  <a:ea typeface="メイリオ" pitchFamily="50" charset="-128"/>
                </a:rPr>
                <a:t>』</a:t>
              </a:r>
              <a:endParaRPr lang="zh-TW" altLang="en-US" sz="1000" b="1" spc="100" dirty="0">
                <a:solidFill>
                  <a:schemeClr val="bg1"/>
                </a:solidFill>
                <a:latin typeface="Arial" pitchFamily="34" charset="0"/>
                <a:ea typeface="メイリオ" pitchFamily="50" charset="-128"/>
              </a:endParaRPr>
            </a:p>
          </p:txBody>
        </p:sp>
        <p:grpSp>
          <p:nvGrpSpPr>
            <p:cNvPr id="84" name="グループ化 83"/>
            <p:cNvGrpSpPr/>
            <p:nvPr/>
          </p:nvGrpSpPr>
          <p:grpSpPr>
            <a:xfrm>
              <a:off x="3646675" y="4650640"/>
              <a:ext cx="118940" cy="135520"/>
              <a:chOff x="7910570" y="4110030"/>
              <a:chExt cx="118940" cy="135520"/>
            </a:xfrm>
          </p:grpSpPr>
          <p:sp>
            <p:nvSpPr>
              <p:cNvPr id="85" name="正方形/長方形 84"/>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86" name="正方形/長方形 85"/>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sp>
        <p:nvSpPr>
          <p:cNvPr id="8" name="Text Box 31">
            <a:extLst>
              <a:ext uri="{FF2B5EF4-FFF2-40B4-BE49-F238E27FC236}">
                <a16:creationId xmlns:a16="http://schemas.microsoft.com/office/drawing/2014/main" id="{118D4EB6-5DD4-3FCC-C9BC-38A4305FCAAC}"/>
              </a:ext>
            </a:extLst>
          </p:cNvPr>
          <p:cNvSpPr txBox="1">
            <a:spLocks noChangeArrowheads="1"/>
          </p:cNvSpPr>
          <p:nvPr/>
        </p:nvSpPr>
        <p:spPr bwMode="gray">
          <a:xfrm>
            <a:off x="6921622" y="5184417"/>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sp>
        <p:nvSpPr>
          <p:cNvPr id="10" name="吹き出し: 角を丸めた四角形 9">
            <a:extLst>
              <a:ext uri="{FF2B5EF4-FFF2-40B4-BE49-F238E27FC236}">
                <a16:creationId xmlns:a16="http://schemas.microsoft.com/office/drawing/2014/main" id="{7144DD4D-574F-8AD7-8A3B-31CDEE6CE415}"/>
              </a:ext>
            </a:extLst>
          </p:cNvPr>
          <p:cNvSpPr/>
          <p:nvPr/>
        </p:nvSpPr>
        <p:spPr bwMode="auto">
          <a:xfrm>
            <a:off x="10348714" y="5056150"/>
            <a:ext cx="2311407" cy="834977"/>
          </a:xfrm>
          <a:prstGeom prst="wedgeRoundRectCallout">
            <a:avLst>
              <a:gd name="adj1" fmla="val -108461"/>
              <a:gd name="adj2" fmla="val -33877"/>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600" b="1" spc="100" dirty="0">
                <a:solidFill>
                  <a:schemeClr val="tx1"/>
                </a:solidFill>
                <a:latin typeface="Arial" pitchFamily="34" charset="0"/>
                <a:ea typeface="メイリオ" pitchFamily="50" charset="-128"/>
              </a:rPr>
              <a:t>フォントサイズ調整、</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ページ全体の体裁調整</a:t>
            </a:r>
          </a:p>
        </p:txBody>
      </p:sp>
      <p:sp>
        <p:nvSpPr>
          <p:cNvPr id="11" name="乗算記号 10">
            <a:extLst>
              <a:ext uri="{FF2B5EF4-FFF2-40B4-BE49-F238E27FC236}">
                <a16:creationId xmlns:a16="http://schemas.microsoft.com/office/drawing/2014/main" id="{BB88AF7E-8D0E-3574-C741-FE671453A900}"/>
              </a:ext>
            </a:extLst>
          </p:cNvPr>
          <p:cNvSpPr/>
          <p:nvPr/>
        </p:nvSpPr>
        <p:spPr bwMode="auto">
          <a:xfrm>
            <a:off x="8477450" y="4061536"/>
            <a:ext cx="4175027" cy="611915"/>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9" name="乗算記号 18">
            <a:extLst>
              <a:ext uri="{FF2B5EF4-FFF2-40B4-BE49-F238E27FC236}">
                <a16:creationId xmlns:a16="http://schemas.microsoft.com/office/drawing/2014/main" id="{AEEAB19C-4BFC-FC94-EC3B-7B7AFBB69E19}"/>
              </a:ext>
            </a:extLst>
          </p:cNvPr>
          <p:cNvSpPr/>
          <p:nvPr/>
        </p:nvSpPr>
        <p:spPr bwMode="auto">
          <a:xfrm>
            <a:off x="2329124" y="6492011"/>
            <a:ext cx="4175027" cy="234680"/>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 name="吹き出し: 角を丸めた四角形 19">
            <a:extLst>
              <a:ext uri="{FF2B5EF4-FFF2-40B4-BE49-F238E27FC236}">
                <a16:creationId xmlns:a16="http://schemas.microsoft.com/office/drawing/2014/main" id="{A362F902-7AB1-5C5D-ADA3-BAF9E886484B}"/>
              </a:ext>
            </a:extLst>
          </p:cNvPr>
          <p:cNvSpPr/>
          <p:nvPr/>
        </p:nvSpPr>
        <p:spPr bwMode="auto">
          <a:xfrm>
            <a:off x="9512298" y="1495883"/>
            <a:ext cx="2311407" cy="732967"/>
          </a:xfrm>
          <a:prstGeom prst="wedgeRoundRectCallout">
            <a:avLst>
              <a:gd name="adj1" fmla="val -205836"/>
              <a:gd name="adj2" fmla="val 105421"/>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600" b="1" spc="100" dirty="0">
                <a:solidFill>
                  <a:schemeClr val="tx1"/>
                </a:solidFill>
                <a:latin typeface="Arial" pitchFamily="34" charset="0"/>
                <a:ea typeface="メイリオ" pitchFamily="50" charset="-128"/>
              </a:rPr>
              <a:t>フォントを他の規則の文字に合わせる</a:t>
            </a:r>
          </a:p>
        </p:txBody>
      </p:sp>
      <p:grpSp>
        <p:nvGrpSpPr>
          <p:cNvPr id="21" name="グループ化 20">
            <a:extLst>
              <a:ext uri="{FF2B5EF4-FFF2-40B4-BE49-F238E27FC236}">
                <a16:creationId xmlns:a16="http://schemas.microsoft.com/office/drawing/2014/main" id="{936F5406-7A4F-E418-03AC-5DF57F5D8B93}"/>
              </a:ext>
            </a:extLst>
          </p:cNvPr>
          <p:cNvGrpSpPr/>
          <p:nvPr/>
        </p:nvGrpSpPr>
        <p:grpSpPr>
          <a:xfrm>
            <a:off x="3930068" y="4638044"/>
            <a:ext cx="2577808" cy="485239"/>
            <a:chOff x="3581499" y="4567607"/>
            <a:chExt cx="2577808" cy="485239"/>
          </a:xfrm>
        </p:grpSpPr>
        <p:sp>
          <p:nvSpPr>
            <p:cNvPr id="23" name="テキスト ボックス 22">
              <a:extLst>
                <a:ext uri="{FF2B5EF4-FFF2-40B4-BE49-F238E27FC236}">
                  <a16:creationId xmlns:a16="http://schemas.microsoft.com/office/drawing/2014/main" id="{68FDFFD9-5C96-B0ED-8F67-63E7305F8E3C}"/>
                </a:ext>
              </a:extLst>
            </p:cNvPr>
            <p:cNvSpPr txBox="1"/>
            <p:nvPr/>
          </p:nvSpPr>
          <p:spPr>
            <a:xfrm>
              <a:off x="3581499" y="4567607"/>
              <a:ext cx="2577808"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en-US" altLang="ja-JP" sz="1050" b="1" spc="100" dirty="0">
                  <a:solidFill>
                    <a:schemeClr val="bg1"/>
                  </a:solidFill>
                  <a:latin typeface="Arial" pitchFamily="34" charset="0"/>
                  <a:ea typeface="メイリオ" pitchFamily="50" charset="-128"/>
                </a:rPr>
                <a:t>OSS</a:t>
              </a:r>
              <a:r>
                <a:rPr lang="ja-JP" altLang="en-US" sz="1050" b="1" spc="100" dirty="0">
                  <a:solidFill>
                    <a:schemeClr val="bg1"/>
                  </a:solidFill>
                  <a:latin typeface="Arial" pitchFamily="34" charset="0"/>
                  <a:ea typeface="メイリオ" pitchFamily="50" charset="-128"/>
                </a:rPr>
                <a:t>ガイドライン及び</a:t>
              </a:r>
              <a:r>
                <a:rPr lang="en-US" altLang="ja-JP" sz="1050" b="1" spc="100" dirty="0">
                  <a:solidFill>
                    <a:schemeClr val="bg1"/>
                  </a:solidFill>
                  <a:latin typeface="Arial" pitchFamily="34" charset="0"/>
                  <a:ea typeface="メイリオ" pitchFamily="50" charset="-128"/>
                </a:rPr>
                <a:t>『</a:t>
              </a:r>
              <a:r>
                <a:rPr lang="ja-JP" altLang="en-US" sz="1050" b="1" spc="100" dirty="0">
                  <a:solidFill>
                    <a:schemeClr val="bg1"/>
                  </a:solidFill>
                  <a:latin typeface="Arial" pitchFamily="34" charset="0"/>
                  <a:ea typeface="メイリオ" pitchFamily="50" charset="-128"/>
                </a:rPr>
                <a:t>活用編</a:t>
              </a:r>
              <a:r>
                <a:rPr lang="en-US" altLang="ja-JP" sz="1050" b="1" spc="100" dirty="0">
                  <a:solidFill>
                    <a:schemeClr val="bg1"/>
                  </a:solidFill>
                  <a:latin typeface="Arial" pitchFamily="34" charset="0"/>
                  <a:ea typeface="メイリオ" pitchFamily="50" charset="-128"/>
                </a:rPr>
                <a:t>』</a:t>
              </a:r>
              <a:br>
                <a:rPr lang="en-US" altLang="ja-JP" sz="1200" b="1" spc="100" dirty="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en-US" altLang="ja-JP" sz="1000" b="1" spc="100" dirty="0">
                  <a:solidFill>
                    <a:schemeClr val="bg1"/>
                  </a:solidFill>
                  <a:latin typeface="Arial" pitchFamily="34" charset="0"/>
                  <a:ea typeface="メイリオ" pitchFamily="50" charset="-128"/>
                </a:rPr>
                <a:t>DSS</a:t>
              </a:r>
              <a:r>
                <a:rPr lang="ja-JP" altLang="en-US" sz="1000" b="1" spc="100" dirty="0">
                  <a:solidFill>
                    <a:schemeClr val="bg1"/>
                  </a:solidFill>
                  <a:latin typeface="Arial" pitchFamily="34" charset="0"/>
                  <a:ea typeface="メイリオ" pitchFamily="50" charset="-128"/>
                </a:rPr>
                <a:t>の方向け　　</a:t>
              </a:r>
              <a:endParaRPr lang="zh-TW" altLang="en-US" sz="1000" b="1" spc="100" dirty="0">
                <a:solidFill>
                  <a:schemeClr val="bg1"/>
                </a:solidFill>
                <a:latin typeface="Arial" pitchFamily="34" charset="0"/>
                <a:ea typeface="メイリオ" pitchFamily="50" charset="-128"/>
              </a:endParaRPr>
            </a:p>
          </p:txBody>
        </p:sp>
        <p:grpSp>
          <p:nvGrpSpPr>
            <p:cNvPr id="25" name="グループ化 24">
              <a:extLst>
                <a:ext uri="{FF2B5EF4-FFF2-40B4-BE49-F238E27FC236}">
                  <a16:creationId xmlns:a16="http://schemas.microsoft.com/office/drawing/2014/main" id="{8C781A15-6B77-F03B-9E88-71D6F6D20B91}"/>
                </a:ext>
              </a:extLst>
            </p:cNvPr>
            <p:cNvGrpSpPr/>
            <p:nvPr/>
          </p:nvGrpSpPr>
          <p:grpSpPr>
            <a:xfrm>
              <a:off x="3646675" y="4650640"/>
              <a:ext cx="118940" cy="135520"/>
              <a:chOff x="7910570" y="4110030"/>
              <a:chExt cx="118940" cy="135520"/>
            </a:xfrm>
          </p:grpSpPr>
          <p:sp>
            <p:nvSpPr>
              <p:cNvPr id="26" name="正方形/長方形 25">
                <a:extLst>
                  <a:ext uri="{FF2B5EF4-FFF2-40B4-BE49-F238E27FC236}">
                    <a16:creationId xmlns:a16="http://schemas.microsoft.com/office/drawing/2014/main" id="{9EA87657-A684-3FCD-3016-D115F9AC5445}"/>
                  </a:ext>
                </a:extLst>
              </p:cNvPr>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27" name="正方形/長方形 26">
                <a:extLst>
                  <a:ext uri="{FF2B5EF4-FFF2-40B4-BE49-F238E27FC236}">
                    <a16:creationId xmlns:a16="http://schemas.microsoft.com/office/drawing/2014/main" id="{BB3C670F-CB03-BFBA-C506-8C2EE861AD3F}"/>
                  </a:ext>
                </a:extLst>
              </p:cNvPr>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28" name="グループ化 27">
            <a:extLst>
              <a:ext uri="{FF2B5EF4-FFF2-40B4-BE49-F238E27FC236}">
                <a16:creationId xmlns:a16="http://schemas.microsoft.com/office/drawing/2014/main" id="{6347978F-EE3C-FFD8-D508-A458B817AEFA}"/>
              </a:ext>
            </a:extLst>
          </p:cNvPr>
          <p:cNvGrpSpPr/>
          <p:nvPr/>
        </p:nvGrpSpPr>
        <p:grpSpPr>
          <a:xfrm>
            <a:off x="6663407" y="4633395"/>
            <a:ext cx="2577808" cy="485239"/>
            <a:chOff x="3581499" y="4567607"/>
            <a:chExt cx="2577808" cy="485239"/>
          </a:xfrm>
        </p:grpSpPr>
        <p:sp>
          <p:nvSpPr>
            <p:cNvPr id="29" name="テキスト ボックス 28">
              <a:extLst>
                <a:ext uri="{FF2B5EF4-FFF2-40B4-BE49-F238E27FC236}">
                  <a16:creationId xmlns:a16="http://schemas.microsoft.com/office/drawing/2014/main" id="{ED65A6DF-73BB-BE33-26AF-521B5C546B15}"/>
                </a:ext>
              </a:extLst>
            </p:cNvPr>
            <p:cNvSpPr txBox="1"/>
            <p:nvPr/>
          </p:nvSpPr>
          <p:spPr>
            <a:xfrm>
              <a:off x="3581499" y="4567607"/>
              <a:ext cx="2577808"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en-US" altLang="ja-JP" sz="1050" b="1" spc="100" dirty="0">
                  <a:solidFill>
                    <a:schemeClr val="bg1"/>
                  </a:solidFill>
                  <a:latin typeface="Arial" pitchFamily="34" charset="0"/>
                  <a:ea typeface="メイリオ" pitchFamily="50" charset="-128"/>
                </a:rPr>
                <a:t>OSS</a:t>
              </a:r>
              <a:r>
                <a:rPr lang="ja-JP" altLang="en-US" sz="1050" b="1" spc="100" dirty="0">
                  <a:solidFill>
                    <a:schemeClr val="bg1"/>
                  </a:solidFill>
                  <a:latin typeface="Arial" pitchFamily="34" charset="0"/>
                  <a:ea typeface="メイリオ" pitchFamily="50" charset="-128"/>
                </a:rPr>
                <a:t>ガイドライン及び</a:t>
              </a:r>
              <a:r>
                <a:rPr lang="en-US" altLang="ja-JP" sz="1050" b="1" spc="100" dirty="0">
                  <a:solidFill>
                    <a:schemeClr val="bg1"/>
                  </a:solidFill>
                  <a:latin typeface="Arial" pitchFamily="34" charset="0"/>
                  <a:ea typeface="メイリオ" pitchFamily="50" charset="-128"/>
                </a:rPr>
                <a:t>『</a:t>
              </a:r>
              <a:r>
                <a:rPr lang="ja-JP" altLang="en-US" sz="1050" b="1" spc="100" dirty="0">
                  <a:solidFill>
                    <a:schemeClr val="bg1"/>
                  </a:solidFill>
                  <a:latin typeface="Arial" pitchFamily="34" charset="0"/>
                  <a:ea typeface="メイリオ" pitchFamily="50" charset="-128"/>
                </a:rPr>
                <a:t>活用編</a:t>
              </a:r>
              <a:r>
                <a:rPr lang="en-US" altLang="ja-JP" sz="1050" b="1" spc="100" dirty="0">
                  <a:solidFill>
                    <a:schemeClr val="bg1"/>
                  </a:solidFill>
                  <a:latin typeface="Arial" pitchFamily="34" charset="0"/>
                  <a:ea typeface="メイリオ" pitchFamily="50" charset="-128"/>
                </a:rPr>
                <a:t>』</a:t>
              </a:r>
              <a:br>
                <a:rPr lang="en-US" altLang="ja-JP" sz="1200" b="1" spc="100" dirty="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en-US" altLang="ja-JP" sz="1000" b="1" spc="100" dirty="0">
                  <a:solidFill>
                    <a:schemeClr val="bg1"/>
                  </a:solidFill>
                  <a:latin typeface="Arial" pitchFamily="34" charset="0"/>
                  <a:ea typeface="メイリオ" pitchFamily="50" charset="-128"/>
                </a:rPr>
                <a:t>DSS</a:t>
              </a:r>
              <a:r>
                <a:rPr lang="ja-JP" altLang="en-US" sz="1000" b="1" spc="100" dirty="0">
                  <a:solidFill>
                    <a:schemeClr val="bg1"/>
                  </a:solidFill>
                  <a:latin typeface="Arial" pitchFamily="34" charset="0"/>
                  <a:ea typeface="メイリオ" pitchFamily="50" charset="-128"/>
                </a:rPr>
                <a:t>以外の方向け</a:t>
              </a:r>
              <a:endParaRPr lang="zh-TW" altLang="en-US" sz="1000" b="1" spc="100" dirty="0">
                <a:solidFill>
                  <a:schemeClr val="bg1"/>
                </a:solidFill>
                <a:latin typeface="Arial" pitchFamily="34" charset="0"/>
                <a:ea typeface="メイリオ" pitchFamily="50" charset="-128"/>
              </a:endParaRPr>
            </a:p>
          </p:txBody>
        </p:sp>
        <p:grpSp>
          <p:nvGrpSpPr>
            <p:cNvPr id="30" name="グループ化 29">
              <a:extLst>
                <a:ext uri="{FF2B5EF4-FFF2-40B4-BE49-F238E27FC236}">
                  <a16:creationId xmlns:a16="http://schemas.microsoft.com/office/drawing/2014/main" id="{9BB8A180-894C-9964-6847-14963C93CAF8}"/>
                </a:ext>
              </a:extLst>
            </p:cNvPr>
            <p:cNvGrpSpPr/>
            <p:nvPr/>
          </p:nvGrpSpPr>
          <p:grpSpPr>
            <a:xfrm>
              <a:off x="3646675" y="4650640"/>
              <a:ext cx="118940" cy="135520"/>
              <a:chOff x="7910570" y="4110030"/>
              <a:chExt cx="118940" cy="135520"/>
            </a:xfrm>
          </p:grpSpPr>
          <p:sp>
            <p:nvSpPr>
              <p:cNvPr id="31" name="正方形/長方形 30">
                <a:extLst>
                  <a:ext uri="{FF2B5EF4-FFF2-40B4-BE49-F238E27FC236}">
                    <a16:creationId xmlns:a16="http://schemas.microsoft.com/office/drawing/2014/main" id="{C6D45472-81A4-14A5-BE48-4511813C800E}"/>
                  </a:ext>
                </a:extLst>
              </p:cNvPr>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32" name="正方形/長方形 31">
                <a:extLst>
                  <a:ext uri="{FF2B5EF4-FFF2-40B4-BE49-F238E27FC236}">
                    <a16:creationId xmlns:a16="http://schemas.microsoft.com/office/drawing/2014/main" id="{8BB4BD07-5732-8535-8F0F-AA9F63693821}"/>
                  </a:ext>
                </a:extLst>
              </p:cNvPr>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sp>
        <p:nvSpPr>
          <p:cNvPr id="33" name="吹き出し: 角を丸めた四角形 32">
            <a:extLst>
              <a:ext uri="{FF2B5EF4-FFF2-40B4-BE49-F238E27FC236}">
                <a16:creationId xmlns:a16="http://schemas.microsoft.com/office/drawing/2014/main" id="{FF90C16D-2613-39F7-E4E2-D6821BEF9550}"/>
              </a:ext>
            </a:extLst>
          </p:cNvPr>
          <p:cNvSpPr/>
          <p:nvPr/>
        </p:nvSpPr>
        <p:spPr bwMode="auto">
          <a:xfrm>
            <a:off x="9761668" y="3414691"/>
            <a:ext cx="1884556" cy="490653"/>
          </a:xfrm>
          <a:prstGeom prst="wedgeRoundRectCallout">
            <a:avLst>
              <a:gd name="adj1" fmla="val -27934"/>
              <a:gd name="adj2" fmla="val 103581"/>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800" b="1" spc="100" dirty="0">
                <a:solidFill>
                  <a:schemeClr val="tx1"/>
                </a:solidFill>
                <a:latin typeface="Arial" pitchFamily="34" charset="0"/>
                <a:ea typeface="メイリオ" pitchFamily="50" charset="-128"/>
              </a:rPr>
              <a:t>部分は削除</a:t>
            </a:r>
          </a:p>
        </p:txBody>
      </p:sp>
      <p:sp>
        <p:nvSpPr>
          <p:cNvPr id="34" name="乗算記号 33">
            <a:extLst>
              <a:ext uri="{FF2B5EF4-FFF2-40B4-BE49-F238E27FC236}">
                <a16:creationId xmlns:a16="http://schemas.microsoft.com/office/drawing/2014/main" id="{FC819D30-91A2-2D74-92DF-B54F3868986D}"/>
              </a:ext>
            </a:extLst>
          </p:cNvPr>
          <p:cNvSpPr/>
          <p:nvPr/>
        </p:nvSpPr>
        <p:spPr bwMode="auto">
          <a:xfrm>
            <a:off x="9780196" y="3399783"/>
            <a:ext cx="419407" cy="468090"/>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3720525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257440" y="533400"/>
            <a:ext cx="8957732" cy="3708000"/>
            <a:chOff x="257440" y="533400"/>
            <a:chExt cx="8957732" cy="3708000"/>
          </a:xfrm>
        </p:grpSpPr>
        <p:sp>
          <p:nvSpPr>
            <p:cNvPr id="54" name="正方形/長方形 53"/>
            <p:cNvSpPr/>
            <p:nvPr/>
          </p:nvSpPr>
          <p:spPr bwMode="auto">
            <a:xfrm>
              <a:off x="257440" y="533400"/>
              <a:ext cx="8957732" cy="3708000"/>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72" name="直線コネクタ 71"/>
            <p:cNvCxnSpPr/>
            <p:nvPr/>
          </p:nvCxnSpPr>
          <p:spPr bwMode="auto">
            <a:xfrm>
              <a:off x="350573" y="4161175"/>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sp>
        <p:nvSpPr>
          <p:cNvPr id="4" name="タイトル 3"/>
          <p:cNvSpPr>
            <a:spLocks noGrp="1"/>
          </p:cNvSpPr>
          <p:nvPr>
            <p:ph type="title"/>
          </p:nvPr>
        </p:nvSpPr>
        <p:spPr>
          <a:xfrm>
            <a:off x="284027" y="219250"/>
            <a:ext cx="8984664" cy="348557"/>
          </a:xfrm>
        </p:spPr>
        <p:txBody>
          <a:bodyPr/>
          <a:lstStyle/>
          <a:p>
            <a:r>
              <a:rPr lang="en-US" altLang="ja-JP" dirty="0"/>
              <a:t>4-7 OSS</a:t>
            </a:r>
            <a:r>
              <a:rPr lang="ja-JP" altLang="en-US" dirty="0"/>
              <a:t>コミュニティへのコントリビューション（貢献）とは</a:t>
            </a:r>
          </a:p>
        </p:txBody>
      </p:sp>
      <p:grpSp>
        <p:nvGrpSpPr>
          <p:cNvPr id="58" name="グループ化 57"/>
          <p:cNvGrpSpPr/>
          <p:nvPr/>
        </p:nvGrpSpPr>
        <p:grpSpPr>
          <a:xfrm>
            <a:off x="257440" y="556406"/>
            <a:ext cx="8957732" cy="419639"/>
            <a:chOff x="257440" y="567269"/>
            <a:chExt cx="8957732" cy="414547"/>
          </a:xfrm>
        </p:grpSpPr>
        <p:sp>
          <p:nvSpPr>
            <p:cNvPr id="59" name="正方形/長方形 58"/>
            <p:cNvSpPr/>
            <p:nvPr/>
          </p:nvSpPr>
          <p:spPr bwMode="auto">
            <a:xfrm>
              <a:off x="257440" y="567269"/>
              <a:ext cx="8957732" cy="414547"/>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62" name="直線コネクタ 61"/>
            <p:cNvCxnSpPr/>
            <p:nvPr/>
          </p:nvCxnSpPr>
          <p:spPr bwMode="auto">
            <a:xfrm>
              <a:off x="350573" y="601671"/>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63" name="直線コネクタ 62"/>
            <p:cNvCxnSpPr/>
            <p:nvPr/>
          </p:nvCxnSpPr>
          <p:spPr bwMode="auto">
            <a:xfrm>
              <a:off x="350573" y="930334"/>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64" name="Text Box 31"/>
          <p:cNvSpPr txBox="1">
            <a:spLocks noChangeArrowheads="1"/>
          </p:cNvSpPr>
          <p:nvPr/>
        </p:nvSpPr>
        <p:spPr bwMode="gray">
          <a:xfrm>
            <a:off x="313512" y="670746"/>
            <a:ext cx="8912683" cy="254678"/>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dirty="0">
                <a:solidFill>
                  <a:schemeClr val="tx1">
                    <a:lumMod val="75000"/>
                    <a:lumOff val="25000"/>
                  </a:schemeClr>
                </a:solidFill>
                <a:latin typeface="Arial" pitchFamily="34" charset="0"/>
                <a:ea typeface="メイリオ" pitchFamily="50" charset="-128"/>
              </a:rPr>
              <a:t>このページからは、</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コミュニティへのコントリビューションのプロセスについて説明します。</a:t>
            </a:r>
          </a:p>
        </p:txBody>
      </p:sp>
      <p:sp>
        <p:nvSpPr>
          <p:cNvPr id="68" name="Text Box 31"/>
          <p:cNvSpPr txBox="1">
            <a:spLocks noChangeArrowheads="1"/>
          </p:cNvSpPr>
          <p:nvPr/>
        </p:nvSpPr>
        <p:spPr bwMode="gray">
          <a:xfrm>
            <a:off x="334851" y="1031664"/>
            <a:ext cx="8847249" cy="488976"/>
          </a:xfrm>
          <a:prstGeom prst="rect">
            <a:avLst/>
          </a:prstGeom>
          <a:noFill/>
          <a:ln w="3175" cap="rnd">
            <a:noFill/>
            <a:miter lim="800000"/>
            <a:headEnd/>
            <a:tailEnd/>
          </a:ln>
          <a:effectLst/>
        </p:spPr>
        <p:txBody>
          <a:bodyPr wrap="square" lIns="72000" tIns="0" rIns="144000" bIns="0" anchor="t">
            <a:noAutofit/>
          </a:bodyPr>
          <a:lstStyle/>
          <a:p>
            <a:pPr>
              <a:lnSpc>
                <a:spcPct val="100000"/>
              </a:lnSpc>
              <a:spcBef>
                <a:spcPts val="600"/>
              </a:spcBef>
              <a:buClr>
                <a:srgbClr val="29A2B5"/>
              </a:buClr>
              <a:defRPr/>
            </a:pPr>
            <a:r>
              <a:rPr lang="en-US" altLang="ja-JP" sz="1500" b="1" spc="100" dirty="0">
                <a:solidFill>
                  <a:srgbClr val="009AB8"/>
                </a:solidFill>
                <a:latin typeface="Arial" pitchFamily="34" charset="0"/>
                <a:ea typeface="メイリオ" pitchFamily="50" charset="-128"/>
              </a:rPr>
              <a:t>OSS</a:t>
            </a:r>
            <a:r>
              <a:rPr lang="ja-JP" altLang="en-US" sz="1500" b="1" spc="100" dirty="0">
                <a:solidFill>
                  <a:srgbClr val="009AB8"/>
                </a:solidFill>
                <a:latin typeface="Arial" pitchFamily="34" charset="0"/>
                <a:ea typeface="メイリオ" pitchFamily="50" charset="-128"/>
              </a:rPr>
              <a:t>は、</a:t>
            </a:r>
            <a:r>
              <a:rPr lang="en-US" altLang="ja-JP" sz="1500" b="1" spc="100" dirty="0">
                <a:solidFill>
                  <a:srgbClr val="009AB8"/>
                </a:solidFill>
                <a:latin typeface="Arial" pitchFamily="34" charset="0"/>
                <a:ea typeface="メイリオ" pitchFamily="50" charset="-128"/>
              </a:rPr>
              <a:t>Give</a:t>
            </a:r>
            <a:r>
              <a:rPr lang="ja-JP" altLang="en-US" sz="1500" b="1" spc="100" dirty="0">
                <a:solidFill>
                  <a:srgbClr val="009AB8"/>
                </a:solidFill>
                <a:latin typeface="Arial" pitchFamily="34" charset="0"/>
                <a:ea typeface="メイリオ" pitchFamily="50" charset="-128"/>
              </a:rPr>
              <a:t>＆</a:t>
            </a:r>
            <a:r>
              <a:rPr lang="en-US" altLang="ja-JP" sz="1500" b="1" spc="100" dirty="0">
                <a:solidFill>
                  <a:srgbClr val="009AB8"/>
                </a:solidFill>
                <a:latin typeface="Arial" pitchFamily="34" charset="0"/>
                <a:ea typeface="メイリオ" pitchFamily="50" charset="-128"/>
              </a:rPr>
              <a:t>Take</a:t>
            </a:r>
            <a:r>
              <a:rPr lang="ja-JP" altLang="en-US" sz="1500" b="1" spc="100" dirty="0">
                <a:solidFill>
                  <a:srgbClr val="009AB8"/>
                </a:solidFill>
                <a:latin typeface="Arial" pitchFamily="34" charset="0"/>
                <a:ea typeface="メイリオ" pitchFamily="50" charset="-128"/>
              </a:rPr>
              <a:t>が基本！</a:t>
            </a:r>
          </a:p>
          <a:p>
            <a:pPr marL="216000" indent="-216000">
              <a:lnSpc>
                <a:spcPct val="100000"/>
              </a:lnSpc>
              <a:spcBef>
                <a:spcPts val="200"/>
              </a:spcBef>
              <a:buClr>
                <a:srgbClr val="29A2B5"/>
              </a:buClr>
              <a:buFont typeface="Wingdings" panose="05000000000000000000" pitchFamily="2" charset="2"/>
              <a:buChar char="l"/>
              <a:defRPr/>
            </a:pPr>
            <a:r>
              <a:rPr lang="ja-JP" altLang="en-US" sz="1200" b="1" spc="100" dirty="0">
                <a:solidFill>
                  <a:schemeClr val="tx1">
                    <a:lumMod val="75000"/>
                    <a:lumOff val="25000"/>
                  </a:schemeClr>
                </a:solidFill>
                <a:latin typeface="Arial" pitchFamily="34" charset="0"/>
                <a:ea typeface="メイリオ" pitchFamily="50" charset="-128"/>
              </a:rPr>
              <a:t>今やシステムを</a:t>
            </a:r>
            <a:r>
              <a:rPr lang="en-US" altLang="ja-JP" sz="1200" b="1" spc="100" dirty="0">
                <a:solidFill>
                  <a:schemeClr val="tx1">
                    <a:lumMod val="75000"/>
                    <a:lumOff val="25000"/>
                  </a:schemeClr>
                </a:solidFill>
                <a:latin typeface="Arial" pitchFamily="34" charset="0"/>
                <a:ea typeface="メイリオ" pitchFamily="50" charset="-128"/>
              </a:rPr>
              <a:t>1</a:t>
            </a:r>
            <a:r>
              <a:rPr lang="ja-JP" altLang="en-US" sz="1200" b="1" spc="100" dirty="0">
                <a:solidFill>
                  <a:schemeClr val="tx1">
                    <a:lumMod val="75000"/>
                    <a:lumOff val="25000"/>
                  </a:schemeClr>
                </a:solidFill>
                <a:latin typeface="Arial" pitchFamily="34" charset="0"/>
                <a:ea typeface="メイリオ" pitchFamily="50" charset="-128"/>
              </a:rPr>
              <a:t>社の力で構築・運用することは不可能です。特に最先端のシステムは色々な人や会社と協力し</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作り上げるもので、これには相互に助け合う</a:t>
            </a:r>
            <a:r>
              <a:rPr lang="en-US" altLang="ja-JP" sz="1200" b="1" spc="100" dirty="0">
                <a:solidFill>
                  <a:schemeClr val="tx1">
                    <a:lumMod val="75000"/>
                    <a:lumOff val="25000"/>
                  </a:schemeClr>
                </a:solidFill>
                <a:latin typeface="Arial" pitchFamily="34" charset="0"/>
                <a:ea typeface="メイリオ" pitchFamily="50" charset="-128"/>
              </a:rPr>
              <a:t>Win-Win</a:t>
            </a:r>
            <a:r>
              <a:rPr lang="ja-JP" altLang="en-US" sz="1200" b="1" spc="100" dirty="0">
                <a:solidFill>
                  <a:schemeClr val="tx1">
                    <a:lumMod val="75000"/>
                    <a:lumOff val="25000"/>
                  </a:schemeClr>
                </a:solidFill>
                <a:latin typeface="Arial" pitchFamily="34" charset="0"/>
                <a:ea typeface="メイリオ" pitchFamily="50" charset="-128"/>
              </a:rPr>
              <a:t>の関係</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エコシステム</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が欠かせません。</a:t>
            </a:r>
          </a:p>
          <a:p>
            <a:pPr marL="216000" indent="-216000">
              <a:lnSpc>
                <a:spcPct val="100000"/>
              </a:lnSpc>
              <a:spcBef>
                <a:spcPts val="600"/>
              </a:spcBef>
              <a:buClr>
                <a:srgbClr val="29A2B5"/>
              </a:buClr>
              <a:buFont typeface="Wingdings" panose="05000000000000000000" pitchFamily="2" charset="2"/>
              <a:buChar char="l"/>
              <a:defRPr/>
            </a:pPr>
            <a:r>
              <a:rPr lang="ja-JP" altLang="en-US" sz="1200" b="1" spc="100" dirty="0">
                <a:solidFill>
                  <a:schemeClr val="tx1">
                    <a:lumMod val="75000"/>
                    <a:lumOff val="25000"/>
                  </a:schemeClr>
                </a:solidFill>
                <a:latin typeface="Arial" pitchFamily="34" charset="0"/>
                <a:ea typeface="メイリオ" pitchFamily="50" charset="-128"/>
              </a:rPr>
              <a:t>このエコシステムの考え方は、</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の世界も同じです。</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は多くの技術者が協力し合い作り上げたものです。これらを活用する人は感謝の気持ちを持ち、</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コミュニティへ貢献していくことが大切です。</a:t>
            </a:r>
          </a:p>
          <a:p>
            <a:pPr marL="216000" indent="-216000">
              <a:lnSpc>
                <a:spcPct val="100000"/>
              </a:lnSpc>
              <a:spcBef>
                <a:spcPts val="600"/>
              </a:spcBef>
              <a:buClr>
                <a:srgbClr val="29A2B5"/>
              </a:buClr>
              <a:buFont typeface="Wingdings" panose="05000000000000000000" pitchFamily="2" charset="2"/>
              <a:buChar char="l"/>
              <a:defRPr/>
            </a:pPr>
            <a:r>
              <a:rPr lang="ja-JP" altLang="en-US" sz="1200" b="1" spc="100" dirty="0">
                <a:solidFill>
                  <a:schemeClr val="tx1">
                    <a:lumMod val="75000"/>
                    <a:lumOff val="25000"/>
                  </a:schemeClr>
                </a:solidFill>
                <a:latin typeface="Arial" pitchFamily="34" charset="0"/>
                <a:ea typeface="メイリオ" pitchFamily="50" charset="-128"/>
              </a:rPr>
              <a:t>「</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に貢献する」といっても様々な方法がありますので、以下にコントリビューションの方法の例を参考に、自分にあった方法を探してみましょう。</a:t>
            </a:r>
          </a:p>
        </p:txBody>
      </p:sp>
      <p:sp>
        <p:nvSpPr>
          <p:cNvPr id="13" name="Text Box 31"/>
          <p:cNvSpPr txBox="1">
            <a:spLocks noChangeArrowheads="1"/>
          </p:cNvSpPr>
          <p:nvPr/>
        </p:nvSpPr>
        <p:spPr bwMode="gray">
          <a:xfrm>
            <a:off x="257440" y="4390539"/>
            <a:ext cx="8917382"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ja-JP" altLang="en-US" sz="1200" b="1" spc="100" dirty="0">
                <a:solidFill>
                  <a:schemeClr val="tx1"/>
                </a:solidFill>
                <a:latin typeface="Arial" pitchFamily="34" charset="0"/>
                <a:ea typeface="メイリオ" pitchFamily="50" charset="-128"/>
              </a:rPr>
              <a:t>つづいて、</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コントリビューションのひとつである「</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開発（</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の機能開発</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のバグ修正など）」を</a:t>
            </a:r>
            <a:br>
              <a:rPr lang="en-US" altLang="ja-JP" sz="1200" b="1" spc="100" dirty="0">
                <a:solidFill>
                  <a:schemeClr val="tx1"/>
                </a:solidFill>
                <a:latin typeface="Arial" pitchFamily="34" charset="0"/>
                <a:ea typeface="メイリオ" pitchFamily="50" charset="-128"/>
              </a:rPr>
            </a:br>
            <a:r>
              <a:rPr lang="ja-JP" altLang="en-US" sz="1200" b="1" spc="100" dirty="0">
                <a:solidFill>
                  <a:schemeClr val="tx1"/>
                </a:solidFill>
                <a:latin typeface="Arial" pitchFamily="34" charset="0"/>
                <a:ea typeface="メイリオ" pitchFamily="50" charset="-128"/>
              </a:rPr>
              <a:t>例にコントリビューションのプロセスをみていきます。</a:t>
            </a:r>
            <a:endParaRPr lang="en-US" altLang="ja-JP" sz="1200" b="1" spc="100" dirty="0">
              <a:solidFill>
                <a:schemeClr val="tx1"/>
              </a:solidFill>
              <a:latin typeface="Arial" pitchFamily="34" charset="0"/>
              <a:ea typeface="メイリオ" pitchFamily="50" charset="-128"/>
            </a:endParaRPr>
          </a:p>
          <a:p>
            <a:pPr marL="216000" indent="-216000">
              <a:lnSpc>
                <a:spcPct val="100000"/>
              </a:lnSpc>
              <a:spcBef>
                <a:spcPts val="600"/>
              </a:spcBef>
              <a:buClr>
                <a:srgbClr val="29A2B5"/>
              </a:buClr>
              <a:buFont typeface="Wingdings" panose="05000000000000000000" pitchFamily="2" charset="2"/>
              <a:buChar char="l"/>
              <a:defRPr/>
            </a:pPr>
            <a:r>
              <a:rPr lang="ja-JP" altLang="en-US" sz="1200" b="1" spc="100" dirty="0">
                <a:solidFill>
                  <a:schemeClr val="tx1"/>
                </a:solidFill>
                <a:latin typeface="Arial" pitchFamily="34" charset="0"/>
                <a:ea typeface="メイリオ" pitchFamily="50" charset="-128"/>
              </a:rPr>
              <a:t>なお、</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活用検証／</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普及活用促進活動は、社外寄稿・社外講演審査規則など、ご自身の所属会社、事業部等の情報開示に関する規則に従って検証／活動しましょう。</a:t>
            </a:r>
          </a:p>
        </p:txBody>
      </p:sp>
      <p:graphicFrame>
        <p:nvGraphicFramePr>
          <p:cNvPr id="15" name="表 14"/>
          <p:cNvGraphicFramePr>
            <a:graphicFrameLocks noGrp="1"/>
          </p:cNvGraphicFramePr>
          <p:nvPr>
            <p:extLst>
              <p:ext uri="{D42A27DB-BD31-4B8C-83A1-F6EECF244321}">
                <p14:modId xmlns:p14="http://schemas.microsoft.com/office/powerpoint/2010/main" val="2468757750"/>
              </p:ext>
            </p:extLst>
          </p:nvPr>
        </p:nvGraphicFramePr>
        <p:xfrm>
          <a:off x="355729" y="2598616"/>
          <a:ext cx="8761154" cy="1578240"/>
        </p:xfrm>
        <a:graphic>
          <a:graphicData uri="http://schemas.openxmlformats.org/drawingml/2006/table">
            <a:tbl>
              <a:tblPr firstRow="1" bandRow="1">
                <a:tableStyleId>{5940675A-B579-460E-94D1-54222C63F5DA}</a:tableStyleId>
              </a:tblPr>
              <a:tblGrid>
                <a:gridCol w="2007643">
                  <a:extLst>
                    <a:ext uri="{9D8B030D-6E8A-4147-A177-3AD203B41FA5}">
                      <a16:colId xmlns:a16="http://schemas.microsoft.com/office/drawing/2014/main" val="2329334101"/>
                    </a:ext>
                  </a:extLst>
                </a:gridCol>
                <a:gridCol w="6753511">
                  <a:extLst>
                    <a:ext uri="{9D8B030D-6E8A-4147-A177-3AD203B41FA5}">
                      <a16:colId xmlns:a16="http://schemas.microsoft.com/office/drawing/2014/main" val="966656168"/>
                    </a:ext>
                  </a:extLst>
                </a:gridCol>
              </a:tblGrid>
              <a:tr h="21209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2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コントリビューション方法</a:t>
                      </a:r>
                      <a:endParaRPr kumimoji="1" lang="en-US" altLang="ja-JP" sz="12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00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200" b="1" kern="1200" baseline="0">
                          <a:solidFill>
                            <a:schemeClr val="bg1"/>
                          </a:solidFill>
                          <a:latin typeface="Arial" panose="020B0604020202020204" pitchFamily="34" charset="0"/>
                          <a:ea typeface="メイリオ" panose="020B0604030504040204" pitchFamily="50" charset="-128"/>
                          <a:cs typeface="メイリオ" panose="020B0604030504040204" pitchFamily="50" charset="-128"/>
                        </a:rPr>
                        <a:t>実施例</a:t>
                      </a:r>
                      <a:endParaRPr kumimoji="1" lang="en-US" altLang="ja-JP" sz="12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0" marT="3600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44420771"/>
                  </a:ext>
                </a:extLst>
              </a:tr>
              <a:tr h="316351">
                <a:tc>
                  <a:txBody>
                    <a:bodyPr/>
                    <a:lstStyle/>
                    <a:p>
                      <a:r>
                        <a:rPr kumimoji="1" lang="en-US" altLang="ja-JP" sz="1200" b="1" baseline="0">
                          <a:latin typeface="Arial" panose="020B0604020202020204" pitchFamily="34" charset="0"/>
                          <a:ea typeface="メイリオ" panose="020B0604030504040204" pitchFamily="50" charset="-128"/>
                        </a:rPr>
                        <a:t>OSS</a:t>
                      </a:r>
                      <a:r>
                        <a:rPr kumimoji="1" lang="ja-JP" altLang="en-US" sz="1200" b="1" baseline="0">
                          <a:latin typeface="Arial" panose="020B0604020202020204" pitchFamily="34" charset="0"/>
                          <a:ea typeface="メイリオ" panose="020B0604030504040204" pitchFamily="50" charset="-128"/>
                        </a:rPr>
                        <a:t>開発</a:t>
                      </a:r>
                      <a:endParaRPr kumimoji="1" lang="ja-JP" altLang="en-US" sz="1200" b="1" baseline="0" dirty="0">
                        <a:latin typeface="Arial" panose="020B0604020202020204" pitchFamily="34" charset="0"/>
                        <a:ea typeface="メイリオ" panose="020B0604030504040204" pitchFamily="50" charset="-128"/>
                      </a:endParaRPr>
                    </a:p>
                  </a:txBody>
                  <a:tcPr marL="73702" marR="73702"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a:effectLst/>
                          <a:latin typeface="Arial" panose="020B0604020202020204" pitchFamily="34" charset="0"/>
                          <a:ea typeface="メイリオ" panose="020B0604030504040204" pitchFamily="50" charset="-128"/>
                        </a:rPr>
                        <a:t>・</a:t>
                      </a:r>
                      <a:r>
                        <a:rPr lang="en-US" altLang="ja-JP" sz="1200" b="1" baseline="0">
                          <a:effectLst/>
                          <a:latin typeface="Arial" panose="020B0604020202020204" pitchFamily="34" charset="0"/>
                          <a:ea typeface="メイリオ" panose="020B0604030504040204" pitchFamily="50" charset="-128"/>
                        </a:rPr>
                        <a:t>OSS</a:t>
                      </a:r>
                      <a:r>
                        <a:rPr lang="ja-JP" altLang="en-US" sz="1200" b="1" baseline="0">
                          <a:effectLst/>
                          <a:latin typeface="Arial" panose="020B0604020202020204" pitchFamily="34" charset="0"/>
                          <a:ea typeface="メイリオ" panose="020B0604030504040204" pitchFamily="50" charset="-128"/>
                        </a:rPr>
                        <a:t>の</a:t>
                      </a:r>
                      <a:r>
                        <a:rPr lang="ja-JP" altLang="en-US" sz="1200" b="1" baseline="0" dirty="0">
                          <a:effectLst/>
                          <a:latin typeface="Arial" panose="020B0604020202020204" pitchFamily="34" charset="0"/>
                          <a:ea typeface="メイリオ" panose="020B0604030504040204" pitchFamily="50" charset="-128"/>
                        </a:rPr>
                        <a:t>機能開発</a:t>
                      </a:r>
                      <a:endParaRPr lang="en-US" altLang="ja-JP" sz="1200" b="1" baseline="0" dirty="0">
                        <a:effectLst/>
                        <a:latin typeface="Arial" panose="020B0604020202020204" pitchFamily="34" charset="0"/>
                        <a:ea typeface="メイリオ"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a:effectLst/>
                          <a:latin typeface="Arial" panose="020B0604020202020204" pitchFamily="34" charset="0"/>
                          <a:ea typeface="メイリオ" panose="020B0604030504040204" pitchFamily="50" charset="-128"/>
                          <a:cs typeface="メイリオ" panose="020B0604030504040204" pitchFamily="50" charset="-128"/>
                        </a:rPr>
                        <a:t>・</a:t>
                      </a:r>
                      <a:r>
                        <a:rPr lang="en-US" altLang="ja-JP" sz="1200" b="1" baseline="0">
                          <a:effectLst/>
                          <a:latin typeface="Arial" panose="020B0604020202020204" pitchFamily="34" charset="0"/>
                          <a:ea typeface="メイリオ" panose="020B0604030504040204" pitchFamily="50" charset="-128"/>
                          <a:cs typeface="メイリオ" panose="020B0604030504040204" pitchFamily="50" charset="-128"/>
                        </a:rPr>
                        <a:t>OSS</a:t>
                      </a:r>
                      <a:r>
                        <a:rPr lang="ja-JP" altLang="en-US" sz="1200" b="1" baseline="0">
                          <a:effectLst/>
                          <a:latin typeface="Arial" panose="020B0604020202020204" pitchFamily="34" charset="0"/>
                          <a:ea typeface="メイリオ" panose="020B0604030504040204" pitchFamily="50" charset="-128"/>
                          <a:cs typeface="メイリオ" panose="020B0604030504040204" pitchFamily="50" charset="-128"/>
                        </a:rPr>
                        <a:t>の</a:t>
                      </a:r>
                      <a:r>
                        <a:rPr lang="ja-JP" altLang="en-US" sz="1200" b="1" baseline="0" dirty="0">
                          <a:effectLst/>
                          <a:latin typeface="Arial" panose="020B0604020202020204" pitchFamily="34" charset="0"/>
                          <a:ea typeface="メイリオ" panose="020B0604030504040204" pitchFamily="50" charset="-128"/>
                          <a:cs typeface="メイリオ" panose="020B0604030504040204" pitchFamily="50" charset="-128"/>
                        </a:rPr>
                        <a:t>バグ修正　など</a:t>
                      </a:r>
                      <a:endParaRPr lang="en-US" altLang="ja-JP" sz="1200" b="1" baseline="0" dirty="0">
                        <a:latin typeface="Arial" panose="020B0604020202020204" pitchFamily="34" charset="0"/>
                        <a:ea typeface="メイリオ" panose="020B0604030504040204" pitchFamily="50" charset="-128"/>
                        <a:cs typeface="メイリオ" panose="020B0604030504040204" pitchFamily="50" charset="-128"/>
                      </a:endParaRPr>
                    </a:p>
                  </a:txBody>
                  <a:tcPr marL="73702" marR="0"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723764"/>
                  </a:ext>
                </a:extLst>
              </a:tr>
              <a:tr h="316351">
                <a:tc>
                  <a:txBody>
                    <a:bodyPr/>
                    <a:lstStyle/>
                    <a:p>
                      <a:r>
                        <a:rPr kumimoji="1" lang="en-US" altLang="ja-JP" sz="1200" b="1" baseline="0" dirty="0">
                          <a:latin typeface="Arial" panose="020B0604020202020204" pitchFamily="34" charset="0"/>
                          <a:ea typeface="メイリオ" panose="020B0604030504040204" pitchFamily="50" charset="-128"/>
                        </a:rPr>
                        <a:t>OSS</a:t>
                      </a:r>
                      <a:r>
                        <a:rPr kumimoji="1" lang="ja-JP" altLang="en-US" sz="1200" b="1" baseline="0" dirty="0">
                          <a:latin typeface="Arial" panose="020B0604020202020204" pitchFamily="34" charset="0"/>
                          <a:ea typeface="メイリオ" panose="020B0604030504040204" pitchFamily="50" charset="-128"/>
                        </a:rPr>
                        <a:t>活用検証</a:t>
                      </a:r>
                    </a:p>
                  </a:txBody>
                  <a:tcPr marL="73702" marR="73702"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a:effectLst/>
                          <a:latin typeface="Arial" panose="020B0604020202020204" pitchFamily="34" charset="0"/>
                          <a:ea typeface="メイリオ" panose="020B0604030504040204" pitchFamily="50" charset="-128"/>
                        </a:rPr>
                        <a:t>・</a:t>
                      </a:r>
                      <a:r>
                        <a:rPr lang="en-US" altLang="ja-JP" sz="1200" b="1" baseline="0" dirty="0">
                          <a:effectLst/>
                          <a:latin typeface="Arial" panose="020B0604020202020204" pitchFamily="34" charset="0"/>
                          <a:ea typeface="メイリオ" panose="020B0604030504040204" pitchFamily="50" charset="-128"/>
                        </a:rPr>
                        <a:t>OSS</a:t>
                      </a:r>
                      <a:r>
                        <a:rPr lang="ja-JP" altLang="en-US" sz="1200" b="1" baseline="0" dirty="0">
                          <a:effectLst/>
                          <a:latin typeface="Arial" panose="020B0604020202020204" pitchFamily="34" charset="0"/>
                          <a:ea typeface="メイリオ" panose="020B0604030504040204" pitchFamily="50" charset="-128"/>
                        </a:rPr>
                        <a:t>の検証</a:t>
                      </a:r>
                      <a:r>
                        <a:rPr lang="en-US" altLang="ja-JP" sz="1200" b="1" baseline="0" dirty="0">
                          <a:effectLst/>
                          <a:latin typeface="Arial" panose="020B0604020202020204" pitchFamily="34" charset="0"/>
                          <a:ea typeface="メイリオ" panose="020B0604030504040204" pitchFamily="50" charset="-128"/>
                        </a:rPr>
                        <a:t>(</a:t>
                      </a:r>
                      <a:r>
                        <a:rPr lang="ja-JP" altLang="en-US" sz="1200" b="1" baseline="0" dirty="0">
                          <a:effectLst/>
                          <a:latin typeface="Arial" panose="020B0604020202020204" pitchFamily="34" charset="0"/>
                          <a:ea typeface="メイリオ" panose="020B0604030504040204" pitchFamily="50" charset="-128"/>
                        </a:rPr>
                        <a:t>性能分析、信頼性分析など</a:t>
                      </a:r>
                      <a:r>
                        <a:rPr lang="en-US" altLang="ja-JP" sz="1200" b="1" baseline="0" dirty="0">
                          <a:effectLst/>
                          <a:latin typeface="Arial" panose="020B0604020202020204" pitchFamily="34" charset="0"/>
                          <a:ea typeface="メイリオ" panose="020B0604030504040204" pitchFamily="50" charset="-128"/>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a:effectLst/>
                          <a:latin typeface="Arial" panose="020B0604020202020204" pitchFamily="34" charset="0"/>
                          <a:ea typeface="メイリオ" panose="020B0604030504040204" pitchFamily="50" charset="-128"/>
                        </a:rPr>
                        <a:t>・</a:t>
                      </a:r>
                      <a:r>
                        <a:rPr lang="en-US" altLang="ja-JP" sz="1200" b="1" baseline="0" dirty="0">
                          <a:effectLst/>
                          <a:latin typeface="Arial" panose="020B0604020202020204" pitchFamily="34" charset="0"/>
                          <a:ea typeface="メイリオ" panose="020B0604030504040204" pitchFamily="50" charset="-128"/>
                        </a:rPr>
                        <a:t>OSS</a:t>
                      </a:r>
                      <a:r>
                        <a:rPr lang="ja-JP" altLang="en-US" sz="1200" b="1" baseline="0" dirty="0">
                          <a:effectLst/>
                          <a:latin typeface="Arial" panose="020B0604020202020204" pitchFamily="34" charset="0"/>
                          <a:ea typeface="メイリオ" panose="020B0604030504040204" pitchFamily="50" charset="-128"/>
                        </a:rPr>
                        <a:t>のバグ報告　など</a:t>
                      </a:r>
                      <a:endParaRPr lang="en-US" altLang="ja-JP" sz="1200" b="1" baseline="0" dirty="0">
                        <a:latin typeface="Arial" panose="020B0604020202020204" pitchFamily="34" charset="0"/>
                        <a:ea typeface="メイリオ" panose="020B0604030504040204" pitchFamily="50" charset="-128"/>
                        <a:cs typeface="メイリオ" panose="020B0604030504040204" pitchFamily="50" charset="-128"/>
                      </a:endParaRPr>
                    </a:p>
                  </a:txBody>
                  <a:tcPr marL="73702" marR="0"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9715718"/>
                  </a:ext>
                </a:extLst>
              </a:tr>
              <a:tr h="472912">
                <a:tc>
                  <a:txBody>
                    <a:bodyPr/>
                    <a:lstStyle/>
                    <a:p>
                      <a:r>
                        <a:rPr lang="en-US" altLang="zh-TW" sz="1200" b="1" baseline="0" dirty="0">
                          <a:effectLst/>
                          <a:latin typeface="Arial" panose="020B0604020202020204" pitchFamily="34" charset="0"/>
                          <a:ea typeface="メイリオ" panose="020B0604030504040204" pitchFamily="50" charset="-128"/>
                        </a:rPr>
                        <a:t>OSS</a:t>
                      </a:r>
                      <a:r>
                        <a:rPr lang="zh-TW" altLang="en-US" sz="1200" b="1" baseline="0" dirty="0">
                          <a:effectLst/>
                          <a:latin typeface="Arial" panose="020B0604020202020204" pitchFamily="34" charset="0"/>
                          <a:ea typeface="メイリオ" panose="020B0604030504040204" pitchFamily="50" charset="-128"/>
                        </a:rPr>
                        <a:t>普及活用促進</a:t>
                      </a:r>
                      <a:endParaRPr kumimoji="1" lang="ja-JP" altLang="en-US" sz="1200" b="1" baseline="0" dirty="0">
                        <a:latin typeface="Arial" panose="020B0604020202020204" pitchFamily="34" charset="0"/>
                        <a:ea typeface="メイリオ" panose="020B0604030504040204" pitchFamily="50" charset="-128"/>
                      </a:endParaRPr>
                    </a:p>
                  </a:txBody>
                  <a:tcPr marL="73702" marR="73702"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a:effectLst/>
                          <a:latin typeface="Arial" panose="020B0604020202020204" pitchFamily="34" charset="0"/>
                          <a:ea typeface="メイリオ" panose="020B0604030504040204" pitchFamily="50" charset="-128"/>
                        </a:rPr>
                        <a:t>・社外</a:t>
                      </a:r>
                      <a:r>
                        <a:rPr lang="ja-JP" altLang="en-US" sz="1200" b="1" baseline="0" dirty="0">
                          <a:solidFill>
                            <a:schemeClr val="tx1"/>
                          </a:solidFill>
                          <a:effectLst/>
                          <a:latin typeface="Arial" panose="020B0604020202020204" pitchFamily="34" charset="0"/>
                          <a:ea typeface="メイリオ" panose="020B0604030504040204" pitchFamily="50" charset="-128"/>
                        </a:rPr>
                        <a:t>団体への参加</a:t>
                      </a:r>
                      <a:r>
                        <a:rPr lang="en-US" altLang="ja-JP" sz="1200" b="1" baseline="0" dirty="0">
                          <a:solidFill>
                            <a:schemeClr val="tx1"/>
                          </a:solidFill>
                          <a:effectLst/>
                          <a:latin typeface="Arial" panose="020B0604020202020204" pitchFamily="34" charset="0"/>
                          <a:ea typeface="メイリオ" panose="020B0604030504040204" pitchFamily="50" charset="-128"/>
                        </a:rPr>
                        <a:t>(</a:t>
                      </a:r>
                      <a:r>
                        <a:rPr lang="ja-JP" altLang="en-US" sz="1200" b="1" baseline="0" dirty="0">
                          <a:solidFill>
                            <a:schemeClr val="tx1"/>
                          </a:solidFill>
                          <a:effectLst/>
                          <a:latin typeface="Arial" panose="020B0604020202020204" pitchFamily="34" charset="0"/>
                          <a:ea typeface="メイリオ" panose="020B0604030504040204" pitchFamily="50" charset="-128"/>
                        </a:rPr>
                        <a:t>ドキュメント整備</a:t>
                      </a:r>
                      <a:r>
                        <a:rPr lang="en-US" altLang="ja-JP" sz="1200" b="1" baseline="0" dirty="0">
                          <a:solidFill>
                            <a:schemeClr val="tx1"/>
                          </a:solidFill>
                          <a:effectLst/>
                          <a:latin typeface="Arial" panose="020B0604020202020204" pitchFamily="34" charset="0"/>
                          <a:ea typeface="メイリオ" panose="020B0604030504040204" pitchFamily="50" charset="-128"/>
                        </a:rPr>
                        <a:t>(</a:t>
                      </a:r>
                      <a:r>
                        <a:rPr lang="ja-JP" altLang="en-US" sz="1200" b="1" baseline="0" dirty="0">
                          <a:solidFill>
                            <a:schemeClr val="tx1"/>
                          </a:solidFill>
                          <a:effectLst/>
                          <a:latin typeface="Arial" panose="020B0604020202020204" pitchFamily="34" charset="0"/>
                          <a:ea typeface="メイリオ" panose="020B0604030504040204" pitchFamily="50" charset="-128"/>
                        </a:rPr>
                        <a:t>翻訳や校正など含む</a:t>
                      </a:r>
                      <a:r>
                        <a:rPr lang="en-US" altLang="ja-JP" sz="1200" b="1" baseline="0" dirty="0">
                          <a:solidFill>
                            <a:schemeClr val="tx1"/>
                          </a:solidFill>
                          <a:effectLst/>
                          <a:latin typeface="Arial" panose="020B0604020202020204" pitchFamily="34" charset="0"/>
                          <a:ea typeface="メイリオ" panose="020B0604030504040204" pitchFamily="50" charset="-128"/>
                        </a:rPr>
                        <a:t>)</a:t>
                      </a:r>
                      <a:r>
                        <a:rPr lang="ja-JP" altLang="en-US" sz="1200" b="1" baseline="0" dirty="0">
                          <a:solidFill>
                            <a:schemeClr val="tx1"/>
                          </a:solidFill>
                          <a:effectLst/>
                          <a:latin typeface="Arial" panose="020B0604020202020204" pitchFamily="34" charset="0"/>
                          <a:ea typeface="メイリオ" panose="020B0604030504040204" pitchFamily="50" charset="-128"/>
                        </a:rPr>
                        <a:t>、</a:t>
                      </a:r>
                      <a:r>
                        <a:rPr lang="en-US" altLang="ja-JP" sz="1200" b="1" baseline="0" dirty="0">
                          <a:solidFill>
                            <a:schemeClr val="tx1"/>
                          </a:solidFill>
                          <a:effectLst/>
                          <a:latin typeface="Arial" panose="020B0604020202020204" pitchFamily="34" charset="0"/>
                          <a:ea typeface="メイリオ" panose="020B0604030504040204" pitchFamily="50" charset="-128"/>
                        </a:rPr>
                        <a:t>OSS</a:t>
                      </a:r>
                      <a:r>
                        <a:rPr lang="ja-JP" altLang="en-US" sz="1200" b="1" baseline="0" dirty="0">
                          <a:solidFill>
                            <a:schemeClr val="tx1"/>
                          </a:solidFill>
                          <a:effectLst/>
                          <a:latin typeface="Arial" panose="020B0604020202020204" pitchFamily="34" charset="0"/>
                          <a:ea typeface="メイリオ" panose="020B0604030504040204" pitchFamily="50" charset="-128"/>
                        </a:rPr>
                        <a:t>コミュニティへの質問への</a:t>
                      </a:r>
                      <a:br>
                        <a:rPr lang="en-US" altLang="ja-JP" sz="1200" b="1" baseline="0" dirty="0">
                          <a:solidFill>
                            <a:schemeClr val="tx1"/>
                          </a:solidFill>
                          <a:effectLst/>
                          <a:latin typeface="Arial" panose="020B0604020202020204" pitchFamily="34" charset="0"/>
                          <a:ea typeface="メイリオ" panose="020B0604030504040204" pitchFamily="50" charset="-128"/>
                        </a:rPr>
                      </a:br>
                      <a:r>
                        <a:rPr lang="ja-JP" altLang="en-US" sz="1200" b="1" baseline="0" dirty="0">
                          <a:solidFill>
                            <a:schemeClr val="tx1"/>
                          </a:solidFill>
                          <a:effectLst/>
                          <a:latin typeface="Arial" panose="020B0604020202020204" pitchFamily="34" charset="0"/>
                          <a:ea typeface="メイリオ" panose="020B0604030504040204" pitchFamily="50" charset="-128"/>
                        </a:rPr>
                        <a:t>　回答など</a:t>
                      </a:r>
                      <a:r>
                        <a:rPr lang="en-US" altLang="ja-JP" sz="1200" b="1" baseline="0" dirty="0">
                          <a:solidFill>
                            <a:schemeClr val="tx1"/>
                          </a:solidFill>
                          <a:effectLst/>
                          <a:latin typeface="Arial" panose="020B0604020202020204" pitchFamily="34" charset="0"/>
                          <a:ea typeface="メイリオ" panose="020B0604030504040204" pitchFamily="50" charset="-128"/>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a:solidFill>
                            <a:schemeClr val="tx1"/>
                          </a:solidFill>
                          <a:effectLst/>
                          <a:latin typeface="Arial" panose="020B0604020202020204" pitchFamily="34" charset="0"/>
                          <a:ea typeface="メイリオ" panose="020B0604030504040204" pitchFamily="50" charset="-128"/>
                        </a:rPr>
                        <a:t>・</a:t>
                      </a:r>
                      <a:r>
                        <a:rPr lang="en-US" altLang="ja-JP" sz="1200" b="1" baseline="0" dirty="0">
                          <a:solidFill>
                            <a:schemeClr val="tx1"/>
                          </a:solidFill>
                          <a:effectLst/>
                          <a:latin typeface="Arial" panose="020B0604020202020204" pitchFamily="34" charset="0"/>
                          <a:ea typeface="メイリオ" panose="020B0604030504040204" pitchFamily="50" charset="-128"/>
                        </a:rPr>
                        <a:t>OSS</a:t>
                      </a:r>
                      <a:r>
                        <a:rPr lang="ja-JP" altLang="en-US" sz="1200" b="1" baseline="0" dirty="0">
                          <a:solidFill>
                            <a:schemeClr val="tx1"/>
                          </a:solidFill>
                          <a:effectLst/>
                          <a:latin typeface="Arial" panose="020B0604020202020204" pitchFamily="34" charset="0"/>
                          <a:ea typeface="メイリオ" panose="020B0604030504040204" pitchFamily="50" charset="-128"/>
                        </a:rPr>
                        <a:t>関連の講演</a:t>
                      </a:r>
                      <a:r>
                        <a:rPr lang="en-US" altLang="ja-JP" sz="1200" b="1" baseline="0" dirty="0">
                          <a:solidFill>
                            <a:schemeClr val="tx1"/>
                          </a:solidFill>
                          <a:effectLst/>
                          <a:latin typeface="Arial" panose="020B0604020202020204" pitchFamily="34" charset="0"/>
                          <a:ea typeface="メイリオ" panose="020B0604030504040204" pitchFamily="50" charset="-128"/>
                        </a:rPr>
                        <a:t>/</a:t>
                      </a:r>
                      <a:r>
                        <a:rPr lang="ja-JP" altLang="en-US" sz="1200" b="1" baseline="0" dirty="0">
                          <a:solidFill>
                            <a:schemeClr val="tx1"/>
                          </a:solidFill>
                          <a:effectLst/>
                          <a:latin typeface="Arial" panose="020B0604020202020204" pitchFamily="34" charset="0"/>
                          <a:ea typeface="メイリオ" panose="020B0604030504040204" pitchFamily="50" charset="-128"/>
                        </a:rPr>
                        <a:t>記事投稿　など</a:t>
                      </a:r>
                      <a:endParaRPr lang="en-US" altLang="ja-JP" sz="1200" b="1"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0" marT="7200" marB="7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03137326"/>
                  </a:ext>
                </a:extLst>
              </a:tr>
            </a:tbl>
          </a:graphicData>
        </a:graphic>
      </p:graphicFrame>
    </p:spTree>
    <p:extLst>
      <p:ext uri="{BB962C8B-B14F-4D97-AF65-F5344CB8AC3E}">
        <p14:creationId xmlns:p14="http://schemas.microsoft.com/office/powerpoint/2010/main" val="62092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284027" y="219250"/>
            <a:ext cx="8984664" cy="348557"/>
          </a:xfrm>
        </p:spPr>
        <p:txBody>
          <a:bodyPr/>
          <a:lstStyle/>
          <a:p>
            <a:r>
              <a:rPr lang="en-US" altLang="ja-JP" dirty="0"/>
              <a:t>4-8 OSS</a:t>
            </a:r>
            <a:r>
              <a:rPr lang="ja-JP" altLang="en-US" dirty="0"/>
              <a:t>コントリビューションのプロセス　</a:t>
            </a:r>
          </a:p>
        </p:txBody>
      </p:sp>
      <p:grpSp>
        <p:nvGrpSpPr>
          <p:cNvPr id="2" name="グループ化 1"/>
          <p:cNvGrpSpPr/>
          <p:nvPr/>
        </p:nvGrpSpPr>
        <p:grpSpPr>
          <a:xfrm>
            <a:off x="257440" y="585255"/>
            <a:ext cx="8968752" cy="4603193"/>
            <a:chOff x="257440" y="585255"/>
            <a:chExt cx="8968752" cy="4603193"/>
          </a:xfrm>
        </p:grpSpPr>
        <p:sp>
          <p:nvSpPr>
            <p:cNvPr id="54" name="正方形/長方形 53"/>
            <p:cNvSpPr/>
            <p:nvPr/>
          </p:nvSpPr>
          <p:spPr bwMode="auto">
            <a:xfrm>
              <a:off x="257440" y="585255"/>
              <a:ext cx="8957732" cy="4603193"/>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14" name="Text Box 31"/>
            <p:cNvSpPr txBox="1">
              <a:spLocks noChangeArrowheads="1"/>
            </p:cNvSpPr>
            <p:nvPr/>
          </p:nvSpPr>
          <p:spPr bwMode="gray">
            <a:xfrm>
              <a:off x="401527" y="762717"/>
              <a:ext cx="882466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の開発も、基本的なプロセスは従前より実施されている開発プロセス等と変わることはありませんが、開発成果物の開示</a:t>
              </a:r>
              <a:r>
                <a:rPr lang="ja-JP" altLang="en-US" sz="1400" b="1" spc="100" baseline="30000" dirty="0">
                  <a:solidFill>
                    <a:schemeClr val="tx1">
                      <a:lumMod val="75000"/>
                      <a:lumOff val="25000"/>
                    </a:schemeClr>
                  </a:solidFill>
                  <a:latin typeface="Arial" pitchFamily="34" charset="0"/>
                  <a:ea typeface="メイリオ" pitchFamily="50" charset="-128"/>
                </a:rPr>
                <a:t>（</a:t>
              </a:r>
              <a:r>
                <a:rPr lang="en-US" altLang="ja-JP" sz="1400" b="1" spc="100" baseline="30000" dirty="0">
                  <a:solidFill>
                    <a:schemeClr val="tx1">
                      <a:lumMod val="75000"/>
                      <a:lumOff val="25000"/>
                    </a:schemeClr>
                  </a:solidFill>
                  <a:latin typeface="Arial" pitchFamily="34" charset="0"/>
                  <a:ea typeface="メイリオ" pitchFamily="50" charset="-128"/>
                </a:rPr>
                <a:t>※</a:t>
              </a:r>
              <a:r>
                <a:rPr lang="ja-JP" altLang="en-US" sz="1400" b="1" spc="100" baseline="30000" dirty="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の点で、製品等の出荷と異なります。</a:t>
              </a:r>
            </a:p>
            <a:p>
              <a:pPr>
                <a:lnSpc>
                  <a:spcPct val="100000"/>
                </a:lnSpc>
                <a:spcBef>
                  <a:spcPts val="0"/>
                </a:spcBef>
                <a:buClr>
                  <a:srgbClr val="29A2B5"/>
                </a:buClr>
                <a:defRPr/>
              </a:pPr>
              <a:r>
                <a:rPr lang="ja-JP" altLang="en-US" sz="1200" b="1" spc="100" dirty="0">
                  <a:solidFill>
                    <a:schemeClr val="tx1">
                      <a:lumMod val="75000"/>
                      <a:lumOff val="25000"/>
                    </a:schemeClr>
                  </a:solidFill>
                  <a:latin typeface="Arial" pitchFamily="34" charset="0"/>
                  <a:ea typeface="メイリオ" pitchFamily="50" charset="-128"/>
                </a:rPr>
                <a:t>　　　　　　　　　　　　　　　　　　　　　　　　</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の特徴である「無償」、「無保証／無補償」での開示</a:t>
              </a:r>
            </a:p>
            <a:p>
              <a:pPr marL="216000" indent="-216000">
                <a:lnSpc>
                  <a:spcPct val="100000"/>
                </a:lnSpc>
                <a:spcBef>
                  <a:spcPts val="600"/>
                </a:spcBef>
                <a:buClr>
                  <a:srgbClr val="29A2B5"/>
                </a:buClr>
                <a:buFont typeface="Wingdings" panose="05000000000000000000" pitchFamily="2" charset="2"/>
                <a:buChar char="l"/>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開発プロセスの各工程の説明は割愛しますが、</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開発プロセスを「計画・設計」、</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「頒布／開示」の２つの工程から構成されているものとし、本コンテンツでは、開発成果物の</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開示にあたる「頒布／開示」工程内の「</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頒布」にポイントを絞り、確認事項や責任者などについて次のページで詳しく説明します。</a:t>
              </a:r>
            </a:p>
            <a:p>
              <a:pPr marL="216000" indent="-216000">
                <a:lnSpc>
                  <a:spcPct val="100000"/>
                </a:lnSpc>
                <a:spcBef>
                  <a:spcPts val="600"/>
                </a:spcBef>
                <a:buClr>
                  <a:srgbClr val="29A2B5"/>
                </a:buClr>
                <a:buFont typeface="Wingdings" panose="05000000000000000000"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なお、</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頒布に係る妥当性判断を行う「</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頒布」工程を、便宜上</a:t>
              </a:r>
              <a:r>
                <a:rPr lang="ja-JP" altLang="en-US" sz="1400" b="1" spc="100" dirty="0">
                  <a:solidFill>
                    <a:srgbClr val="FF2975"/>
                  </a:solidFill>
                  <a:latin typeface="Arial" pitchFamily="34" charset="0"/>
                  <a:ea typeface="メイリオ" pitchFamily="50" charset="-128"/>
                </a:rPr>
                <a:t>「</a:t>
              </a:r>
              <a:r>
                <a:rPr lang="en-US" altLang="ja-JP" sz="1400" b="1" spc="100" dirty="0">
                  <a:solidFill>
                    <a:srgbClr val="FF2975"/>
                  </a:solidFill>
                  <a:latin typeface="Arial" pitchFamily="34" charset="0"/>
                  <a:ea typeface="メイリオ" pitchFamily="50" charset="-128"/>
                </a:rPr>
                <a:t>OSS</a:t>
              </a:r>
              <a:r>
                <a:rPr lang="ja-JP" altLang="en-US" sz="1400" b="1" spc="100" dirty="0">
                  <a:solidFill>
                    <a:srgbClr val="FF2975"/>
                  </a:solidFill>
                  <a:latin typeface="Arial" pitchFamily="34" charset="0"/>
                  <a:ea typeface="メイリオ" pitchFamily="50" charset="-128"/>
                </a:rPr>
                <a:t>コンプライアンス・マネージメントプロセス（コントリビューション）」</a:t>
              </a:r>
              <a:r>
                <a:rPr lang="ja-JP" altLang="en-US" sz="1400" b="1" spc="100" dirty="0">
                  <a:solidFill>
                    <a:schemeClr val="tx1">
                      <a:lumMod val="75000"/>
                      <a:lumOff val="25000"/>
                    </a:schemeClr>
                  </a:solidFill>
                  <a:latin typeface="Arial" pitchFamily="34" charset="0"/>
                  <a:ea typeface="メイリオ" pitchFamily="50" charset="-128"/>
                </a:rPr>
                <a:t>と呼びます。</a:t>
              </a:r>
            </a:p>
          </p:txBody>
        </p:sp>
        <p:cxnSp>
          <p:nvCxnSpPr>
            <p:cNvPr id="15" name="直線コネクタ 14"/>
            <p:cNvCxnSpPr/>
            <p:nvPr/>
          </p:nvCxnSpPr>
          <p:spPr bwMode="auto">
            <a:xfrm>
              <a:off x="350573" y="654267"/>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16" name="直線コネクタ 15"/>
            <p:cNvCxnSpPr/>
            <p:nvPr/>
          </p:nvCxnSpPr>
          <p:spPr bwMode="auto">
            <a:xfrm>
              <a:off x="350573" y="5119241"/>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grpSp>
        <p:nvGrpSpPr>
          <p:cNvPr id="33" name="グループ化 32"/>
          <p:cNvGrpSpPr/>
          <p:nvPr/>
        </p:nvGrpSpPr>
        <p:grpSpPr>
          <a:xfrm>
            <a:off x="401526" y="3086208"/>
            <a:ext cx="8720515" cy="1820724"/>
            <a:chOff x="1568651" y="1332912"/>
            <a:chExt cx="6278533" cy="1820724"/>
          </a:xfrm>
        </p:grpSpPr>
        <p:grpSp>
          <p:nvGrpSpPr>
            <p:cNvPr id="34" name="グループ化 33"/>
            <p:cNvGrpSpPr/>
            <p:nvPr/>
          </p:nvGrpSpPr>
          <p:grpSpPr>
            <a:xfrm>
              <a:off x="1568651" y="1332912"/>
              <a:ext cx="6219825" cy="1639903"/>
              <a:chOff x="1752599" y="3476625"/>
              <a:chExt cx="6219825" cy="1639903"/>
            </a:xfrm>
          </p:grpSpPr>
          <p:sp>
            <p:nvSpPr>
              <p:cNvPr id="38" name="ホームベース 37"/>
              <p:cNvSpPr/>
              <p:nvPr/>
            </p:nvSpPr>
            <p:spPr bwMode="auto">
              <a:xfrm>
                <a:off x="1752599" y="3476625"/>
                <a:ext cx="6219825" cy="1639903"/>
              </a:xfrm>
              <a:prstGeom prst="homePlate">
                <a:avLst>
                  <a:gd name="adj" fmla="val 23350"/>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sp>
            <p:nvSpPr>
              <p:cNvPr id="39" name="テキスト ボックス 38"/>
              <p:cNvSpPr txBox="1"/>
              <p:nvPr/>
            </p:nvSpPr>
            <p:spPr>
              <a:xfrm>
                <a:off x="1752599" y="3476626"/>
                <a:ext cx="1670974" cy="244530"/>
              </a:xfrm>
              <a:prstGeom prst="roundRect">
                <a:avLst/>
              </a:prstGeom>
              <a:solidFill>
                <a:srgbClr val="05AFD1"/>
              </a:solidFill>
            </p:spPr>
            <p:txBody>
              <a:bodyPr wrap="none" lIns="144000" tIns="36000" rIns="144000" bIns="0" rtlCol="0">
                <a:spAutoFit/>
              </a:bodyPr>
              <a:lstStyle/>
              <a:p>
                <a:pPr algn="ctr">
                  <a:lnSpc>
                    <a:spcPct val="100000"/>
                  </a:lnSpc>
                </a:pPr>
                <a:r>
                  <a:rPr lang="en-US" altLang="ja-JP" sz="1200" b="1" spc="100">
                    <a:solidFill>
                      <a:schemeClr val="bg1"/>
                    </a:solidFill>
                    <a:latin typeface="Arial" pitchFamily="34" charset="0"/>
                    <a:ea typeface="メイリオ" pitchFamily="50" charset="-128"/>
                  </a:rPr>
                  <a:t>OSS</a:t>
                </a:r>
                <a:r>
                  <a:rPr lang="ja-JP" altLang="en-US" sz="1200" b="1" spc="100">
                    <a:solidFill>
                      <a:schemeClr val="bg1"/>
                    </a:solidFill>
                    <a:latin typeface="Arial" pitchFamily="34" charset="0"/>
                    <a:ea typeface="メイリオ" pitchFamily="50" charset="-128"/>
                  </a:rPr>
                  <a:t>開発プロセス</a:t>
                </a:r>
                <a:endParaRPr lang="ja-JP" altLang="en-US" sz="1200" b="1" spc="100" dirty="0">
                  <a:solidFill>
                    <a:schemeClr val="bg1"/>
                  </a:solidFill>
                  <a:latin typeface="Arial" pitchFamily="34" charset="0"/>
                  <a:ea typeface="メイリオ" pitchFamily="50" charset="-128"/>
                </a:endParaRPr>
              </a:p>
            </p:txBody>
          </p:sp>
          <p:grpSp>
            <p:nvGrpSpPr>
              <p:cNvPr id="40" name="グループ化 39"/>
              <p:cNvGrpSpPr/>
              <p:nvPr/>
            </p:nvGrpSpPr>
            <p:grpSpPr>
              <a:xfrm>
                <a:off x="2263965" y="3810000"/>
                <a:ext cx="2565210" cy="972000"/>
                <a:chOff x="2635440" y="1042392"/>
                <a:chExt cx="1931829" cy="1519177"/>
              </a:xfrm>
            </p:grpSpPr>
            <p:sp>
              <p:nvSpPr>
                <p:cNvPr id="45" name="正方形/長方形 44"/>
                <p:cNvSpPr/>
                <p:nvPr/>
              </p:nvSpPr>
              <p:spPr bwMode="auto">
                <a:xfrm>
                  <a:off x="2635440" y="1042393"/>
                  <a:ext cx="1751524" cy="1514618"/>
                </a:xfrm>
                <a:prstGeom prst="rect">
                  <a:avLst/>
                </a:prstGeom>
                <a:solidFill>
                  <a:srgbClr val="145C72"/>
                </a:solidFill>
                <a:ln w="9525">
                  <a:noFill/>
                  <a:miter lim="800000"/>
                  <a:headEnd/>
                  <a:tailEnd/>
                </a:ln>
                <a:effectLst/>
              </p:spPr>
              <p:txBody>
                <a:bodyPr wrap="square" lIns="0" tIns="144000" rIns="0" bIns="0" rtlCol="0" anchor="t" anchorCtr="0">
                  <a:noAutofit/>
                </a:bodyPr>
                <a:lstStyle/>
                <a:p>
                  <a:pPr algn="ctr">
                    <a:lnSpc>
                      <a:spcPct val="100000"/>
                    </a:lnSpc>
                  </a:pPr>
                  <a:r>
                    <a:rPr kumimoji="1" lang="ja-JP" altLang="en-US" sz="1400" b="1" spc="100">
                      <a:solidFill>
                        <a:schemeClr val="bg1"/>
                      </a:solidFill>
                      <a:latin typeface="Arial" pitchFamily="34" charset="0"/>
                      <a:ea typeface="メイリオ" pitchFamily="50" charset="-128"/>
                    </a:rPr>
                    <a:t>計画・設計</a:t>
                  </a:r>
                  <a:endParaRPr kumimoji="1" lang="ja-JP" altLang="en-US" sz="1400" b="1" spc="100" dirty="0">
                    <a:solidFill>
                      <a:schemeClr val="bg1"/>
                    </a:solidFill>
                    <a:latin typeface="Arial" pitchFamily="34" charset="0"/>
                    <a:ea typeface="メイリオ" pitchFamily="50" charset="-128"/>
                  </a:endParaRPr>
                </a:p>
              </p:txBody>
            </p:sp>
            <p:sp>
              <p:nvSpPr>
                <p:cNvPr id="46" name="二等辺三角形 45"/>
                <p:cNvSpPr/>
                <p:nvPr/>
              </p:nvSpPr>
              <p:spPr bwMode="auto">
                <a:xfrm rot="5400000">
                  <a:off x="3717528" y="1711828"/>
                  <a:ext cx="1519177" cy="180305"/>
                </a:xfrm>
                <a:prstGeom prst="triangle">
                  <a:avLst/>
                </a:prstGeom>
                <a:solidFill>
                  <a:srgbClr val="145C72"/>
                </a:solidFill>
                <a:ln w="9525">
                  <a:noFill/>
                  <a:miter lim="800000"/>
                  <a:headEnd/>
                  <a:tailEnd/>
                </a:ln>
                <a:effectLst/>
              </p:spPr>
              <p:txBody>
                <a:bodyPr wrap="square" lIns="0" tIns="144000" rIns="0" bIns="0" rtlCol="0" anchor="t" anchorCtr="0">
                  <a:noAutofit/>
                </a:bodyPr>
                <a:lstStyle/>
                <a:p>
                  <a:pPr algn="ctr">
                    <a:lnSpc>
                      <a:spcPct val="150000"/>
                    </a:lnSpc>
                  </a:pPr>
                  <a:endParaRPr kumimoji="1" lang="ja-JP" altLang="en-US" sz="1400" b="1" spc="100" dirty="0">
                    <a:solidFill>
                      <a:schemeClr val="bg1"/>
                    </a:solidFill>
                    <a:latin typeface="Arial" pitchFamily="34" charset="0"/>
                    <a:ea typeface="メイリオ" pitchFamily="50" charset="-128"/>
                  </a:endParaRPr>
                </a:p>
              </p:txBody>
            </p:sp>
          </p:grpSp>
          <p:grpSp>
            <p:nvGrpSpPr>
              <p:cNvPr id="41" name="グループ化 40"/>
              <p:cNvGrpSpPr/>
              <p:nvPr/>
            </p:nvGrpSpPr>
            <p:grpSpPr>
              <a:xfrm>
                <a:off x="4835715" y="3810000"/>
                <a:ext cx="2565210" cy="972000"/>
                <a:chOff x="2635440" y="1042392"/>
                <a:chExt cx="1931829" cy="1519177"/>
              </a:xfrm>
            </p:grpSpPr>
            <p:sp>
              <p:nvSpPr>
                <p:cNvPr id="43" name="正方形/長方形 42"/>
                <p:cNvSpPr/>
                <p:nvPr/>
              </p:nvSpPr>
              <p:spPr bwMode="auto">
                <a:xfrm>
                  <a:off x="2635440" y="1042393"/>
                  <a:ext cx="1751524" cy="1514618"/>
                </a:xfrm>
                <a:prstGeom prst="rect">
                  <a:avLst/>
                </a:prstGeom>
                <a:solidFill>
                  <a:srgbClr val="1E8CAE"/>
                </a:solidFill>
                <a:ln w="9525">
                  <a:noFill/>
                  <a:miter lim="800000"/>
                  <a:headEnd/>
                  <a:tailEnd/>
                </a:ln>
                <a:effectLst/>
              </p:spPr>
              <p:txBody>
                <a:bodyPr wrap="square" lIns="0" tIns="144000" rIns="0" bIns="0" rtlCol="0" anchor="t" anchorCtr="0">
                  <a:noAutofit/>
                </a:bodyPr>
                <a:lstStyle/>
                <a:p>
                  <a:pPr algn="ctr">
                    <a:lnSpc>
                      <a:spcPct val="100000"/>
                    </a:lnSpc>
                  </a:pPr>
                  <a:r>
                    <a:rPr kumimoji="1" lang="ja-JP" altLang="en-US" sz="1400" b="1" spc="100" dirty="0">
                      <a:solidFill>
                        <a:schemeClr val="bg1"/>
                      </a:solidFill>
                      <a:latin typeface="Arial" pitchFamily="34" charset="0"/>
                      <a:ea typeface="メイリオ" pitchFamily="50" charset="-128"/>
                    </a:rPr>
                    <a:t>頒布／開示</a:t>
                  </a:r>
                </a:p>
              </p:txBody>
            </p:sp>
            <p:sp>
              <p:nvSpPr>
                <p:cNvPr id="44" name="二等辺三角形 43"/>
                <p:cNvSpPr/>
                <p:nvPr/>
              </p:nvSpPr>
              <p:spPr bwMode="auto">
                <a:xfrm rot="5400000">
                  <a:off x="3717528" y="1711828"/>
                  <a:ext cx="1519177" cy="180305"/>
                </a:xfrm>
                <a:prstGeom prst="triangle">
                  <a:avLst/>
                </a:prstGeom>
                <a:solidFill>
                  <a:srgbClr val="1E8CAE"/>
                </a:solidFill>
                <a:ln w="9525">
                  <a:noFill/>
                  <a:miter lim="800000"/>
                  <a:headEnd/>
                  <a:tailEnd/>
                </a:ln>
                <a:effectLst/>
              </p:spPr>
              <p:txBody>
                <a:bodyPr wrap="square" lIns="0" tIns="144000" rIns="0" bIns="0" rtlCol="0" anchor="t" anchorCtr="0">
                  <a:noAutofit/>
                </a:bodyPr>
                <a:lstStyle/>
                <a:p>
                  <a:pPr algn="ctr">
                    <a:lnSpc>
                      <a:spcPct val="150000"/>
                    </a:lnSpc>
                  </a:pPr>
                  <a:endParaRPr kumimoji="1" lang="ja-JP" altLang="en-US" sz="1400" b="1" spc="100" dirty="0">
                    <a:solidFill>
                      <a:schemeClr val="bg1"/>
                    </a:solidFill>
                    <a:latin typeface="Arial" pitchFamily="34" charset="0"/>
                    <a:ea typeface="メイリオ" pitchFamily="50" charset="-128"/>
                  </a:endParaRPr>
                </a:p>
              </p:txBody>
            </p:sp>
          </p:grpSp>
          <p:sp>
            <p:nvSpPr>
              <p:cNvPr id="42" name="ホームベース 41"/>
              <p:cNvSpPr/>
              <p:nvPr/>
            </p:nvSpPr>
            <p:spPr bwMode="auto">
              <a:xfrm>
                <a:off x="5338436" y="4210050"/>
                <a:ext cx="1569929" cy="457200"/>
              </a:xfrm>
              <a:prstGeom prst="homePlate">
                <a:avLst>
                  <a:gd name="adj" fmla="val 53593"/>
                </a:avLst>
              </a:prstGeom>
              <a:solidFill>
                <a:srgbClr val="FF2975"/>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400" b="1" dirty="0">
                    <a:solidFill>
                      <a:schemeClr val="bg1"/>
                    </a:solidFill>
                    <a:latin typeface="Arial" panose="020B0604020202020204" pitchFamily="34" charset="0"/>
                    <a:ea typeface="メイリオ" panose="020B0604030504040204" pitchFamily="50" charset="-128"/>
                  </a:rPr>
                  <a:t>OSS</a:t>
                </a:r>
                <a:r>
                  <a:rPr lang="zh-CN" altLang="en-US" sz="1400" b="1" dirty="0">
                    <a:solidFill>
                      <a:schemeClr val="bg1"/>
                    </a:solidFill>
                    <a:latin typeface="Arial" panose="020B0604020202020204" pitchFamily="34" charset="0"/>
                    <a:ea typeface="メイリオ" panose="020B0604030504040204" pitchFamily="50" charset="-128"/>
                  </a:rPr>
                  <a:t>頒布</a:t>
                </a:r>
              </a:p>
              <a:p>
                <a:pPr algn="ctr"/>
                <a:r>
                  <a:rPr lang="zh-CN" altLang="en-US" sz="1200" b="1" dirty="0">
                    <a:solidFill>
                      <a:schemeClr val="bg1"/>
                    </a:solidFill>
                    <a:latin typeface="Arial" panose="020B0604020202020204" pitchFamily="34" charset="0"/>
                    <a:ea typeface="メイリオ" panose="020B0604030504040204" pitchFamily="50" charset="-128"/>
                  </a:rPr>
                  <a:t>（妥当性判断）</a:t>
                </a:r>
              </a:p>
            </p:txBody>
          </p:sp>
        </p:grpSp>
        <p:grpSp>
          <p:nvGrpSpPr>
            <p:cNvPr id="35" name="グループ化 34"/>
            <p:cNvGrpSpPr/>
            <p:nvPr/>
          </p:nvGrpSpPr>
          <p:grpSpPr>
            <a:xfrm>
              <a:off x="3886717" y="2548878"/>
              <a:ext cx="3960467" cy="604758"/>
              <a:chOff x="3886717" y="2548878"/>
              <a:chExt cx="3960467" cy="604758"/>
            </a:xfrm>
            <a:effectLst>
              <a:outerShdw blurRad="50800" dist="38100" dir="2700000" algn="tl" rotWithShape="0">
                <a:prstClr val="black">
                  <a:alpha val="40000"/>
                </a:prstClr>
              </a:outerShdw>
            </a:effectLst>
          </p:grpSpPr>
          <p:sp>
            <p:nvSpPr>
              <p:cNvPr id="36" name="テキスト ボックス 35"/>
              <p:cNvSpPr txBox="1"/>
              <p:nvPr/>
            </p:nvSpPr>
            <p:spPr>
              <a:xfrm>
                <a:off x="5720761" y="2548878"/>
                <a:ext cx="359430" cy="297064"/>
              </a:xfrm>
              <a:prstGeom prst="triangle">
                <a:avLst/>
              </a:prstGeom>
              <a:solidFill>
                <a:srgbClr val="FF2975"/>
              </a:solidFill>
            </p:spPr>
            <p:txBody>
              <a:bodyPr wrap="square" lIns="144000" tIns="0" rIns="144000" bIns="0" rtlCol="0" anchor="ctr">
                <a:spAutoFit/>
              </a:bodyPr>
              <a:lstStyle/>
              <a:p>
                <a:pPr algn="ctr">
                  <a:lnSpc>
                    <a:spcPct val="100000"/>
                  </a:lnSpc>
                </a:pPr>
                <a:endParaRPr lang="ja-JP" altLang="en-US" sz="1200" b="1" spc="100" dirty="0">
                  <a:solidFill>
                    <a:schemeClr val="bg1"/>
                  </a:solidFill>
                  <a:latin typeface="Arial" pitchFamily="34" charset="0"/>
                  <a:ea typeface="メイリオ" pitchFamily="50" charset="-128"/>
                </a:endParaRPr>
              </a:p>
            </p:txBody>
          </p:sp>
          <p:sp>
            <p:nvSpPr>
              <p:cNvPr id="37" name="テキスト ボックス 36"/>
              <p:cNvSpPr txBox="1"/>
              <p:nvPr/>
            </p:nvSpPr>
            <p:spPr>
              <a:xfrm>
                <a:off x="3886717" y="2704795"/>
                <a:ext cx="3960467" cy="448841"/>
              </a:xfrm>
              <a:prstGeom prst="roundRect">
                <a:avLst/>
              </a:prstGeom>
              <a:solidFill>
                <a:srgbClr val="FF2975"/>
              </a:solidFill>
            </p:spPr>
            <p:txBody>
              <a:bodyPr wrap="square" lIns="144000" tIns="36000" rIns="144000" bIns="0" rtlCol="0" anchor="ctr">
                <a:spAutoFit/>
              </a:bodyPr>
              <a:lstStyle/>
              <a:p>
                <a:pPr algn="ctr">
                  <a:lnSpc>
                    <a:spcPct val="100000"/>
                  </a:lnSpc>
                </a:pPr>
                <a:r>
                  <a:rPr lang="en-US" altLang="ja-JP" sz="1200" b="1" spc="100" dirty="0">
                    <a:solidFill>
                      <a:schemeClr val="bg1"/>
                    </a:solidFill>
                    <a:latin typeface="Arial" pitchFamily="34" charset="0"/>
                    <a:ea typeface="メイリオ" pitchFamily="50" charset="-128"/>
                  </a:rPr>
                  <a:t>OSS</a:t>
                </a:r>
                <a:r>
                  <a:rPr lang="ja-JP" altLang="en-US" sz="1200" b="1" spc="100" dirty="0">
                    <a:solidFill>
                      <a:schemeClr val="bg1"/>
                    </a:solidFill>
                    <a:latin typeface="Arial" pitchFamily="34" charset="0"/>
                    <a:ea typeface="メイリオ" pitchFamily="50" charset="-128"/>
                  </a:rPr>
                  <a:t>コンプライアンス・マネージメントプロセス</a:t>
                </a:r>
                <a:br>
                  <a:rPr lang="en-US" altLang="ja-JP" sz="1200" b="1" spc="100" dirty="0">
                    <a:solidFill>
                      <a:schemeClr val="bg1"/>
                    </a:solidFill>
                    <a:latin typeface="Arial" pitchFamily="34" charset="0"/>
                    <a:ea typeface="メイリオ" pitchFamily="50" charset="-128"/>
                  </a:rPr>
                </a:br>
                <a:r>
                  <a:rPr lang="ja-JP" altLang="en-US" sz="1200" b="1" spc="100" dirty="0">
                    <a:solidFill>
                      <a:schemeClr val="bg1"/>
                    </a:solidFill>
                    <a:latin typeface="Arial" pitchFamily="34" charset="0"/>
                    <a:ea typeface="メイリオ" pitchFamily="50" charset="-128"/>
                  </a:rPr>
                  <a:t>（コントリビューション）</a:t>
                </a:r>
              </a:p>
            </p:txBody>
          </p:sp>
        </p:grpSp>
      </p:grpSp>
      <p:sp>
        <p:nvSpPr>
          <p:cNvPr id="23" name="ホームベース 22"/>
          <p:cNvSpPr/>
          <p:nvPr/>
        </p:nvSpPr>
        <p:spPr bwMode="auto">
          <a:xfrm>
            <a:off x="1145424" y="3794576"/>
            <a:ext cx="1255758" cy="482257"/>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dirty="0">
                <a:solidFill>
                  <a:schemeClr val="tx1">
                    <a:lumMod val="75000"/>
                    <a:lumOff val="25000"/>
                  </a:schemeClr>
                </a:solidFill>
                <a:latin typeface="Arial" panose="020B0604020202020204" pitchFamily="34" charset="0"/>
                <a:ea typeface="メイリオ" panose="020B0604030504040204" pitchFamily="50" charset="-128"/>
              </a:rPr>
              <a:t>OSS</a:t>
            </a:r>
            <a:r>
              <a:rPr lang="zh-CN" altLang="en-US" sz="1200" b="1" dirty="0">
                <a:solidFill>
                  <a:schemeClr val="tx1">
                    <a:lumMod val="75000"/>
                    <a:lumOff val="25000"/>
                  </a:schemeClr>
                </a:solidFill>
                <a:latin typeface="Arial" panose="020B0604020202020204" pitchFamily="34" charset="0"/>
                <a:ea typeface="メイリオ" panose="020B0604030504040204" pitchFamily="50" charset="-128"/>
              </a:rPr>
              <a:t>取得</a:t>
            </a:r>
          </a:p>
          <a:p>
            <a:pPr algn="ctr"/>
            <a:r>
              <a:rPr lang="zh-CN" altLang="en-US" sz="1200" b="1" dirty="0">
                <a:solidFill>
                  <a:schemeClr val="tx1">
                    <a:lumMod val="75000"/>
                    <a:lumOff val="25000"/>
                  </a:schemeClr>
                </a:solidFill>
                <a:latin typeface="Arial" panose="020B0604020202020204" pitchFamily="34" charset="0"/>
                <a:ea typeface="メイリオ" panose="020B0604030504040204" pitchFamily="50" charset="-128"/>
              </a:rPr>
              <a:t>（妥当性判断）</a:t>
            </a:r>
          </a:p>
        </p:txBody>
      </p:sp>
      <p:sp>
        <p:nvSpPr>
          <p:cNvPr id="24" name="ホームベース 23"/>
          <p:cNvSpPr/>
          <p:nvPr/>
        </p:nvSpPr>
        <p:spPr bwMode="auto">
          <a:xfrm>
            <a:off x="2496058" y="3796426"/>
            <a:ext cx="1902570" cy="505748"/>
          </a:xfrm>
          <a:prstGeom prst="homePlate">
            <a:avLst>
              <a:gd name="adj" fmla="val 2271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dirty="0">
                <a:solidFill>
                  <a:schemeClr val="tx1">
                    <a:lumMod val="75000"/>
                    <a:lumOff val="25000"/>
                  </a:schemeClr>
                </a:solidFill>
                <a:latin typeface="Arial" panose="020B0604020202020204" pitchFamily="34" charset="0"/>
                <a:ea typeface="メイリオ" panose="020B0604030504040204" pitchFamily="50" charset="-128"/>
              </a:rPr>
              <a:t>OSS</a:t>
            </a: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活用</a:t>
            </a:r>
          </a:p>
          <a:p>
            <a:pPr algn="ct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（ライセンス条件</a:t>
            </a:r>
          </a:p>
          <a:p>
            <a:pPr algn="ct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遵守状況確認）</a:t>
            </a:r>
          </a:p>
        </p:txBody>
      </p:sp>
    </p:spTree>
    <p:extLst>
      <p:ext uri="{BB962C8B-B14F-4D97-AF65-F5344CB8AC3E}">
        <p14:creationId xmlns:p14="http://schemas.microsoft.com/office/powerpoint/2010/main" val="418832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284027" y="219250"/>
            <a:ext cx="8984664" cy="341632"/>
          </a:xfrm>
        </p:spPr>
        <p:txBody>
          <a:bodyPr/>
          <a:lstStyle/>
          <a:p>
            <a:r>
              <a:rPr lang="en-US" altLang="ja-JP" dirty="0">
                <a:solidFill>
                  <a:schemeClr val="tx1"/>
                </a:solidFill>
              </a:rPr>
              <a:t>4-9 OSS</a:t>
            </a:r>
            <a:r>
              <a:rPr lang="ja-JP" altLang="en-US" dirty="0"/>
              <a:t>コントリビューション（「</a:t>
            </a:r>
            <a:r>
              <a:rPr lang="en-US" altLang="ja-JP" dirty="0"/>
              <a:t>OSS</a:t>
            </a:r>
            <a:r>
              <a:rPr lang="ja-JP" altLang="en-US" dirty="0"/>
              <a:t>頒布」工程）での確認事項及び責任者</a:t>
            </a:r>
          </a:p>
        </p:txBody>
      </p:sp>
      <p:grpSp>
        <p:nvGrpSpPr>
          <p:cNvPr id="20" name="グループ化 19"/>
          <p:cNvGrpSpPr/>
          <p:nvPr/>
        </p:nvGrpSpPr>
        <p:grpSpPr>
          <a:xfrm>
            <a:off x="257440" y="585255"/>
            <a:ext cx="8968752" cy="4603193"/>
            <a:chOff x="257440" y="585255"/>
            <a:chExt cx="8968752" cy="4603193"/>
          </a:xfrm>
        </p:grpSpPr>
        <p:sp>
          <p:nvSpPr>
            <p:cNvPr id="21" name="正方形/長方形 20"/>
            <p:cNvSpPr/>
            <p:nvPr/>
          </p:nvSpPr>
          <p:spPr bwMode="auto">
            <a:xfrm>
              <a:off x="257440" y="585255"/>
              <a:ext cx="8957732" cy="4603193"/>
            </a:xfrm>
            <a:prstGeom prst="rect">
              <a:avLst/>
            </a:prstGeom>
            <a:solidFill>
              <a:srgbClr val="F7F3F7"/>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22" name="Text Box 31"/>
            <p:cNvSpPr txBox="1">
              <a:spLocks noChangeArrowheads="1"/>
            </p:cNvSpPr>
            <p:nvPr/>
          </p:nvSpPr>
          <p:spPr bwMode="gray">
            <a:xfrm>
              <a:off x="401527" y="762717"/>
              <a:ext cx="8824665" cy="488976"/>
            </a:xfrm>
            <a:prstGeom prst="rect">
              <a:avLst/>
            </a:prstGeom>
            <a:noFill/>
            <a:ln w="3175" cap="rnd">
              <a:noFill/>
              <a:miter lim="800000"/>
              <a:headEnd/>
              <a:tailEnd/>
            </a:ln>
            <a:effectLst/>
          </p:spPr>
          <p:txBody>
            <a:bodyPr wrap="square" lIns="72000" tIns="0" rIns="144000" bIns="0" anchor="t">
              <a:noAutofit/>
            </a:bodyPr>
            <a:lstStyle/>
            <a:p>
              <a:pPr marL="216000" indent="-216000">
                <a:lnSpc>
                  <a:spcPct val="100000"/>
                </a:lnSpc>
                <a:spcBef>
                  <a:spcPts val="600"/>
                </a:spcBef>
                <a:buClr>
                  <a:srgbClr val="29A2B5"/>
                </a:buClr>
                <a:buFont typeface="Wingdings" panose="05000000000000000000" pitchFamily="2" charset="2"/>
                <a:buChar char="l"/>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の機能開発や</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のバグ修正などの頒布</a:t>
              </a:r>
              <a:r>
                <a:rPr lang="en-US" altLang="ja-JP" sz="1400" b="1" spc="100" dirty="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開示）を行う場合に、下表の確認を行う</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頒布」工程を実施します。</a:t>
              </a:r>
            </a:p>
          </p:txBody>
        </p:sp>
        <p:cxnSp>
          <p:nvCxnSpPr>
            <p:cNvPr id="23" name="直線コネクタ 22"/>
            <p:cNvCxnSpPr/>
            <p:nvPr/>
          </p:nvCxnSpPr>
          <p:spPr bwMode="auto">
            <a:xfrm>
              <a:off x="350573" y="654267"/>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cxnSp>
          <p:nvCxnSpPr>
            <p:cNvPr id="24" name="直線コネクタ 23"/>
            <p:cNvCxnSpPr/>
            <p:nvPr/>
          </p:nvCxnSpPr>
          <p:spPr bwMode="auto">
            <a:xfrm>
              <a:off x="350573" y="5119241"/>
              <a:ext cx="8771467" cy="0"/>
            </a:xfrm>
            <a:prstGeom prst="line">
              <a:avLst/>
            </a:prstGeom>
            <a:noFill/>
            <a:ln w="28575" cap="flat" cmpd="sng" algn="ctr">
              <a:solidFill>
                <a:schemeClr val="bg1">
                  <a:lumMod val="85000"/>
                </a:schemeClr>
              </a:solidFill>
              <a:prstDash val="sysDash"/>
              <a:round/>
              <a:headEnd type="none" w="med" len="med"/>
              <a:tailEnd type="none" w="med" len="med"/>
            </a:ln>
            <a:effectLst/>
          </p:spPr>
        </p:cxnSp>
      </p:grpSp>
      <p:graphicFrame>
        <p:nvGraphicFramePr>
          <p:cNvPr id="47" name="表 46"/>
          <p:cNvGraphicFramePr>
            <a:graphicFrameLocks noGrp="1"/>
          </p:cNvGraphicFramePr>
          <p:nvPr>
            <p:extLst>
              <p:ext uri="{D42A27DB-BD31-4B8C-83A1-F6EECF244321}">
                <p14:modId xmlns:p14="http://schemas.microsoft.com/office/powerpoint/2010/main" val="1067749170"/>
              </p:ext>
            </p:extLst>
          </p:nvPr>
        </p:nvGraphicFramePr>
        <p:xfrm>
          <a:off x="368533" y="3201026"/>
          <a:ext cx="8735547" cy="2135190"/>
        </p:xfrm>
        <a:graphic>
          <a:graphicData uri="http://schemas.openxmlformats.org/drawingml/2006/table">
            <a:tbl>
              <a:tblPr firstRow="1" bandRow="1">
                <a:tableStyleId>{5940675A-B579-460E-94D1-54222C63F5DA}</a:tableStyleId>
              </a:tblPr>
              <a:tblGrid>
                <a:gridCol w="5468365">
                  <a:extLst>
                    <a:ext uri="{9D8B030D-6E8A-4147-A177-3AD203B41FA5}">
                      <a16:colId xmlns:a16="http://schemas.microsoft.com/office/drawing/2014/main" val="2329334101"/>
                    </a:ext>
                  </a:extLst>
                </a:gridCol>
                <a:gridCol w="3267182">
                  <a:extLst>
                    <a:ext uri="{9D8B030D-6E8A-4147-A177-3AD203B41FA5}">
                      <a16:colId xmlns:a16="http://schemas.microsoft.com/office/drawing/2014/main" val="966656168"/>
                    </a:ext>
                  </a:extLst>
                </a:gridCol>
              </a:tblGrid>
              <a:tr h="26679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頒布の主な確認事項</a:t>
                      </a:r>
                      <a:endParaRPr kumimoji="1" lang="en-US" altLang="ja-JP" sz="12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00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頒布の責任者及び担当者</a:t>
                      </a:r>
                      <a:endParaRPr kumimoji="1" lang="en-US" altLang="ja-JP" sz="1200" b="1" kern="1200" baseline="0"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a:txBody>
                  <a:tcPr marL="73702" marR="73702" marT="3600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44420771"/>
                  </a:ext>
                </a:extLst>
              </a:tr>
              <a:tr h="1538943">
                <a:tc>
                  <a:txBody>
                    <a:bodyPr/>
                    <a:lstStyle/>
                    <a:p>
                      <a:r>
                        <a:rPr kumimoji="1" lang="ja-JP" altLang="en-US" sz="1200" b="1" baseline="0" dirty="0">
                          <a:latin typeface="Arial" panose="020B0604020202020204" pitchFamily="34" charset="0"/>
                          <a:ea typeface="メイリオ" panose="020B0604030504040204" pitchFamily="50" charset="-128"/>
                        </a:rPr>
                        <a:t>・動作・性能確認</a:t>
                      </a:r>
                      <a:endParaRPr kumimoji="1" lang="en-US" altLang="ja-JP" sz="1200" b="1" baseline="0" dirty="0">
                        <a:latin typeface="Arial" panose="020B0604020202020204" pitchFamily="34" charset="0"/>
                        <a:ea typeface="メイリオ" panose="020B0604030504040204" pitchFamily="50" charset="-128"/>
                      </a:endParaRPr>
                    </a:p>
                    <a:p>
                      <a:r>
                        <a:rPr kumimoji="1" lang="ja-JP" altLang="en-US" sz="1200" b="1" baseline="0" dirty="0">
                          <a:latin typeface="Arial" panose="020B0604020202020204" pitchFamily="34" charset="0"/>
                          <a:ea typeface="メイリオ" panose="020B0604030504040204" pitchFamily="50" charset="-128"/>
                        </a:rPr>
                        <a:t>・</a:t>
                      </a:r>
                      <a:r>
                        <a:rPr kumimoji="1" lang="en-US" altLang="ja-JP" sz="1200" b="1" baseline="0" dirty="0">
                          <a:latin typeface="Arial" panose="020B0604020202020204" pitchFamily="34" charset="0"/>
                          <a:ea typeface="メイリオ" panose="020B0604030504040204" pitchFamily="50" charset="-128"/>
                        </a:rPr>
                        <a:t>OSS</a:t>
                      </a:r>
                      <a:r>
                        <a:rPr kumimoji="1" lang="ja-JP" altLang="en-US" sz="1200" b="1" baseline="0" dirty="0">
                          <a:latin typeface="Arial" panose="020B0604020202020204" pitchFamily="34" charset="0"/>
                          <a:ea typeface="メイリオ" panose="020B0604030504040204" pitchFamily="50" charset="-128"/>
                        </a:rPr>
                        <a:t>名称（他者商標侵害確認）</a:t>
                      </a:r>
                    </a:p>
                    <a:p>
                      <a:r>
                        <a:rPr kumimoji="1" lang="ja-JP" altLang="en-US" sz="1200" b="1" baseline="0" dirty="0">
                          <a:latin typeface="Arial" panose="020B0604020202020204" pitchFamily="34" charset="0"/>
                          <a:ea typeface="メイリオ" panose="020B0604030504040204" pitchFamily="50" charset="-128"/>
                        </a:rPr>
                        <a:t>・</a:t>
                      </a:r>
                      <a:r>
                        <a:rPr kumimoji="1" lang="en-US" altLang="ja-JP" sz="1200" b="1" baseline="0" dirty="0">
                          <a:latin typeface="Arial" panose="020B0604020202020204" pitchFamily="34" charset="0"/>
                          <a:ea typeface="メイリオ" panose="020B0604030504040204" pitchFamily="50" charset="-128"/>
                        </a:rPr>
                        <a:t>OSS</a:t>
                      </a:r>
                      <a:r>
                        <a:rPr kumimoji="1" lang="ja-JP" altLang="en-US" sz="1200" b="1" baseline="0" dirty="0">
                          <a:latin typeface="Arial" panose="020B0604020202020204" pitchFamily="34" charset="0"/>
                          <a:ea typeface="メイリオ" panose="020B0604030504040204" pitchFamily="50" charset="-128"/>
                        </a:rPr>
                        <a:t>（ソースコード）開示先確認</a:t>
                      </a:r>
                    </a:p>
                    <a:p>
                      <a:r>
                        <a:rPr kumimoji="1" lang="ja-JP" altLang="en-US" sz="1200" b="1" baseline="0" dirty="0">
                          <a:latin typeface="Arial" panose="020B0604020202020204" pitchFamily="34" charset="0"/>
                          <a:ea typeface="メイリオ" panose="020B0604030504040204" pitchFamily="50" charset="-128"/>
                        </a:rPr>
                        <a:t>・適用ライセンス（流用した</a:t>
                      </a:r>
                      <a:r>
                        <a:rPr kumimoji="1" lang="en-US" altLang="ja-JP" sz="1200" b="1" baseline="0" dirty="0">
                          <a:latin typeface="Arial" panose="020B0604020202020204" pitchFamily="34" charset="0"/>
                          <a:ea typeface="メイリオ" panose="020B0604030504040204" pitchFamily="50" charset="-128"/>
                        </a:rPr>
                        <a:t>OSS</a:t>
                      </a:r>
                      <a:r>
                        <a:rPr kumimoji="1" lang="ja-JP" altLang="en-US" sz="1200" b="1" baseline="0" dirty="0">
                          <a:latin typeface="Arial" panose="020B0604020202020204" pitchFamily="34" charset="0"/>
                          <a:ea typeface="メイリオ" panose="020B0604030504040204" pitchFamily="50" charset="-128"/>
                        </a:rPr>
                        <a:t>の有無、流用した</a:t>
                      </a:r>
                      <a:r>
                        <a:rPr kumimoji="1" lang="en-US" altLang="ja-JP" sz="1200" b="1" baseline="0" dirty="0">
                          <a:latin typeface="Arial" panose="020B0604020202020204" pitchFamily="34" charset="0"/>
                          <a:ea typeface="メイリオ" panose="020B0604030504040204" pitchFamily="50" charset="-128"/>
                        </a:rPr>
                        <a:t>OSS</a:t>
                      </a:r>
                      <a:r>
                        <a:rPr kumimoji="1" lang="ja-JP" altLang="en-US" sz="1200" b="1" baseline="0" dirty="0">
                          <a:latin typeface="Arial" panose="020B0604020202020204" pitchFamily="34" charset="0"/>
                          <a:ea typeface="メイリオ" panose="020B0604030504040204" pitchFamily="50" charset="-128"/>
                        </a:rPr>
                        <a:t>ライセンス確認含む）</a:t>
                      </a:r>
                    </a:p>
                    <a:p>
                      <a:r>
                        <a:rPr kumimoji="1" lang="ja-JP" altLang="en-US" sz="1200" b="1" baseline="0" dirty="0">
                          <a:latin typeface="Arial" panose="020B0604020202020204" pitchFamily="34" charset="0"/>
                          <a:ea typeface="メイリオ" panose="020B0604030504040204" pitchFamily="50" charset="-128"/>
                        </a:rPr>
                        <a:t>・意図しない</a:t>
                      </a:r>
                      <a:r>
                        <a:rPr kumimoji="1" lang="en-US" altLang="ja-JP" sz="1200" b="1" baseline="0" dirty="0">
                          <a:latin typeface="Arial" panose="020B0604020202020204" pitchFamily="34" charset="0"/>
                          <a:ea typeface="メイリオ" panose="020B0604030504040204" pitchFamily="50" charset="-128"/>
                        </a:rPr>
                        <a:t>OSS</a:t>
                      </a:r>
                      <a:r>
                        <a:rPr kumimoji="1" lang="ja-JP" altLang="en-US" sz="1200" b="1" baseline="0" dirty="0">
                          <a:latin typeface="Arial" panose="020B0604020202020204" pitchFamily="34" charset="0"/>
                          <a:ea typeface="メイリオ" panose="020B0604030504040204" pitchFamily="50" charset="-128"/>
                        </a:rPr>
                        <a:t>混入（他者著作権侵害確認）</a:t>
                      </a:r>
                    </a:p>
                    <a:p>
                      <a:r>
                        <a:rPr kumimoji="1" lang="ja-JP" altLang="en-US" sz="1200" b="1" baseline="0" dirty="0">
                          <a:latin typeface="Arial" panose="020B0604020202020204" pitchFamily="34" charset="0"/>
                          <a:ea typeface="メイリオ" panose="020B0604030504040204" pitchFamily="50" charset="-128"/>
                        </a:rPr>
                        <a:t>・自社・他者特許侵害確認</a:t>
                      </a:r>
                      <a:endParaRPr kumimoji="1" lang="en-US" altLang="ja-JP" sz="1200" b="1" baseline="0" dirty="0">
                        <a:solidFill>
                          <a:schemeClr val="tx1"/>
                        </a:solidFill>
                        <a:latin typeface="Arial" panose="020B0604020202020204" pitchFamily="34" charset="0"/>
                        <a:ea typeface="メイリオ" panose="020B0604030504040204" pitchFamily="50" charset="-128"/>
                      </a:endParaRPr>
                    </a:p>
                    <a:p>
                      <a:r>
                        <a:rPr kumimoji="1" lang="ja-JP" altLang="en-US" sz="1200" b="1" baseline="0" dirty="0">
                          <a:solidFill>
                            <a:schemeClr val="tx1"/>
                          </a:solidFill>
                          <a:latin typeface="Arial" panose="020B0604020202020204" pitchFamily="34" charset="0"/>
                          <a:ea typeface="メイリオ" panose="020B0604030504040204" pitchFamily="50" charset="-128"/>
                        </a:rPr>
                        <a:t>・自社技術情報の流出確認</a:t>
                      </a:r>
                      <a:endParaRPr kumimoji="1" lang="en-US" altLang="ja-JP" sz="1200" b="1" baseline="0" dirty="0">
                        <a:latin typeface="Arial" panose="020B0604020202020204" pitchFamily="34" charset="0"/>
                        <a:ea typeface="メイリオ" panose="020B0604030504040204" pitchFamily="50" charset="-128"/>
                      </a:endParaRPr>
                    </a:p>
                    <a:p>
                      <a:r>
                        <a:rPr kumimoji="1" lang="ja-JP" altLang="en-US" sz="1200" b="1" baseline="0" dirty="0">
                          <a:latin typeface="Arial" panose="020B0604020202020204" pitchFamily="34" charset="0"/>
                          <a:ea typeface="メイリオ" panose="020B0604030504040204" pitchFamily="50" charset="-128"/>
                        </a:rPr>
                        <a:t>・輸出管理</a:t>
                      </a:r>
                      <a:endParaRPr kumimoji="1" lang="en-US" altLang="ja-JP" sz="1200" b="1" baseline="0" dirty="0">
                        <a:latin typeface="Arial" panose="020B0604020202020204" pitchFamily="34" charset="0"/>
                        <a:ea typeface="メイリオ" panose="020B0604030504040204" pitchFamily="50" charset="-128"/>
                      </a:endParaRPr>
                    </a:p>
                    <a:p>
                      <a:r>
                        <a:rPr kumimoji="1" lang="ja-JP" altLang="en-US" sz="1200" b="1" baseline="0" dirty="0">
                          <a:latin typeface="Arial" panose="020B0604020202020204" pitchFamily="34" charset="0"/>
                          <a:ea typeface="メイリオ" panose="020B0604030504040204" pitchFamily="50" charset="-128"/>
                        </a:rPr>
                        <a:t>・</a:t>
                      </a:r>
                      <a:r>
                        <a:rPr kumimoji="1" lang="en-US" altLang="ja-JP" sz="1200" b="1" baseline="0" dirty="0">
                          <a:latin typeface="Arial" panose="020B0604020202020204" pitchFamily="34" charset="0"/>
                          <a:ea typeface="メイリオ" panose="020B0604030504040204" pitchFamily="50" charset="-128"/>
                        </a:rPr>
                        <a:t>OSS</a:t>
                      </a:r>
                      <a:r>
                        <a:rPr kumimoji="1" lang="ja-JP" altLang="en-US" sz="1200" b="1" baseline="0" dirty="0">
                          <a:latin typeface="Arial" panose="020B0604020202020204" pitchFamily="34" charset="0"/>
                          <a:ea typeface="メイリオ" panose="020B0604030504040204" pitchFamily="50" charset="-128"/>
                        </a:rPr>
                        <a:t>開示</a:t>
                      </a:r>
                      <a:r>
                        <a:rPr kumimoji="1" lang="ja-JP" altLang="en-US" sz="1200" b="1" baseline="0" dirty="0">
                          <a:solidFill>
                            <a:schemeClr val="tx1"/>
                          </a:solidFill>
                          <a:latin typeface="Arial" panose="020B0604020202020204" pitchFamily="34" charset="0"/>
                          <a:ea typeface="メイリオ" panose="020B0604030504040204" pitchFamily="50" charset="-128"/>
                        </a:rPr>
                        <a:t>記録の管理・保管</a:t>
                      </a:r>
                      <a:endParaRPr kumimoji="1" lang="en-US" altLang="ja-JP" sz="1200" b="1" baseline="0" dirty="0">
                        <a:solidFill>
                          <a:schemeClr val="tx1"/>
                        </a:solidFill>
                        <a:latin typeface="Arial" panose="020B0604020202020204" pitchFamily="34" charset="0"/>
                        <a:ea typeface="メイリオ" panose="020B0604030504040204" pitchFamily="50" charset="-128"/>
                      </a:endParaRPr>
                    </a:p>
                    <a:p>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・その他の</a:t>
                      </a:r>
                      <a:r>
                        <a:rPr kumimoji="1" lang="en-US" altLang="ja-JP"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OSS</a:t>
                      </a:r>
                      <a:r>
                        <a:rPr kumimoji="1" lang="ja-JP" altLang="en-US" sz="1200" b="1" kern="1200" baseline="0" dirty="0">
                          <a:solidFill>
                            <a:schemeClr val="tx1"/>
                          </a:solidFill>
                          <a:latin typeface="Arial" panose="020B0604020202020204" pitchFamily="34" charset="0"/>
                          <a:ea typeface="メイリオ" panose="020B0604030504040204" pitchFamily="50" charset="-128"/>
                          <a:cs typeface="メイリオ" panose="020B0604030504040204" pitchFamily="50" charset="-128"/>
                        </a:rPr>
                        <a:t>ライセンス義務の履行　など</a:t>
                      </a:r>
                      <a:endParaRPr kumimoji="1" lang="en-US" altLang="ja-JP" sz="1200" b="1" baseline="0" dirty="0">
                        <a:solidFill>
                          <a:schemeClr val="tx1"/>
                        </a:solidFill>
                        <a:latin typeface="Arial" panose="020B0604020202020204" pitchFamily="34" charset="0"/>
                        <a:ea typeface="メイリオ" panose="020B0604030504040204" pitchFamily="50" charset="-128"/>
                      </a:endParaRPr>
                    </a:p>
                  </a:txBody>
                  <a:tcPr marL="73702" marR="0" marT="36000" marB="36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a:effectLst/>
                          <a:latin typeface="Arial" panose="020B0604020202020204" pitchFamily="34" charset="0"/>
                          <a:ea typeface="メイリオ" panose="020B0604030504040204" pitchFamily="50" charset="-128"/>
                        </a:rPr>
                        <a:t>（</a:t>
                      </a:r>
                      <a:r>
                        <a:rPr lang="en-US" altLang="ja-JP" sz="1200" b="1" baseline="0" dirty="0">
                          <a:effectLst/>
                          <a:latin typeface="Arial" panose="020B0604020202020204" pitchFamily="34" charset="0"/>
                          <a:ea typeface="メイリオ" panose="020B0604030504040204" pitchFamily="50" charset="-128"/>
                        </a:rPr>
                        <a:t>OSS</a:t>
                      </a:r>
                      <a:r>
                        <a:rPr lang="ja-JP" altLang="en-US" sz="1200" b="1" baseline="0" dirty="0">
                          <a:effectLst/>
                          <a:latin typeface="Arial" panose="020B0604020202020204" pitchFamily="34" charset="0"/>
                          <a:ea typeface="メイリオ" panose="020B0604030504040204" pitchFamily="50" charset="-128"/>
                        </a:rPr>
                        <a:t>開示申請）</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a:effectLst/>
                          <a:latin typeface="Arial" panose="020B0604020202020204" pitchFamily="34" charset="0"/>
                          <a:ea typeface="メイリオ" panose="020B0604030504040204" pitchFamily="50" charset="-128"/>
                        </a:rPr>
                        <a:t>　　・部門責任者、プロジェクトメンバ</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a:effectLst/>
                          <a:latin typeface="Arial" panose="020B0604020202020204" pitchFamily="34" charset="0"/>
                          <a:ea typeface="メイリオ" panose="020B0604030504040204" pitchFamily="50" charset="-128"/>
                        </a:rPr>
                        <a:t>（妥当性判断）</a:t>
                      </a:r>
                      <a:r>
                        <a:rPr lang="ja-JP" altLang="en-US" sz="1200" b="1" baseline="0" dirty="0">
                          <a:solidFill>
                            <a:srgbClr val="FF2975"/>
                          </a:solidFill>
                          <a:effectLst/>
                          <a:latin typeface="Arial" panose="020B0604020202020204" pitchFamily="34" charset="0"/>
                          <a:ea typeface="メイリオ" panose="020B0604030504040204" pitchFamily="50" charset="-128"/>
                        </a:rPr>
                        <a:t>＝開示委員会等</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a:effectLst/>
                          <a:latin typeface="Arial" panose="020B0604020202020204" pitchFamily="34" charset="0"/>
                          <a:ea typeface="メイリオ" panose="020B0604030504040204" pitchFamily="50" charset="-128"/>
                        </a:rPr>
                        <a:t>　　・技術管理管掌本部長、企画担当部門、</a:t>
                      </a: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1200" b="1" baseline="0" dirty="0">
                          <a:effectLst/>
                          <a:latin typeface="Arial" panose="020B0604020202020204" pitchFamily="34" charset="0"/>
                          <a:ea typeface="メイリオ" panose="020B0604030504040204" pitchFamily="50" charset="-128"/>
                        </a:rPr>
                        <a:t>　　　調達部門、法務部門、技術担当部門</a:t>
                      </a:r>
                    </a:p>
                  </a:txBody>
                  <a:tcPr marL="73702" marR="0" marT="36000" marB="36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723764"/>
                  </a:ext>
                </a:extLst>
              </a:tr>
            </a:tbl>
          </a:graphicData>
        </a:graphic>
      </p:graphicFrame>
      <p:grpSp>
        <p:nvGrpSpPr>
          <p:cNvPr id="7" name="グループ化 6"/>
          <p:cNvGrpSpPr/>
          <p:nvPr/>
        </p:nvGrpSpPr>
        <p:grpSpPr>
          <a:xfrm>
            <a:off x="401527" y="1332912"/>
            <a:ext cx="8720513" cy="1820724"/>
            <a:chOff x="1568651" y="1332912"/>
            <a:chExt cx="6240637" cy="1820724"/>
          </a:xfrm>
        </p:grpSpPr>
        <p:grpSp>
          <p:nvGrpSpPr>
            <p:cNvPr id="25" name="グループ化 24"/>
            <p:cNvGrpSpPr/>
            <p:nvPr/>
          </p:nvGrpSpPr>
          <p:grpSpPr>
            <a:xfrm>
              <a:off x="1568651" y="1332912"/>
              <a:ext cx="6219825" cy="1639903"/>
              <a:chOff x="1752599" y="3476625"/>
              <a:chExt cx="6219825" cy="1639903"/>
            </a:xfrm>
          </p:grpSpPr>
          <p:sp>
            <p:nvSpPr>
              <p:cNvPr id="26" name="ホームベース 25"/>
              <p:cNvSpPr/>
              <p:nvPr/>
            </p:nvSpPr>
            <p:spPr bwMode="auto">
              <a:xfrm>
                <a:off x="1752599" y="3476625"/>
                <a:ext cx="6219825" cy="1639903"/>
              </a:xfrm>
              <a:prstGeom prst="homePlate">
                <a:avLst>
                  <a:gd name="adj" fmla="val 23350"/>
                </a:avLst>
              </a:prstGeom>
              <a:solidFill>
                <a:schemeClr val="bg1">
                  <a:lumMod val="85000"/>
                </a:schemeClr>
              </a:solidFill>
              <a:ln w="25400">
                <a:noFill/>
                <a:miter lim="800000"/>
                <a:headEnd/>
                <a:tailEnd/>
              </a:ln>
              <a:effectLst/>
            </p:spPr>
            <p:txBody>
              <a:bodyPr wrap="none" rtlCol="0" anchor="t" anchorCtr="0">
                <a:noAutofit/>
              </a:bodyPr>
              <a:lstStyle/>
              <a:p>
                <a:pPr algn="ctr"/>
                <a:endParaRPr lang="ja-JP" altLang="en-US" sz="806" dirty="0">
                  <a:solidFill>
                    <a:schemeClr val="tx1"/>
                  </a:solidFill>
                  <a:latin typeface="+mn-ea"/>
                </a:endParaRPr>
              </a:p>
            </p:txBody>
          </p:sp>
          <p:sp>
            <p:nvSpPr>
              <p:cNvPr id="27" name="テキスト ボックス 26"/>
              <p:cNvSpPr txBox="1"/>
              <p:nvPr/>
            </p:nvSpPr>
            <p:spPr>
              <a:xfrm>
                <a:off x="1752599" y="3476626"/>
                <a:ext cx="1670974" cy="244530"/>
              </a:xfrm>
              <a:prstGeom prst="roundRect">
                <a:avLst/>
              </a:prstGeom>
              <a:solidFill>
                <a:srgbClr val="05AFD1"/>
              </a:solidFill>
            </p:spPr>
            <p:txBody>
              <a:bodyPr wrap="none" lIns="144000" tIns="36000" rIns="144000" bIns="0" rtlCol="0">
                <a:spAutoFit/>
              </a:bodyPr>
              <a:lstStyle/>
              <a:p>
                <a:pPr algn="ctr">
                  <a:lnSpc>
                    <a:spcPct val="100000"/>
                  </a:lnSpc>
                </a:pPr>
                <a:r>
                  <a:rPr lang="en-US" altLang="ja-JP" sz="1200" b="1" spc="100">
                    <a:solidFill>
                      <a:schemeClr val="bg1"/>
                    </a:solidFill>
                    <a:latin typeface="Arial" pitchFamily="34" charset="0"/>
                    <a:ea typeface="メイリオ" pitchFamily="50" charset="-128"/>
                  </a:rPr>
                  <a:t>OSS</a:t>
                </a:r>
                <a:r>
                  <a:rPr lang="ja-JP" altLang="en-US" sz="1200" b="1" spc="100">
                    <a:solidFill>
                      <a:schemeClr val="bg1"/>
                    </a:solidFill>
                    <a:latin typeface="Arial" pitchFamily="34" charset="0"/>
                    <a:ea typeface="メイリオ" pitchFamily="50" charset="-128"/>
                  </a:rPr>
                  <a:t>開発プロセス</a:t>
                </a:r>
                <a:endParaRPr lang="ja-JP" altLang="en-US" sz="1200" b="1" spc="100" dirty="0">
                  <a:solidFill>
                    <a:schemeClr val="bg1"/>
                  </a:solidFill>
                  <a:latin typeface="Arial" pitchFamily="34" charset="0"/>
                  <a:ea typeface="メイリオ" pitchFamily="50" charset="-128"/>
                </a:endParaRPr>
              </a:p>
            </p:txBody>
          </p:sp>
          <p:grpSp>
            <p:nvGrpSpPr>
              <p:cNvPr id="28" name="グループ化 27"/>
              <p:cNvGrpSpPr/>
              <p:nvPr/>
            </p:nvGrpSpPr>
            <p:grpSpPr>
              <a:xfrm>
                <a:off x="2263965" y="3810000"/>
                <a:ext cx="2565210" cy="972000"/>
                <a:chOff x="2635440" y="1042392"/>
                <a:chExt cx="1931829" cy="1519177"/>
              </a:xfrm>
            </p:grpSpPr>
            <p:sp>
              <p:nvSpPr>
                <p:cNvPr id="34" name="正方形/長方形 33"/>
                <p:cNvSpPr/>
                <p:nvPr/>
              </p:nvSpPr>
              <p:spPr bwMode="auto">
                <a:xfrm>
                  <a:off x="2635440" y="1042393"/>
                  <a:ext cx="1751524" cy="1514618"/>
                </a:xfrm>
                <a:prstGeom prst="rect">
                  <a:avLst/>
                </a:prstGeom>
                <a:solidFill>
                  <a:srgbClr val="145C72"/>
                </a:solidFill>
                <a:ln w="9525">
                  <a:noFill/>
                  <a:miter lim="800000"/>
                  <a:headEnd/>
                  <a:tailEnd/>
                </a:ln>
                <a:effectLst/>
              </p:spPr>
              <p:txBody>
                <a:bodyPr wrap="square" lIns="0" tIns="144000" rIns="0" bIns="0" rtlCol="0" anchor="t" anchorCtr="0">
                  <a:noAutofit/>
                </a:bodyPr>
                <a:lstStyle/>
                <a:p>
                  <a:pPr algn="ctr">
                    <a:lnSpc>
                      <a:spcPct val="100000"/>
                    </a:lnSpc>
                  </a:pPr>
                  <a:r>
                    <a:rPr kumimoji="1" lang="ja-JP" altLang="en-US" sz="1400" b="1" spc="100">
                      <a:solidFill>
                        <a:schemeClr val="bg1"/>
                      </a:solidFill>
                      <a:latin typeface="Arial" pitchFamily="34" charset="0"/>
                      <a:ea typeface="メイリオ" pitchFamily="50" charset="-128"/>
                    </a:rPr>
                    <a:t>計画・設計</a:t>
                  </a:r>
                  <a:endParaRPr kumimoji="1" lang="ja-JP" altLang="en-US" sz="1400" b="1" spc="100" dirty="0">
                    <a:solidFill>
                      <a:schemeClr val="bg1"/>
                    </a:solidFill>
                    <a:latin typeface="Arial" pitchFamily="34" charset="0"/>
                    <a:ea typeface="メイリオ" pitchFamily="50" charset="-128"/>
                  </a:endParaRPr>
                </a:p>
              </p:txBody>
            </p:sp>
            <p:sp>
              <p:nvSpPr>
                <p:cNvPr id="35" name="二等辺三角形 34"/>
                <p:cNvSpPr/>
                <p:nvPr/>
              </p:nvSpPr>
              <p:spPr bwMode="auto">
                <a:xfrm rot="5400000">
                  <a:off x="3717528" y="1711828"/>
                  <a:ext cx="1519177" cy="180305"/>
                </a:xfrm>
                <a:prstGeom prst="triangle">
                  <a:avLst/>
                </a:prstGeom>
                <a:solidFill>
                  <a:srgbClr val="145C72"/>
                </a:solidFill>
                <a:ln w="9525">
                  <a:noFill/>
                  <a:miter lim="800000"/>
                  <a:headEnd/>
                  <a:tailEnd/>
                </a:ln>
                <a:effectLst/>
              </p:spPr>
              <p:txBody>
                <a:bodyPr wrap="square" lIns="0" tIns="144000" rIns="0" bIns="0" rtlCol="0" anchor="t" anchorCtr="0">
                  <a:noAutofit/>
                </a:bodyPr>
                <a:lstStyle/>
                <a:p>
                  <a:pPr algn="ctr">
                    <a:lnSpc>
                      <a:spcPct val="150000"/>
                    </a:lnSpc>
                  </a:pPr>
                  <a:endParaRPr kumimoji="1" lang="ja-JP" altLang="en-US" sz="1400" b="1" spc="100" dirty="0">
                    <a:solidFill>
                      <a:schemeClr val="bg1"/>
                    </a:solidFill>
                    <a:latin typeface="Arial" pitchFamily="34" charset="0"/>
                    <a:ea typeface="メイリオ" pitchFamily="50" charset="-128"/>
                  </a:endParaRPr>
                </a:p>
              </p:txBody>
            </p:sp>
          </p:grpSp>
          <p:grpSp>
            <p:nvGrpSpPr>
              <p:cNvPr id="29" name="グループ化 28"/>
              <p:cNvGrpSpPr/>
              <p:nvPr/>
            </p:nvGrpSpPr>
            <p:grpSpPr>
              <a:xfrm>
                <a:off x="4835715" y="3810000"/>
                <a:ext cx="2565210" cy="972000"/>
                <a:chOff x="2635440" y="1042392"/>
                <a:chExt cx="1931829" cy="1519177"/>
              </a:xfrm>
            </p:grpSpPr>
            <p:sp>
              <p:nvSpPr>
                <p:cNvPr id="32" name="正方形/長方形 31"/>
                <p:cNvSpPr/>
                <p:nvPr/>
              </p:nvSpPr>
              <p:spPr bwMode="auto">
                <a:xfrm>
                  <a:off x="2635440" y="1042393"/>
                  <a:ext cx="1751524" cy="1514618"/>
                </a:xfrm>
                <a:prstGeom prst="rect">
                  <a:avLst/>
                </a:prstGeom>
                <a:solidFill>
                  <a:srgbClr val="1E8CAE"/>
                </a:solidFill>
                <a:ln w="9525">
                  <a:noFill/>
                  <a:miter lim="800000"/>
                  <a:headEnd/>
                  <a:tailEnd/>
                </a:ln>
                <a:effectLst/>
              </p:spPr>
              <p:txBody>
                <a:bodyPr wrap="square" lIns="0" tIns="144000" rIns="0" bIns="0" rtlCol="0" anchor="t" anchorCtr="0">
                  <a:noAutofit/>
                </a:bodyPr>
                <a:lstStyle/>
                <a:p>
                  <a:pPr algn="ctr">
                    <a:lnSpc>
                      <a:spcPct val="100000"/>
                    </a:lnSpc>
                  </a:pPr>
                  <a:r>
                    <a:rPr kumimoji="1" lang="ja-JP" altLang="en-US" sz="1400" b="1" spc="100" dirty="0">
                      <a:solidFill>
                        <a:schemeClr val="bg1"/>
                      </a:solidFill>
                      <a:latin typeface="Arial" pitchFamily="34" charset="0"/>
                      <a:ea typeface="メイリオ" pitchFamily="50" charset="-128"/>
                    </a:rPr>
                    <a:t>頒布／開示</a:t>
                  </a:r>
                </a:p>
              </p:txBody>
            </p:sp>
            <p:sp>
              <p:nvSpPr>
                <p:cNvPr id="33" name="二等辺三角形 32"/>
                <p:cNvSpPr/>
                <p:nvPr/>
              </p:nvSpPr>
              <p:spPr bwMode="auto">
                <a:xfrm rot="5400000">
                  <a:off x="3717528" y="1711828"/>
                  <a:ext cx="1519177" cy="180305"/>
                </a:xfrm>
                <a:prstGeom prst="triangle">
                  <a:avLst/>
                </a:prstGeom>
                <a:solidFill>
                  <a:srgbClr val="1E8CAE"/>
                </a:solidFill>
                <a:ln w="9525">
                  <a:noFill/>
                  <a:miter lim="800000"/>
                  <a:headEnd/>
                  <a:tailEnd/>
                </a:ln>
                <a:effectLst/>
              </p:spPr>
              <p:txBody>
                <a:bodyPr wrap="square" lIns="0" tIns="144000" rIns="0" bIns="0" rtlCol="0" anchor="t" anchorCtr="0">
                  <a:noAutofit/>
                </a:bodyPr>
                <a:lstStyle/>
                <a:p>
                  <a:pPr algn="ctr">
                    <a:lnSpc>
                      <a:spcPct val="150000"/>
                    </a:lnSpc>
                  </a:pPr>
                  <a:endParaRPr kumimoji="1" lang="ja-JP" altLang="en-US" sz="1400" b="1" spc="100" dirty="0">
                    <a:solidFill>
                      <a:schemeClr val="bg1"/>
                    </a:solidFill>
                    <a:latin typeface="Arial" pitchFamily="34" charset="0"/>
                    <a:ea typeface="メイリオ" pitchFamily="50" charset="-128"/>
                  </a:endParaRPr>
                </a:p>
              </p:txBody>
            </p:sp>
          </p:grpSp>
          <p:sp>
            <p:nvSpPr>
              <p:cNvPr id="30" name="ホームベース 29"/>
              <p:cNvSpPr/>
              <p:nvPr/>
            </p:nvSpPr>
            <p:spPr bwMode="auto">
              <a:xfrm>
                <a:off x="5338436" y="4210050"/>
                <a:ext cx="1569929" cy="457200"/>
              </a:xfrm>
              <a:prstGeom prst="homePlate">
                <a:avLst>
                  <a:gd name="adj" fmla="val 53593"/>
                </a:avLst>
              </a:prstGeom>
              <a:solidFill>
                <a:srgbClr val="FF2975"/>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400" b="1" dirty="0">
                    <a:solidFill>
                      <a:schemeClr val="bg1"/>
                    </a:solidFill>
                    <a:latin typeface="Arial" panose="020B0604020202020204" pitchFamily="34" charset="0"/>
                    <a:ea typeface="メイリオ" panose="020B0604030504040204" pitchFamily="50" charset="-128"/>
                  </a:rPr>
                  <a:t>OSS</a:t>
                </a:r>
                <a:r>
                  <a:rPr lang="zh-CN" altLang="en-US" sz="1400" b="1" dirty="0">
                    <a:solidFill>
                      <a:schemeClr val="bg1"/>
                    </a:solidFill>
                    <a:latin typeface="Arial" panose="020B0604020202020204" pitchFamily="34" charset="0"/>
                    <a:ea typeface="メイリオ" panose="020B0604030504040204" pitchFamily="50" charset="-128"/>
                  </a:rPr>
                  <a:t>頒布</a:t>
                </a:r>
              </a:p>
              <a:p>
                <a:pPr algn="ctr"/>
                <a:r>
                  <a:rPr lang="zh-CN" altLang="en-US" sz="1200" b="1" dirty="0">
                    <a:solidFill>
                      <a:schemeClr val="bg1"/>
                    </a:solidFill>
                    <a:latin typeface="Arial" panose="020B0604020202020204" pitchFamily="34" charset="0"/>
                    <a:ea typeface="メイリオ" panose="020B0604030504040204" pitchFamily="50" charset="-128"/>
                  </a:rPr>
                  <a:t>（妥当性判断）</a:t>
                </a:r>
              </a:p>
            </p:txBody>
          </p:sp>
        </p:grpSp>
        <p:grpSp>
          <p:nvGrpSpPr>
            <p:cNvPr id="6" name="グループ化 5"/>
            <p:cNvGrpSpPr/>
            <p:nvPr/>
          </p:nvGrpSpPr>
          <p:grpSpPr>
            <a:xfrm>
              <a:off x="3886717" y="2548878"/>
              <a:ext cx="3922571" cy="604758"/>
              <a:chOff x="3886717" y="2548878"/>
              <a:chExt cx="3922571" cy="604758"/>
            </a:xfrm>
            <a:effectLst>
              <a:outerShdw blurRad="50800" dist="38100" dir="2700000" algn="tl" rotWithShape="0">
                <a:prstClr val="black">
                  <a:alpha val="40000"/>
                </a:prstClr>
              </a:outerShdw>
            </a:effectLst>
          </p:grpSpPr>
          <p:sp>
            <p:nvSpPr>
              <p:cNvPr id="48" name="テキスト ボックス 47"/>
              <p:cNvSpPr txBox="1"/>
              <p:nvPr/>
            </p:nvSpPr>
            <p:spPr>
              <a:xfrm>
                <a:off x="5720761" y="2548878"/>
                <a:ext cx="359430" cy="297064"/>
              </a:xfrm>
              <a:prstGeom prst="triangle">
                <a:avLst/>
              </a:prstGeom>
              <a:solidFill>
                <a:srgbClr val="FF2975"/>
              </a:solidFill>
            </p:spPr>
            <p:txBody>
              <a:bodyPr wrap="square" lIns="144000" tIns="0" rIns="144000" bIns="0" rtlCol="0" anchor="ctr">
                <a:spAutoFit/>
              </a:bodyPr>
              <a:lstStyle/>
              <a:p>
                <a:pPr algn="ctr">
                  <a:lnSpc>
                    <a:spcPct val="100000"/>
                  </a:lnSpc>
                </a:pPr>
                <a:endParaRPr lang="ja-JP" altLang="en-US" sz="1200" b="1" spc="100" dirty="0">
                  <a:solidFill>
                    <a:schemeClr val="bg1"/>
                  </a:solidFill>
                  <a:latin typeface="Arial" pitchFamily="34" charset="0"/>
                  <a:ea typeface="メイリオ" pitchFamily="50" charset="-128"/>
                </a:endParaRPr>
              </a:p>
            </p:txBody>
          </p:sp>
          <p:sp>
            <p:nvSpPr>
              <p:cNvPr id="49" name="テキスト ボックス 48"/>
              <p:cNvSpPr txBox="1"/>
              <p:nvPr/>
            </p:nvSpPr>
            <p:spPr>
              <a:xfrm>
                <a:off x="3886717" y="2704795"/>
                <a:ext cx="3922571" cy="448841"/>
              </a:xfrm>
              <a:prstGeom prst="roundRect">
                <a:avLst/>
              </a:prstGeom>
              <a:solidFill>
                <a:srgbClr val="FF2975"/>
              </a:solidFill>
            </p:spPr>
            <p:txBody>
              <a:bodyPr wrap="square" lIns="144000" tIns="36000" rIns="144000" bIns="0" rtlCol="0" anchor="ctr">
                <a:spAutoFit/>
              </a:bodyPr>
              <a:lstStyle/>
              <a:p>
                <a:pPr algn="ctr">
                  <a:lnSpc>
                    <a:spcPct val="100000"/>
                  </a:lnSpc>
                </a:pPr>
                <a:r>
                  <a:rPr lang="en-US" altLang="ja-JP" sz="1200" b="1" spc="100" dirty="0">
                    <a:solidFill>
                      <a:schemeClr val="bg1"/>
                    </a:solidFill>
                    <a:latin typeface="Arial" pitchFamily="34" charset="0"/>
                    <a:ea typeface="メイリオ" pitchFamily="50" charset="-128"/>
                  </a:rPr>
                  <a:t>OSS</a:t>
                </a:r>
                <a:r>
                  <a:rPr lang="ja-JP" altLang="en-US" sz="1200" b="1" spc="100" dirty="0">
                    <a:solidFill>
                      <a:schemeClr val="bg1"/>
                    </a:solidFill>
                    <a:latin typeface="Arial" pitchFamily="34" charset="0"/>
                    <a:ea typeface="メイリオ" pitchFamily="50" charset="-128"/>
                  </a:rPr>
                  <a:t>コンプライアンス・マネージメントプロセス</a:t>
                </a:r>
                <a:br>
                  <a:rPr lang="en-US" altLang="ja-JP" sz="1200" b="1" spc="100" dirty="0">
                    <a:solidFill>
                      <a:schemeClr val="bg1"/>
                    </a:solidFill>
                    <a:latin typeface="Arial" pitchFamily="34" charset="0"/>
                    <a:ea typeface="メイリオ" pitchFamily="50" charset="-128"/>
                  </a:rPr>
                </a:br>
                <a:r>
                  <a:rPr lang="ja-JP" altLang="en-US" sz="1200" b="1" spc="100" dirty="0">
                    <a:solidFill>
                      <a:schemeClr val="bg1"/>
                    </a:solidFill>
                    <a:latin typeface="Arial" pitchFamily="34" charset="0"/>
                    <a:ea typeface="メイリオ" pitchFamily="50" charset="-128"/>
                  </a:rPr>
                  <a:t>（コントリビューション）</a:t>
                </a:r>
              </a:p>
            </p:txBody>
          </p:sp>
        </p:grpSp>
      </p:grpSp>
      <p:sp>
        <p:nvSpPr>
          <p:cNvPr id="31" name="ホームベース 30"/>
          <p:cNvSpPr/>
          <p:nvPr/>
        </p:nvSpPr>
        <p:spPr bwMode="auto">
          <a:xfrm>
            <a:off x="1145424" y="2034530"/>
            <a:ext cx="1255758" cy="482257"/>
          </a:xfrm>
          <a:prstGeom prst="homePlate">
            <a:avLst>
              <a:gd name="adj" fmla="val 23589"/>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zh-CN" sz="1200" b="1" dirty="0">
                <a:solidFill>
                  <a:schemeClr val="tx1">
                    <a:lumMod val="75000"/>
                    <a:lumOff val="25000"/>
                  </a:schemeClr>
                </a:solidFill>
                <a:latin typeface="Arial" panose="020B0604020202020204" pitchFamily="34" charset="0"/>
                <a:ea typeface="メイリオ" panose="020B0604030504040204" pitchFamily="50" charset="-128"/>
              </a:rPr>
              <a:t>OSS</a:t>
            </a:r>
            <a:r>
              <a:rPr lang="zh-CN" altLang="en-US" sz="1200" b="1" dirty="0">
                <a:solidFill>
                  <a:schemeClr val="tx1">
                    <a:lumMod val="75000"/>
                    <a:lumOff val="25000"/>
                  </a:schemeClr>
                </a:solidFill>
                <a:latin typeface="Arial" panose="020B0604020202020204" pitchFamily="34" charset="0"/>
                <a:ea typeface="メイリオ" panose="020B0604030504040204" pitchFamily="50" charset="-128"/>
              </a:rPr>
              <a:t>取得</a:t>
            </a:r>
          </a:p>
          <a:p>
            <a:pPr algn="ctr"/>
            <a:r>
              <a:rPr lang="zh-CN" altLang="en-US" sz="1200" b="1" dirty="0">
                <a:solidFill>
                  <a:schemeClr val="tx1">
                    <a:lumMod val="75000"/>
                    <a:lumOff val="25000"/>
                  </a:schemeClr>
                </a:solidFill>
                <a:latin typeface="Arial" panose="020B0604020202020204" pitchFamily="34" charset="0"/>
                <a:ea typeface="メイリオ" panose="020B0604030504040204" pitchFamily="50" charset="-128"/>
              </a:rPr>
              <a:t>（妥当性判断）</a:t>
            </a:r>
          </a:p>
        </p:txBody>
      </p:sp>
      <p:sp>
        <p:nvSpPr>
          <p:cNvPr id="36" name="ホームベース 35"/>
          <p:cNvSpPr/>
          <p:nvPr/>
        </p:nvSpPr>
        <p:spPr bwMode="auto">
          <a:xfrm>
            <a:off x="2496058" y="2036380"/>
            <a:ext cx="1902570" cy="505748"/>
          </a:xfrm>
          <a:prstGeom prst="homePlate">
            <a:avLst>
              <a:gd name="adj" fmla="val 22714"/>
            </a:avLst>
          </a:prstGeom>
          <a:solidFill>
            <a:srgbClr val="BDCBCE"/>
          </a:solidFill>
          <a:ln w="25400">
            <a:solidFill>
              <a:schemeClr val="bg1"/>
            </a:solid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r>
              <a:rPr lang="en-US" altLang="ja-JP" sz="1200" b="1" dirty="0">
                <a:solidFill>
                  <a:schemeClr val="tx1">
                    <a:lumMod val="75000"/>
                    <a:lumOff val="25000"/>
                  </a:schemeClr>
                </a:solidFill>
                <a:latin typeface="Arial" panose="020B0604020202020204" pitchFamily="34" charset="0"/>
                <a:ea typeface="メイリオ" panose="020B0604030504040204" pitchFamily="50" charset="-128"/>
              </a:rPr>
              <a:t>OSS</a:t>
            </a: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活用</a:t>
            </a:r>
          </a:p>
          <a:p>
            <a:pPr algn="ct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（ライセンス条件</a:t>
            </a:r>
          </a:p>
          <a:p>
            <a:pPr algn="ctr"/>
            <a:r>
              <a:rPr lang="ja-JP" altLang="en-US" sz="1200" b="1" dirty="0">
                <a:solidFill>
                  <a:schemeClr val="tx1">
                    <a:lumMod val="75000"/>
                    <a:lumOff val="25000"/>
                  </a:schemeClr>
                </a:solidFill>
                <a:latin typeface="Arial" panose="020B0604020202020204" pitchFamily="34" charset="0"/>
                <a:ea typeface="メイリオ" panose="020B0604030504040204" pitchFamily="50" charset="-128"/>
              </a:rPr>
              <a:t>遵守状況確認）</a:t>
            </a:r>
          </a:p>
        </p:txBody>
      </p:sp>
      <p:sp>
        <p:nvSpPr>
          <p:cNvPr id="2" name="吹き出し: 角を丸めた四角形 1">
            <a:extLst>
              <a:ext uri="{FF2B5EF4-FFF2-40B4-BE49-F238E27FC236}">
                <a16:creationId xmlns:a16="http://schemas.microsoft.com/office/drawing/2014/main" id="{58349172-9AEA-67AD-A891-D90F88020252}"/>
              </a:ext>
            </a:extLst>
          </p:cNvPr>
          <p:cNvSpPr/>
          <p:nvPr/>
        </p:nvSpPr>
        <p:spPr bwMode="auto">
          <a:xfrm>
            <a:off x="-2977464" y="4132206"/>
            <a:ext cx="2749156" cy="553070"/>
          </a:xfrm>
          <a:prstGeom prst="wedgeRoundRectCallout">
            <a:avLst>
              <a:gd name="adj1" fmla="val 76018"/>
              <a:gd name="adj2" fmla="val 139743"/>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ページ全体の体裁調整</a:t>
            </a:r>
          </a:p>
        </p:txBody>
      </p:sp>
    </p:spTree>
    <p:extLst>
      <p:ext uri="{BB962C8B-B14F-4D97-AF65-F5344CB8AC3E}">
        <p14:creationId xmlns:p14="http://schemas.microsoft.com/office/powerpoint/2010/main" val="2942286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正方形/長方形 129"/>
          <p:cNvSpPr/>
          <p:nvPr/>
        </p:nvSpPr>
        <p:spPr bwMode="auto">
          <a:xfrm>
            <a:off x="631031" y="2195630"/>
            <a:ext cx="8210550" cy="2390120"/>
          </a:xfrm>
          <a:prstGeom prst="rect">
            <a:avLst/>
          </a:prstGeom>
          <a:solidFill>
            <a:schemeClr val="bg1">
              <a:lumMod val="95000"/>
            </a:schemeClr>
          </a:solidFill>
          <a:ln w="57150" cap="sq">
            <a:solidFill>
              <a:schemeClr val="bg1">
                <a:lumMod val="75000"/>
              </a:schemeClr>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3" name="グループ化 2"/>
          <p:cNvGrpSpPr/>
          <p:nvPr/>
        </p:nvGrpSpPr>
        <p:grpSpPr>
          <a:xfrm>
            <a:off x="257440" y="556405"/>
            <a:ext cx="8957732" cy="591827"/>
            <a:chOff x="257440" y="567268"/>
            <a:chExt cx="8957732" cy="584645"/>
          </a:xfrm>
        </p:grpSpPr>
        <p:sp>
          <p:nvSpPr>
            <p:cNvPr id="22" name="正方形/長方形 21"/>
            <p:cNvSpPr/>
            <p:nvPr/>
          </p:nvSpPr>
          <p:spPr bwMode="auto">
            <a:xfrm>
              <a:off x="257440" y="567268"/>
              <a:ext cx="8957732" cy="584645"/>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24" name="直線コネクタ 23"/>
            <p:cNvCxnSpPr/>
            <p:nvPr/>
          </p:nvCxnSpPr>
          <p:spPr bwMode="auto">
            <a:xfrm>
              <a:off x="350573" y="601671"/>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36" name="直線コネクタ 35"/>
            <p:cNvCxnSpPr/>
            <p:nvPr/>
          </p:nvCxnSpPr>
          <p:spPr bwMode="auto">
            <a:xfrm>
              <a:off x="350573" y="1103931"/>
              <a:ext cx="8771467" cy="0"/>
            </a:xfrm>
            <a:prstGeom prst="line">
              <a:avLst/>
            </a:prstGeom>
            <a:noFill/>
            <a:ln w="19050" cap="flat" cmpd="sng" algn="ctr">
              <a:solidFill>
                <a:schemeClr val="bg1"/>
              </a:solidFill>
              <a:prstDash val="dash"/>
              <a:round/>
              <a:headEnd type="none" w="med" len="med"/>
              <a:tailEnd type="none" w="med" len="med"/>
            </a:ln>
            <a:effectLst/>
          </p:spPr>
        </p:cxnSp>
      </p:grpSp>
      <p:sp>
        <p:nvSpPr>
          <p:cNvPr id="38" name="Text Box 31"/>
          <p:cNvSpPr txBox="1">
            <a:spLocks noChangeArrowheads="1"/>
          </p:cNvSpPr>
          <p:nvPr/>
        </p:nvSpPr>
        <p:spPr bwMode="gray">
          <a:xfrm>
            <a:off x="426526" y="640672"/>
            <a:ext cx="8867786" cy="425513"/>
          </a:xfrm>
          <a:prstGeom prst="rect">
            <a:avLst/>
          </a:prstGeom>
          <a:noFill/>
          <a:ln w="3175" cap="rnd">
            <a:noFill/>
            <a:miter lim="800000"/>
            <a:headEnd/>
            <a:tailEnd/>
          </a:ln>
          <a:effectLst/>
        </p:spPr>
        <p:txBody>
          <a:bodyPr wrap="square" lIns="72000" tIns="0" rIns="144000" bIns="0" anchor="t">
            <a:noAutofit/>
          </a:bodyPr>
          <a:lstStyle/>
          <a:p>
            <a:pPr>
              <a:lnSpc>
                <a:spcPct val="100000"/>
              </a:lnSpc>
              <a:buClr>
                <a:srgbClr val="C00000"/>
              </a:buClr>
              <a:defRPr/>
            </a:pPr>
            <a:r>
              <a:rPr lang="ja-JP" altLang="en-US" sz="1400" b="1" spc="100" dirty="0">
                <a:solidFill>
                  <a:schemeClr val="tx1">
                    <a:lumMod val="75000"/>
                    <a:lumOff val="25000"/>
                  </a:schemeClr>
                </a:solidFill>
                <a:latin typeface="Arial" pitchFamily="34" charset="0"/>
                <a:ea typeface="メイリオ" pitchFamily="50" charset="-128"/>
              </a:rPr>
              <a:t>次に、 </a:t>
            </a:r>
            <a:r>
              <a:rPr lang="ja-JP" altLang="en-US" sz="1400" b="1" spc="100" dirty="0">
                <a:solidFill>
                  <a:srgbClr val="FF2975"/>
                </a:solidFill>
                <a:latin typeface="Arial" pitchFamily="34" charset="0"/>
                <a:ea typeface="メイリオ" pitchFamily="50" charset="-128"/>
              </a:rPr>
              <a:t>「</a:t>
            </a:r>
            <a:r>
              <a:rPr lang="en-US" altLang="ja-JP" sz="1400" b="1" spc="100" dirty="0">
                <a:solidFill>
                  <a:srgbClr val="FF2975"/>
                </a:solidFill>
                <a:latin typeface="Arial" pitchFamily="34" charset="0"/>
                <a:ea typeface="メイリオ" pitchFamily="50" charset="-128"/>
              </a:rPr>
              <a:t>OSS</a:t>
            </a:r>
            <a:r>
              <a:rPr lang="ja-JP" altLang="en-US" sz="1400" b="1" spc="100" dirty="0">
                <a:solidFill>
                  <a:srgbClr val="FF2975"/>
                </a:solidFill>
                <a:latin typeface="Arial" pitchFamily="34" charset="0"/>
                <a:ea typeface="メイリオ" pitchFamily="50" charset="-128"/>
              </a:rPr>
              <a:t>コンプライアンス・マネージメントプロセス（コントリビューション）」</a:t>
            </a:r>
            <a:r>
              <a:rPr lang="ja-JP" altLang="en-US" sz="1400" b="1" spc="100" dirty="0">
                <a:solidFill>
                  <a:schemeClr val="tx1">
                    <a:lumMod val="75000"/>
                    <a:lumOff val="25000"/>
                  </a:schemeClr>
                </a:solidFill>
                <a:latin typeface="Arial" pitchFamily="34" charset="0"/>
                <a:ea typeface="メイリオ" pitchFamily="50" charset="-128"/>
              </a:rPr>
              <a:t> の関連規則等を示します。関連する規則等を遵守し、「</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頒布」工程において適正に対応してください。</a:t>
            </a:r>
          </a:p>
        </p:txBody>
      </p:sp>
      <p:sp>
        <p:nvSpPr>
          <p:cNvPr id="4" name="タイトル 3"/>
          <p:cNvSpPr>
            <a:spLocks noGrp="1"/>
          </p:cNvSpPr>
          <p:nvPr>
            <p:ph type="title"/>
          </p:nvPr>
        </p:nvSpPr>
        <p:spPr>
          <a:xfrm>
            <a:off x="284027" y="219250"/>
            <a:ext cx="8984664" cy="348557"/>
          </a:xfrm>
        </p:spPr>
        <p:txBody>
          <a:bodyPr/>
          <a:lstStyle/>
          <a:p>
            <a:r>
              <a:rPr lang="en-US" altLang="ja-JP" dirty="0"/>
              <a:t>4-10 OSS</a:t>
            </a:r>
            <a:r>
              <a:rPr lang="ja-JP" altLang="en-US" dirty="0"/>
              <a:t>コントリビューションと関連規則との関係</a:t>
            </a:r>
          </a:p>
        </p:txBody>
      </p:sp>
      <p:sp>
        <p:nvSpPr>
          <p:cNvPr id="42" name="テキスト ボックス 41"/>
          <p:cNvSpPr txBox="1"/>
          <p:nvPr/>
        </p:nvSpPr>
        <p:spPr>
          <a:xfrm>
            <a:off x="257440" y="1225220"/>
            <a:ext cx="1407563" cy="312634"/>
          </a:xfrm>
          <a:prstGeom prst="roundRect">
            <a:avLst/>
          </a:prstGeom>
          <a:solidFill>
            <a:srgbClr val="008EBD"/>
          </a:solidFill>
        </p:spPr>
        <p:txBody>
          <a:bodyPr wrap="none" lIns="144000" tIns="36000" rIns="144000" bIns="0" rtlCol="0">
            <a:spAutoFit/>
          </a:bodyPr>
          <a:lstStyle/>
          <a:p>
            <a:pPr>
              <a:lnSpc>
                <a:spcPct val="100000"/>
              </a:lnSpc>
            </a:pPr>
            <a:r>
              <a:rPr lang="ja-JP" altLang="en-US" sz="1600" b="1" spc="100">
                <a:solidFill>
                  <a:schemeClr val="bg1"/>
                </a:solidFill>
                <a:latin typeface="Arial" pitchFamily="34" charset="0"/>
                <a:ea typeface="メイリオ" pitchFamily="50" charset="-128"/>
              </a:rPr>
              <a:t>関連規則等</a:t>
            </a:r>
            <a:endParaRPr lang="zh-TW" altLang="en-US" sz="1600" b="1" spc="100">
              <a:solidFill>
                <a:schemeClr val="bg1"/>
              </a:solidFill>
              <a:latin typeface="Arial" pitchFamily="34" charset="0"/>
              <a:ea typeface="メイリオ" pitchFamily="50" charset="-128"/>
            </a:endParaRPr>
          </a:p>
        </p:txBody>
      </p:sp>
      <p:sp>
        <p:nvSpPr>
          <p:cNvPr id="60" name="タイトル 1"/>
          <p:cNvSpPr txBox="1">
            <a:spLocks/>
          </p:cNvSpPr>
          <p:nvPr/>
        </p:nvSpPr>
        <p:spPr bwMode="gray">
          <a:xfrm>
            <a:off x="3185219" y="5673046"/>
            <a:ext cx="4444618" cy="1196251"/>
          </a:xfrm>
          <a:prstGeom prst="rect">
            <a:avLst/>
          </a:prstGeom>
        </p:spPr>
        <p:txBody>
          <a:bodyPr vert="horz" wrap="square" lIns="73685" tIns="36843" rIns="73685" bIns="36843" rtlCol="0" anchor="ctr">
            <a:spAutoFit/>
          </a:bodyPr>
          <a:lstStyle>
            <a:lvl1pPr algn="ctr" defTabSz="914400" rtl="0" eaLnBrk="1" latinLnBrk="0" hangingPunct="1">
              <a:spcBef>
                <a:spcPct val="0"/>
              </a:spcBef>
              <a:buNone/>
              <a:defRPr kumimoji="1" sz="2400" kern="1200">
                <a:solidFill>
                  <a:schemeClr val="tx1"/>
                </a:solidFill>
                <a:latin typeface="+mj-ea"/>
                <a:ea typeface="+mj-ea"/>
                <a:cs typeface="+mj-cs"/>
              </a:defRPr>
            </a:lvl1pPr>
          </a:lstStyle>
          <a:p>
            <a:pPr algn="l"/>
            <a:r>
              <a:rPr lang="en-US" altLang="ja-JP" sz="900" dirty="0">
                <a:latin typeface="+mn-ea"/>
                <a:cs typeface="メイリオ" panose="020B0604030504040204" pitchFamily="50" charset="-128"/>
              </a:rPr>
              <a:t>DSS</a:t>
            </a:r>
            <a:r>
              <a:rPr lang="ja-JP" altLang="en-US" sz="900" dirty="0">
                <a:latin typeface="+mn-ea"/>
                <a:cs typeface="メイリオ" panose="020B0604030504040204" pitchFamily="50" charset="-128"/>
              </a:rPr>
              <a:t>規則集</a:t>
            </a:r>
            <a:endParaRPr lang="en-US" altLang="ja-JP" sz="900" dirty="0">
              <a:latin typeface="+mn-ea"/>
              <a:cs typeface="メイリオ" panose="020B0604030504040204" pitchFamily="50" charset="-128"/>
            </a:endParaRPr>
          </a:p>
          <a:p>
            <a:pPr algn="l"/>
            <a:r>
              <a:rPr lang="en-US" altLang="ja-JP" sz="900" u="sng" dirty="0">
                <a:latin typeface="+mn-ea"/>
                <a:cs typeface="メイリオ" panose="020B0604030504040204" pitchFamily="50" charset="-128"/>
                <a:hlinkClick r:id="rId2"/>
              </a:rPr>
              <a:t>https://co049-kisoku.c-web.hitachi.co.jp/</a:t>
            </a:r>
            <a:endParaRPr lang="en-US" altLang="ja-JP" sz="900" u="sng" dirty="0">
              <a:latin typeface="+mn-ea"/>
              <a:cs typeface="メイリオ" panose="020B0604030504040204" pitchFamily="50" charset="-128"/>
            </a:endParaRPr>
          </a:p>
          <a:p>
            <a:pPr algn="l"/>
            <a:r>
              <a:rPr lang="ja-JP" altLang="en-US" sz="900" dirty="0">
                <a:latin typeface="+mn-ea"/>
              </a:rPr>
              <a:t>・</a:t>
            </a:r>
            <a:r>
              <a:rPr lang="en-US" altLang="ja-JP" sz="900" dirty="0">
                <a:latin typeface="+mn-ea"/>
              </a:rPr>
              <a:t>DSS</a:t>
            </a:r>
            <a:r>
              <a:rPr lang="ja-JP" altLang="en-US" sz="900" dirty="0">
                <a:latin typeface="+mn-ea"/>
              </a:rPr>
              <a:t>の方はこちら</a:t>
            </a:r>
            <a:br>
              <a:rPr lang="en-US" altLang="ja-JP" sz="900" dirty="0">
                <a:latin typeface="+mn-ea"/>
              </a:rPr>
            </a:br>
            <a:r>
              <a:rPr kumimoji="0" lang="en-US" altLang="ja-JP" sz="900" dirty="0">
                <a:solidFill>
                  <a:schemeClr val="tx1"/>
                </a:solidFill>
                <a:latin typeface="+mn-ea"/>
                <a:hlinkClick r:id="rId3"/>
              </a:rPr>
              <a:t>https://www3.hiweb.hitachi.co.jp/Co014-property/gi/pg/oss.html</a:t>
            </a:r>
            <a:br>
              <a:rPr kumimoji="0" lang="en-US" altLang="ja-JP" sz="900" dirty="0">
                <a:latin typeface="+mn-ea"/>
              </a:rPr>
            </a:br>
            <a:r>
              <a:rPr kumimoji="0" lang="ja-JP" altLang="en-US" sz="900" dirty="0">
                <a:latin typeface="+mn-ea"/>
              </a:rPr>
              <a:t>・</a:t>
            </a:r>
            <a:r>
              <a:rPr kumimoji="0" lang="en-US" altLang="ja-JP" sz="900" dirty="0">
                <a:latin typeface="+mn-ea"/>
              </a:rPr>
              <a:t>DSS</a:t>
            </a:r>
            <a:r>
              <a:rPr kumimoji="0" lang="ja-JP" altLang="en-US" sz="900" dirty="0">
                <a:latin typeface="+mn-ea"/>
              </a:rPr>
              <a:t>以外の方はこちら</a:t>
            </a:r>
            <a:br>
              <a:rPr kumimoji="0" lang="en-US" altLang="ja-JP" sz="900" dirty="0">
                <a:latin typeface="+mn-ea"/>
              </a:rPr>
            </a:br>
            <a:r>
              <a:rPr kumimoji="0" lang="en-US" altLang="ja-JP" sz="900" dirty="0">
                <a:solidFill>
                  <a:schemeClr val="tx1"/>
                </a:solidFill>
                <a:latin typeface="+mn-ea"/>
                <a:hlinkClick r:id="rId4"/>
              </a:rPr>
              <a:t>https://www3.hiweb.hitachi.co.jp/Co014-property/gi/pg_grp/oss.html</a:t>
            </a:r>
            <a:endParaRPr kumimoji="0" lang="en-US" altLang="ja-JP" sz="900" dirty="0">
              <a:latin typeface="+mn-ea"/>
            </a:endParaRPr>
          </a:p>
          <a:p>
            <a:pPr algn="l">
              <a:buClr>
                <a:srgbClr val="C00000"/>
              </a:buClr>
              <a:defRPr/>
            </a:pPr>
            <a:r>
              <a:rPr kumimoji="0" lang="ja-JP" altLang="en-US" sz="900" dirty="0">
                <a:latin typeface="+mn-ea"/>
              </a:rPr>
              <a:t>・</a:t>
            </a:r>
            <a:r>
              <a:rPr kumimoji="0" lang="en-US" altLang="ja-JP" sz="900" dirty="0">
                <a:latin typeface="+mn-ea"/>
              </a:rPr>
              <a:t>OSS</a:t>
            </a:r>
            <a:r>
              <a:rPr kumimoji="0" lang="ja-JP" altLang="en-US" sz="900" dirty="0">
                <a:latin typeface="+mn-ea"/>
              </a:rPr>
              <a:t>ガイドライン</a:t>
            </a:r>
            <a:r>
              <a:rPr kumimoji="0" lang="en-US" altLang="ja-JP" sz="900" dirty="0">
                <a:latin typeface="+mn-ea"/>
              </a:rPr>
              <a:t>『</a:t>
            </a:r>
            <a:r>
              <a:rPr kumimoji="0" lang="ja-JP" altLang="en-US" sz="900" dirty="0">
                <a:latin typeface="+mn-ea"/>
              </a:rPr>
              <a:t>活用編</a:t>
            </a:r>
            <a:r>
              <a:rPr kumimoji="0" lang="en-US" altLang="ja-JP" sz="900" dirty="0">
                <a:latin typeface="+mn-ea"/>
              </a:rPr>
              <a:t>』</a:t>
            </a:r>
          </a:p>
          <a:p>
            <a:pPr algn="l">
              <a:buClr>
                <a:srgbClr val="C00000"/>
              </a:buClr>
              <a:defRPr/>
            </a:pPr>
            <a:r>
              <a:rPr lang="en-US" altLang="ja-JP" sz="900" dirty="0">
                <a:solidFill>
                  <a:schemeClr val="tx1"/>
                </a:solidFill>
                <a:latin typeface="+mn-ea"/>
                <a:hlinkClick r:id="rId5"/>
              </a:rPr>
              <a:t>https://co045-oss.c-web.hitachi.co.jp/knowledge/index.html</a:t>
            </a:r>
            <a:endParaRPr lang="en-US" altLang="ja-JP" sz="900" dirty="0">
              <a:solidFill>
                <a:schemeClr val="tx1"/>
              </a:solidFill>
              <a:latin typeface="+mn-ea"/>
            </a:endParaRPr>
          </a:p>
          <a:p>
            <a:pPr algn="l"/>
            <a:r>
              <a:rPr lang="en-US" altLang="ja-JP" sz="900" dirty="0">
                <a:latin typeface="+mn-ea"/>
                <a:cs typeface="メイリオ" panose="020B0604030504040204" pitchFamily="50" charset="-128"/>
              </a:rPr>
              <a:t>※</a:t>
            </a:r>
            <a:r>
              <a:rPr lang="ja-JP" altLang="en-US" sz="900" dirty="0">
                <a:latin typeface="+mn-ea"/>
                <a:cs typeface="メイリオ" panose="020B0604030504040204" pitchFamily="50" charset="-128"/>
              </a:rPr>
              <a:t>上記規則等対象外の場合は、それぞれの会社・事業部の規則に従った管理となります。</a:t>
            </a:r>
          </a:p>
        </p:txBody>
      </p:sp>
      <p:grpSp>
        <p:nvGrpSpPr>
          <p:cNvPr id="122" name="グループ化 121"/>
          <p:cNvGrpSpPr/>
          <p:nvPr/>
        </p:nvGrpSpPr>
        <p:grpSpPr>
          <a:xfrm>
            <a:off x="3331798" y="1990725"/>
            <a:ext cx="166446" cy="1638366"/>
            <a:chOff x="2867026" y="2019300"/>
            <a:chExt cx="144000" cy="1325098"/>
          </a:xfrm>
        </p:grpSpPr>
        <p:sp>
          <p:nvSpPr>
            <p:cNvPr id="123" name="正方形/長方形 122"/>
            <p:cNvSpPr/>
            <p:nvPr/>
          </p:nvSpPr>
          <p:spPr bwMode="auto">
            <a:xfrm>
              <a:off x="2905689" y="2019300"/>
              <a:ext cx="66675" cy="1224000"/>
            </a:xfrm>
            <a:prstGeom prst="rect">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4" name="二等辺三角形 123"/>
            <p:cNvSpPr/>
            <p:nvPr/>
          </p:nvSpPr>
          <p:spPr bwMode="auto">
            <a:xfrm flipV="1">
              <a:off x="2867026" y="3200398"/>
              <a:ext cx="144000" cy="144000"/>
            </a:xfrm>
            <a:prstGeom prst="triangle">
              <a:avLst/>
            </a:prstGeom>
            <a:solidFill>
              <a:schemeClr val="bg1">
                <a:lumMod val="50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 name="正方形/長方形 1"/>
          <p:cNvSpPr/>
          <p:nvPr/>
        </p:nvSpPr>
        <p:spPr bwMode="auto">
          <a:xfrm>
            <a:off x="783432" y="1628775"/>
            <a:ext cx="733425" cy="323850"/>
          </a:xfrm>
          <a:prstGeom prst="rect">
            <a:avLst/>
          </a:prstGeom>
          <a:solidFill>
            <a:srgbClr val="CEF6FE"/>
          </a:solidFill>
          <a:ln w="57150">
            <a:solidFill>
              <a:srgbClr val="0AD2FA"/>
            </a:solidFill>
            <a:miter lim="800000"/>
            <a:headEnd/>
            <a:tailEnd/>
          </a:ln>
          <a:effectLst/>
        </p:spPr>
        <p:txBody>
          <a:bodyPr wrap="square" lIns="0" tIns="0" rIns="0" bIns="0" rtlCol="0" anchor="ctr" anchorCtr="0">
            <a:noAutofit/>
          </a:bodyPr>
          <a:lstStyle/>
          <a:p>
            <a:pPr algn="ctr">
              <a:lnSpc>
                <a:spcPct val="150000"/>
              </a:lnSpc>
            </a:pPr>
            <a:r>
              <a:rPr kumimoji="1" lang="ja-JP" altLang="en-US" sz="1600" b="1" spc="100" dirty="0">
                <a:solidFill>
                  <a:schemeClr val="tx1"/>
                </a:solidFill>
                <a:latin typeface="Arial" panose="020B0604020202020204" pitchFamily="34" charset="0"/>
                <a:ea typeface="メイリオ" panose="020B0604030504040204" pitchFamily="50" charset="-128"/>
              </a:rPr>
              <a:t>社規</a:t>
            </a:r>
          </a:p>
        </p:txBody>
      </p:sp>
      <p:sp>
        <p:nvSpPr>
          <p:cNvPr id="61" name="正方形/長方形 60"/>
          <p:cNvSpPr/>
          <p:nvPr/>
        </p:nvSpPr>
        <p:spPr bwMode="auto">
          <a:xfrm>
            <a:off x="783432" y="2543175"/>
            <a:ext cx="733425" cy="323850"/>
          </a:xfrm>
          <a:prstGeom prst="rect">
            <a:avLst/>
          </a:prstGeom>
          <a:solidFill>
            <a:srgbClr val="CEF6FE"/>
          </a:solidFill>
          <a:ln w="57150">
            <a:solidFill>
              <a:srgbClr val="0AD2FA"/>
            </a:solidFill>
            <a:miter lim="800000"/>
            <a:headEnd/>
            <a:tailEnd/>
          </a:ln>
          <a:effectLst/>
        </p:spPr>
        <p:txBody>
          <a:bodyPr wrap="square" lIns="0" tIns="0" rIns="0" bIns="0" rtlCol="0" anchor="ctr" anchorCtr="0">
            <a:noAutofit/>
          </a:bodyPr>
          <a:lstStyle/>
          <a:p>
            <a:pPr algn="ctr">
              <a:lnSpc>
                <a:spcPct val="150000"/>
              </a:lnSpc>
            </a:pPr>
            <a:r>
              <a:rPr kumimoji="1" lang="ja-JP" altLang="en-US" sz="1600" b="1" spc="100">
                <a:solidFill>
                  <a:schemeClr val="tx1"/>
                </a:solidFill>
                <a:latin typeface="Arial" panose="020B0604020202020204" pitchFamily="34" charset="0"/>
                <a:ea typeface="メイリオ" panose="020B0604030504040204" pitchFamily="50" charset="-128"/>
              </a:rPr>
              <a:t>内規</a:t>
            </a:r>
            <a:endParaRPr kumimoji="1" lang="ja-JP" altLang="en-US" sz="1600" b="1" spc="100" dirty="0">
              <a:solidFill>
                <a:schemeClr val="tx1"/>
              </a:solidFill>
              <a:latin typeface="Arial" panose="020B0604020202020204" pitchFamily="34" charset="0"/>
              <a:ea typeface="メイリオ" panose="020B0604030504040204" pitchFamily="50" charset="-128"/>
            </a:endParaRPr>
          </a:p>
        </p:txBody>
      </p:sp>
      <p:grpSp>
        <p:nvGrpSpPr>
          <p:cNvPr id="7" name="グループ化 6"/>
          <p:cNvGrpSpPr/>
          <p:nvPr/>
        </p:nvGrpSpPr>
        <p:grpSpPr>
          <a:xfrm>
            <a:off x="1854992" y="1581152"/>
            <a:ext cx="4483931" cy="523557"/>
            <a:chOff x="1981199" y="1590675"/>
            <a:chExt cx="6487200" cy="514350"/>
          </a:xfrm>
        </p:grpSpPr>
        <p:sp>
          <p:nvSpPr>
            <p:cNvPr id="65" name="角丸四角形 64"/>
            <p:cNvSpPr/>
            <p:nvPr/>
          </p:nvSpPr>
          <p:spPr bwMode="auto">
            <a:xfrm>
              <a:off x="1981199" y="1590675"/>
              <a:ext cx="6487200" cy="514350"/>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6" name="テキスト ボックス 65"/>
            <p:cNvSpPr txBox="1"/>
            <p:nvPr/>
          </p:nvSpPr>
          <p:spPr>
            <a:xfrm>
              <a:off x="1992006" y="1636951"/>
              <a:ext cx="6392900" cy="421798"/>
            </a:xfrm>
            <a:prstGeom prst="rect">
              <a:avLst/>
            </a:prstGeom>
            <a:noFill/>
          </p:spPr>
          <p:txBody>
            <a:bodyPr wrap="square" lIns="91440" tIns="45720" rIns="91440" bIns="45720" rtlCol="0" anchor="ctr">
              <a:spAutoFit/>
            </a:bodyPr>
            <a:lstStyle/>
            <a:p>
              <a:pPr marL="171450" indent="-171450">
                <a:buFont typeface="Arial" panose="020B0604020202020204" pitchFamily="34" charset="0"/>
                <a:buChar char="•"/>
              </a:pPr>
              <a:r>
                <a:rPr lang="ja-JP" altLang="en-US" sz="1200" b="1" spc="100">
                  <a:solidFill>
                    <a:schemeClr val="tx1"/>
                  </a:solidFill>
                  <a:latin typeface="Arial"/>
                  <a:ea typeface="メイリオ"/>
                  <a:cs typeface="Arial"/>
                </a:rPr>
                <a:t>グループ会社との特許権及び技術情報の取扱規則　</a:t>
              </a:r>
            </a:p>
            <a:p>
              <a:r>
                <a:rPr lang="ja-JP" sz="1200" b="1" spc="100">
                  <a:solidFill>
                    <a:schemeClr val="tx1"/>
                  </a:solidFill>
                  <a:latin typeface="メイリオ"/>
                  <a:ea typeface="メイリオ"/>
                  <a:cs typeface="Arial"/>
                </a:rPr>
                <a:t>　（社規 規第3681号）</a:t>
              </a:r>
              <a:endParaRPr lang="ja-JP"/>
            </a:p>
          </p:txBody>
        </p:sp>
      </p:grpSp>
      <p:grpSp>
        <p:nvGrpSpPr>
          <p:cNvPr id="14" name="グループ化 13"/>
          <p:cNvGrpSpPr/>
          <p:nvPr/>
        </p:nvGrpSpPr>
        <p:grpSpPr>
          <a:xfrm>
            <a:off x="1854993" y="3615624"/>
            <a:ext cx="6850857" cy="742951"/>
            <a:chOff x="1523999" y="3333749"/>
            <a:chExt cx="6850857" cy="742951"/>
          </a:xfrm>
        </p:grpSpPr>
        <p:sp>
          <p:nvSpPr>
            <p:cNvPr id="6" name="角丸四角形 5"/>
            <p:cNvSpPr/>
            <p:nvPr/>
          </p:nvSpPr>
          <p:spPr bwMode="auto">
            <a:xfrm>
              <a:off x="1523999" y="3333749"/>
              <a:ext cx="6793200" cy="742951"/>
            </a:xfrm>
            <a:prstGeom prst="roundRect">
              <a:avLst>
                <a:gd name="adj" fmla="val 12544"/>
              </a:avLst>
            </a:prstGeom>
            <a:solidFill>
              <a:srgbClr val="FECD44"/>
            </a:solidFill>
            <a:ln w="28575">
              <a:solidFill>
                <a:srgbClr val="FF9933"/>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2" name="テキスト ボックス 111"/>
            <p:cNvSpPr txBox="1"/>
            <p:nvPr/>
          </p:nvSpPr>
          <p:spPr>
            <a:xfrm>
              <a:off x="1562100" y="3414521"/>
              <a:ext cx="6812756" cy="590931"/>
            </a:xfrm>
            <a:prstGeom prst="rect">
              <a:avLst/>
            </a:prstGeom>
            <a:noFill/>
          </p:spPr>
          <p:txBody>
            <a:bodyPr wrap="square" rtlCol="0" anchor="ctr">
              <a:spAutoFit/>
            </a:bodyPr>
            <a:lstStyle/>
            <a:p>
              <a:pPr marL="171450" indent="-171450">
                <a:buFont typeface="Arial" panose="020B0604020202020204" pitchFamily="34" charset="0"/>
                <a:buChar char="•"/>
              </a:pP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・フリーウェアに関する取扱規則 </a:t>
              </a:r>
              <a:r>
                <a:rPr lang="en-US" altLang="ja-JP" sz="1200" b="1" spc="100" dirty="0">
                  <a:solidFill>
                    <a:schemeClr val="tx1"/>
                  </a:solidFill>
                  <a:latin typeface="Arial" pitchFamily="34" charset="0"/>
                  <a:ea typeface="メイリオ" pitchFamily="50" charset="-128"/>
                </a:rPr>
                <a:t>(DSS</a:t>
              </a:r>
              <a:r>
                <a:rPr lang="ja-JP" altLang="en-US" sz="1200" b="1" spc="100" dirty="0">
                  <a:solidFill>
                    <a:schemeClr val="tx1"/>
                  </a:solidFill>
                  <a:latin typeface="Arial" pitchFamily="34" charset="0"/>
                  <a:ea typeface="メイリオ" pitchFamily="50" charset="-128"/>
                </a:rPr>
                <a:t>統規</a:t>
              </a:r>
              <a:r>
                <a:rPr lang="en-US" altLang="ja-JP" sz="1200" b="1" spc="100" dirty="0">
                  <a:solidFill>
                    <a:schemeClr val="tx1"/>
                  </a:solidFill>
                  <a:latin typeface="Arial" pitchFamily="34" charset="0"/>
                  <a:ea typeface="メイリオ" pitchFamily="50" charset="-128"/>
                </a:rPr>
                <a:t>00-17 </a:t>
              </a:r>
              <a:r>
                <a:rPr lang="ja-JP" altLang="en-US" sz="1200" b="1" spc="100" dirty="0">
                  <a:solidFill>
                    <a:schemeClr val="tx1"/>
                  </a:solidFill>
                  <a:latin typeface="Arial" pitchFamily="34" charset="0"/>
                  <a:ea typeface="メイリオ" pitchFamily="50" charset="-128"/>
                </a:rPr>
                <a:t>）</a:t>
              </a:r>
            </a:p>
            <a:p>
              <a:pPr marL="171450" indent="-171450">
                <a:buFont typeface="Arial" panose="020B0604020202020204" pitchFamily="34" charset="0"/>
                <a:buChar char="•"/>
              </a:pP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・フリーウェアに関する取扱規準 </a:t>
              </a:r>
              <a:r>
                <a:rPr lang="en-US" altLang="ja-JP" sz="1200" b="1" spc="100" dirty="0">
                  <a:solidFill>
                    <a:schemeClr val="tx1"/>
                  </a:solidFill>
                  <a:latin typeface="Arial" pitchFamily="34" charset="0"/>
                  <a:ea typeface="メイリオ" pitchFamily="50" charset="-128"/>
                </a:rPr>
                <a:t>(DSS</a:t>
              </a:r>
              <a:r>
                <a:rPr lang="ja-JP" altLang="en-US" sz="1200" b="1" spc="100" dirty="0">
                  <a:solidFill>
                    <a:schemeClr val="tx1"/>
                  </a:solidFill>
                  <a:latin typeface="Arial" pitchFamily="34" charset="0"/>
                  <a:ea typeface="メイリオ" pitchFamily="50" charset="-128"/>
                </a:rPr>
                <a:t>統規準</a:t>
              </a:r>
              <a:r>
                <a:rPr lang="en-US" altLang="ja-JP" sz="1200" b="1" spc="100" dirty="0">
                  <a:solidFill>
                    <a:schemeClr val="tx1"/>
                  </a:solidFill>
                  <a:latin typeface="Arial" pitchFamily="34" charset="0"/>
                  <a:ea typeface="メイリオ" pitchFamily="50" charset="-128"/>
                </a:rPr>
                <a:t>00-17A)</a:t>
              </a:r>
            </a:p>
            <a:p>
              <a:pPr marL="171450" indent="-171450">
                <a:buFont typeface="Arial" panose="020B0604020202020204" pitchFamily="34" charset="0"/>
                <a:buChar char="•"/>
              </a:pP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ガイドライン、及び</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ガイドライン</a:t>
              </a:r>
              <a:r>
                <a:rPr lang="en-US" altLang="ja-JP" sz="1200" b="1" spc="100" dirty="0">
                  <a:solidFill>
                    <a:schemeClr val="tx1"/>
                  </a:solidFill>
                  <a:latin typeface="Arial" pitchFamily="34" charset="0"/>
                  <a:ea typeface="メイリオ" pitchFamily="50" charset="-128"/>
                </a:rPr>
                <a:t>『</a:t>
              </a:r>
              <a:r>
                <a:rPr lang="ja-JP" altLang="en-US" sz="1200" b="1" spc="100" dirty="0">
                  <a:solidFill>
                    <a:schemeClr val="tx1"/>
                  </a:solidFill>
                  <a:latin typeface="Arial" pitchFamily="34" charset="0"/>
                  <a:ea typeface="メイリオ" pitchFamily="50" charset="-128"/>
                </a:rPr>
                <a:t>活用編</a:t>
              </a:r>
              <a:r>
                <a:rPr lang="en-US" altLang="ja-JP" sz="1200" b="1" spc="100" dirty="0">
                  <a:solidFill>
                    <a:schemeClr val="tx1"/>
                  </a:solidFill>
                  <a:latin typeface="Arial" pitchFamily="34" charset="0"/>
                  <a:ea typeface="メイリオ" pitchFamily="50" charset="-128"/>
                </a:rPr>
                <a:t>』</a:t>
              </a:r>
              <a:endParaRPr lang="zh-TW" altLang="en-US" sz="1200" b="1" spc="100" dirty="0">
                <a:solidFill>
                  <a:schemeClr val="tx1"/>
                </a:solidFill>
                <a:latin typeface="Arial" pitchFamily="34" charset="0"/>
                <a:ea typeface="メイリオ" pitchFamily="50" charset="-128"/>
              </a:endParaRPr>
            </a:p>
          </p:txBody>
        </p:sp>
      </p:grpSp>
      <p:grpSp>
        <p:nvGrpSpPr>
          <p:cNvPr id="69" name="グループ化 68"/>
          <p:cNvGrpSpPr/>
          <p:nvPr/>
        </p:nvGrpSpPr>
        <p:grpSpPr>
          <a:xfrm>
            <a:off x="1854995" y="2424644"/>
            <a:ext cx="2840759" cy="528606"/>
            <a:chOff x="1981201" y="1710057"/>
            <a:chExt cx="1646939" cy="519309"/>
          </a:xfrm>
        </p:grpSpPr>
        <p:sp>
          <p:nvSpPr>
            <p:cNvPr id="70" name="角丸四角形 69"/>
            <p:cNvSpPr/>
            <p:nvPr/>
          </p:nvSpPr>
          <p:spPr bwMode="auto">
            <a:xfrm>
              <a:off x="1981201" y="1712315"/>
              <a:ext cx="1611066" cy="514800"/>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1" name="テキスト ボックス 70"/>
            <p:cNvSpPr txBox="1"/>
            <p:nvPr/>
          </p:nvSpPr>
          <p:spPr>
            <a:xfrm>
              <a:off x="2002733" y="1710057"/>
              <a:ext cx="1625407" cy="519309"/>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50" b="1" spc="100" dirty="0">
                  <a:solidFill>
                    <a:schemeClr val="tx1"/>
                  </a:solidFill>
                  <a:latin typeface="Arial" pitchFamily="34" charset="0"/>
                  <a:ea typeface="メイリオ" pitchFamily="50" charset="-128"/>
                </a:rPr>
                <a:t>製品・サービス商品ライセンス等に係る技術情報開示管理規則</a:t>
              </a:r>
            </a:p>
            <a:p>
              <a:r>
                <a:rPr lang="ja-JP" altLang="en-US" sz="1050" b="1" spc="100" dirty="0">
                  <a:solidFill>
                    <a:schemeClr val="tx1"/>
                  </a:solidFill>
                  <a:latin typeface="Arial" pitchFamily="34" charset="0"/>
                  <a:ea typeface="メイリオ" pitchFamily="50" charset="-128"/>
                </a:rPr>
                <a:t>　（ </a:t>
              </a:r>
              <a:r>
                <a:rPr lang="en-US" altLang="ja-JP" sz="1050" b="1" spc="100" dirty="0">
                  <a:solidFill>
                    <a:schemeClr val="tx1"/>
                  </a:solidFill>
                  <a:latin typeface="Arial" pitchFamily="34" charset="0"/>
                  <a:ea typeface="メイリオ" pitchFamily="50" charset="-128"/>
                </a:rPr>
                <a:t>DSS</a:t>
              </a:r>
              <a:r>
                <a:rPr lang="ja-JP" altLang="en-US" sz="1050" b="1" spc="100" dirty="0">
                  <a:solidFill>
                    <a:schemeClr val="tx1"/>
                  </a:solidFill>
                  <a:latin typeface="Arial" pitchFamily="34" charset="0"/>
                  <a:ea typeface="メイリオ" pitchFamily="50" charset="-128"/>
                </a:rPr>
                <a:t>統特規</a:t>
              </a:r>
              <a:r>
                <a:rPr lang="en-US" altLang="ja-JP" sz="1050" b="1" spc="100" dirty="0">
                  <a:solidFill>
                    <a:schemeClr val="tx1"/>
                  </a:solidFill>
                  <a:latin typeface="Arial" pitchFamily="34" charset="0"/>
                  <a:ea typeface="メイリオ" pitchFamily="50" charset="-128"/>
                </a:rPr>
                <a:t>78-01 </a:t>
              </a:r>
              <a:r>
                <a:rPr lang="ja-JP" altLang="en-US" sz="1050" b="1" spc="100" dirty="0">
                  <a:solidFill>
                    <a:schemeClr val="tx1"/>
                  </a:solidFill>
                  <a:latin typeface="Arial" pitchFamily="34" charset="0"/>
                  <a:ea typeface="メイリオ" pitchFamily="50" charset="-128"/>
                </a:rPr>
                <a:t>）等</a:t>
              </a:r>
            </a:p>
          </p:txBody>
        </p:sp>
      </p:grpSp>
      <p:sp>
        <p:nvSpPr>
          <p:cNvPr id="147" name="テキスト ボックス 146"/>
          <p:cNvSpPr txBox="1"/>
          <p:nvPr/>
        </p:nvSpPr>
        <p:spPr>
          <a:xfrm>
            <a:off x="569119" y="2305050"/>
            <a:ext cx="1200150" cy="263149"/>
          </a:xfrm>
          <a:prstGeom prst="rect">
            <a:avLst/>
          </a:prstGeom>
          <a:noFill/>
        </p:spPr>
        <p:txBody>
          <a:bodyPr wrap="square" rtlCol="0">
            <a:spAutoFit/>
          </a:bodyPr>
          <a:lstStyle/>
          <a:p>
            <a:pPr algn="ctr"/>
            <a:r>
              <a:rPr kumimoji="1" lang="en-US" altLang="ja-JP" sz="1200" b="1" spc="100" dirty="0">
                <a:solidFill>
                  <a:schemeClr val="tx1"/>
                </a:solidFill>
                <a:latin typeface="ＭＳ Ｐゴシック" panose="020B0600070205080204" pitchFamily="50" charset="-128"/>
                <a:ea typeface="ＭＳ Ｐゴシック" panose="020B0600070205080204" pitchFamily="50" charset="-128"/>
              </a:rPr>
              <a:t>(</a:t>
            </a:r>
            <a:r>
              <a:rPr lang="en-US" altLang="ja-JP" sz="1200" b="1" spc="100" dirty="0">
                <a:solidFill>
                  <a:schemeClr val="tx1"/>
                </a:solidFill>
                <a:latin typeface="Arial" pitchFamily="34" charset="0"/>
                <a:ea typeface="メイリオ" pitchFamily="50" charset="-128"/>
              </a:rPr>
              <a:t>DSS</a:t>
            </a:r>
            <a:r>
              <a:rPr kumimoji="1" lang="ja-JP" altLang="en-US" sz="1200" b="1" spc="100" dirty="0">
                <a:solidFill>
                  <a:schemeClr val="tx1"/>
                </a:solidFill>
                <a:latin typeface="Arial" pitchFamily="34" charset="0"/>
                <a:ea typeface="メイリオ" pitchFamily="50" charset="-128"/>
              </a:rPr>
              <a:t>統</a:t>
            </a:r>
            <a:r>
              <a:rPr kumimoji="1" lang="en-US" altLang="ja-JP" sz="1200" b="1" spc="100" dirty="0">
                <a:solidFill>
                  <a:schemeClr val="tx1"/>
                </a:solidFill>
                <a:latin typeface="ＭＳ Ｐゴシック" panose="020B0600070205080204" pitchFamily="50" charset="-128"/>
                <a:ea typeface="ＭＳ Ｐゴシック" panose="020B0600070205080204" pitchFamily="50" charset="-128"/>
              </a:rPr>
              <a:t>)</a:t>
            </a:r>
            <a:endParaRPr kumimoji="1" lang="ja-JP" altLang="en-US" sz="1200" b="1" spc="100" dirty="0">
              <a:solidFill>
                <a:schemeClr val="tx1"/>
              </a:solidFill>
              <a:latin typeface="ＭＳ Ｐゴシック" panose="020B0600070205080204" pitchFamily="50" charset="-128"/>
              <a:ea typeface="ＭＳ Ｐゴシック" panose="020B0600070205080204" pitchFamily="50" charset="-128"/>
            </a:endParaRPr>
          </a:p>
        </p:txBody>
      </p:sp>
      <p:sp>
        <p:nvSpPr>
          <p:cNvPr id="148" name="テキスト ボックス 147"/>
          <p:cNvSpPr txBox="1"/>
          <p:nvPr/>
        </p:nvSpPr>
        <p:spPr>
          <a:xfrm>
            <a:off x="-1097200" y="5122414"/>
            <a:ext cx="6962775" cy="234680"/>
          </a:xfrm>
          <a:prstGeom prst="rect">
            <a:avLst/>
          </a:prstGeom>
          <a:noFill/>
        </p:spPr>
        <p:txBody>
          <a:bodyPr wrap="square" rtlCol="0">
            <a:spAutoFit/>
          </a:bodyPr>
          <a:lstStyle/>
          <a:p>
            <a:pPr algn="r"/>
            <a:r>
              <a:rPr lang="en-US" altLang="ja-JP" sz="1000" spc="100" dirty="0">
                <a:solidFill>
                  <a:schemeClr val="tx1"/>
                </a:solidFill>
                <a:latin typeface="メイリオ" panose="020B0604030504040204" pitchFamily="50" charset="-128"/>
                <a:ea typeface="メイリオ" panose="020B0604030504040204" pitchFamily="50" charset="-128"/>
              </a:rPr>
              <a:t>※</a:t>
            </a:r>
            <a:r>
              <a:rPr lang="ja-JP" altLang="en-US" sz="1000" spc="100" dirty="0">
                <a:solidFill>
                  <a:schemeClr val="tx1"/>
                </a:solidFill>
                <a:latin typeface="メイリオ" panose="020B0604030504040204" pitchFamily="50" charset="-128"/>
                <a:ea typeface="メイリオ" panose="020B0604030504040204" pitchFamily="50" charset="-128"/>
              </a:rPr>
              <a:t>上記規則等対象外の場合は、それぞれの会社・事業部の規則に従った管理となります。</a:t>
            </a:r>
          </a:p>
        </p:txBody>
      </p:sp>
      <p:sp>
        <p:nvSpPr>
          <p:cNvPr id="43" name="角丸四角形 42"/>
          <p:cNvSpPr/>
          <p:nvPr/>
        </p:nvSpPr>
        <p:spPr bwMode="auto">
          <a:xfrm>
            <a:off x="6392878" y="2278996"/>
            <a:ext cx="2308242" cy="398058"/>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4" name="テキスト ボックス 43"/>
          <p:cNvSpPr txBox="1"/>
          <p:nvPr/>
        </p:nvSpPr>
        <p:spPr>
          <a:xfrm>
            <a:off x="6424729" y="2307315"/>
            <a:ext cx="2291111" cy="387222"/>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50" b="1" spc="100" dirty="0">
                <a:solidFill>
                  <a:schemeClr val="tx1"/>
                </a:solidFill>
                <a:latin typeface="Arial" pitchFamily="34" charset="0"/>
                <a:ea typeface="メイリオ" pitchFamily="50" charset="-128"/>
              </a:rPr>
              <a:t>独自性保全に関する基本規則</a:t>
            </a:r>
            <a:endParaRPr lang="zh-TW" altLang="en-US" sz="1050" b="1" spc="100" dirty="0">
              <a:solidFill>
                <a:schemeClr val="tx1"/>
              </a:solidFill>
              <a:latin typeface="Arial" pitchFamily="34" charset="0"/>
              <a:ea typeface="メイリオ" pitchFamily="50" charset="-128"/>
            </a:endParaRPr>
          </a:p>
          <a:p>
            <a:r>
              <a:rPr lang="ja-JP" altLang="en-US" sz="1050" b="1" spc="100" dirty="0">
                <a:solidFill>
                  <a:schemeClr val="tx1"/>
                </a:solidFill>
                <a:latin typeface="Arial" pitchFamily="34" charset="0"/>
                <a:ea typeface="メイリオ" pitchFamily="50" charset="-128"/>
              </a:rPr>
              <a:t>　</a:t>
            </a:r>
            <a:r>
              <a:rPr lang="zh-TW" altLang="en-US" sz="1050" b="1" spc="100" dirty="0">
                <a:solidFill>
                  <a:schemeClr val="tx1"/>
                </a:solidFill>
                <a:latin typeface="Arial" pitchFamily="34" charset="0"/>
                <a:ea typeface="メイリオ" pitchFamily="50" charset="-128"/>
              </a:rPr>
              <a:t>（</a:t>
            </a:r>
            <a:r>
              <a:rPr lang="en-US" altLang="ja-JP" sz="1050" b="1" spc="100" dirty="0">
                <a:solidFill>
                  <a:schemeClr val="tx1"/>
                </a:solidFill>
                <a:latin typeface="Arial" pitchFamily="34" charset="0"/>
                <a:ea typeface="メイリオ" pitchFamily="50" charset="-128"/>
              </a:rPr>
              <a:t>DSS</a:t>
            </a:r>
            <a:r>
              <a:rPr lang="zh-TW" altLang="en-US" sz="1050" b="1" spc="100" dirty="0">
                <a:solidFill>
                  <a:schemeClr val="tx1"/>
                </a:solidFill>
                <a:latin typeface="Arial" pitchFamily="34" charset="0"/>
                <a:ea typeface="メイリオ" pitchFamily="50" charset="-128"/>
              </a:rPr>
              <a:t>統規</a:t>
            </a:r>
            <a:r>
              <a:rPr lang="en-US" altLang="ja-JP" sz="1050" b="1" spc="100" dirty="0">
                <a:solidFill>
                  <a:schemeClr val="tx1"/>
                </a:solidFill>
                <a:latin typeface="Arial" pitchFamily="34" charset="0"/>
                <a:ea typeface="メイリオ" pitchFamily="50" charset="-128"/>
              </a:rPr>
              <a:t>00</a:t>
            </a:r>
            <a:r>
              <a:rPr lang="en-US" altLang="zh-TW" sz="1050" b="1" spc="100" dirty="0">
                <a:solidFill>
                  <a:schemeClr val="tx1"/>
                </a:solidFill>
                <a:latin typeface="Arial" pitchFamily="34" charset="0"/>
                <a:ea typeface="メイリオ" pitchFamily="50" charset="-128"/>
              </a:rPr>
              <a:t>-0</a:t>
            </a:r>
            <a:r>
              <a:rPr lang="en-US" altLang="ja-JP" sz="1050" b="1" spc="100" dirty="0">
                <a:solidFill>
                  <a:schemeClr val="tx1"/>
                </a:solidFill>
                <a:latin typeface="Arial" pitchFamily="34" charset="0"/>
                <a:ea typeface="メイリオ" pitchFamily="50" charset="-128"/>
              </a:rPr>
              <a:t>4</a:t>
            </a:r>
            <a:r>
              <a:rPr lang="zh-TW" altLang="en-US" sz="1050" b="1" spc="100" dirty="0">
                <a:solidFill>
                  <a:schemeClr val="tx1"/>
                </a:solidFill>
                <a:latin typeface="Arial" pitchFamily="34" charset="0"/>
                <a:ea typeface="メイリオ" pitchFamily="50" charset="-128"/>
              </a:rPr>
              <a:t>）</a:t>
            </a:r>
          </a:p>
        </p:txBody>
      </p:sp>
      <p:sp>
        <p:nvSpPr>
          <p:cNvPr id="45" name="角丸四角形 44"/>
          <p:cNvSpPr/>
          <p:nvPr/>
        </p:nvSpPr>
        <p:spPr bwMode="auto">
          <a:xfrm>
            <a:off x="6392879" y="2707054"/>
            <a:ext cx="2308242" cy="399612"/>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6" name="角丸四角形 45"/>
          <p:cNvSpPr/>
          <p:nvPr/>
        </p:nvSpPr>
        <p:spPr bwMode="auto">
          <a:xfrm>
            <a:off x="6406582" y="3163340"/>
            <a:ext cx="2303523" cy="404137"/>
          </a:xfrm>
          <a:prstGeom prst="roundRect">
            <a:avLst/>
          </a:prstGeom>
          <a:solidFill>
            <a:srgbClr val="FFEDB9"/>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7" name="テキスト ボックス 46"/>
          <p:cNvSpPr txBox="1"/>
          <p:nvPr/>
        </p:nvSpPr>
        <p:spPr>
          <a:xfrm>
            <a:off x="6425073" y="2739431"/>
            <a:ext cx="2221952" cy="387222"/>
          </a:xfrm>
          <a:prstGeom prst="rect">
            <a:avLst/>
          </a:prstGeom>
          <a:noFill/>
        </p:spPr>
        <p:txBody>
          <a:bodyPr wrap="square" rtlCol="0" anchor="ctr">
            <a:spAutoFit/>
          </a:bodyPr>
          <a:lstStyle/>
          <a:p>
            <a:pPr marL="171450" indent="-171450">
              <a:buFont typeface="Arial" panose="020B0604020202020204" pitchFamily="34" charset="0"/>
              <a:buChar char="•"/>
            </a:pPr>
            <a:r>
              <a:rPr lang="en-US" altLang="ja-JP" sz="1050" b="1" spc="100" dirty="0">
                <a:solidFill>
                  <a:schemeClr val="tx1"/>
                </a:solidFill>
                <a:latin typeface="Arial" pitchFamily="34" charset="0"/>
                <a:ea typeface="メイリオ" pitchFamily="50" charset="-128"/>
              </a:rPr>
              <a:t>Policy</a:t>
            </a:r>
            <a:r>
              <a:rPr lang="ja-JP" altLang="en-US" sz="1050" b="1" spc="100" dirty="0">
                <a:solidFill>
                  <a:schemeClr val="tx1"/>
                </a:solidFill>
                <a:latin typeface="Arial" pitchFamily="34" charset="0"/>
                <a:ea typeface="メイリオ" pitchFamily="50" charset="-128"/>
              </a:rPr>
              <a:t> </a:t>
            </a:r>
            <a:r>
              <a:rPr lang="en-US" altLang="ja-JP" sz="1050" b="1" spc="100" dirty="0">
                <a:solidFill>
                  <a:schemeClr val="tx1"/>
                </a:solidFill>
                <a:latin typeface="Arial" pitchFamily="34" charset="0"/>
                <a:ea typeface="メイリオ" pitchFamily="50" charset="-128"/>
              </a:rPr>
              <a:t>Guideline</a:t>
            </a:r>
            <a:r>
              <a:rPr lang="ja-JP" altLang="en-US" sz="1050" b="1" spc="100" dirty="0">
                <a:solidFill>
                  <a:schemeClr val="tx1"/>
                </a:solidFill>
                <a:latin typeface="Arial" pitchFamily="34" charset="0"/>
                <a:ea typeface="メイリオ" pitchFamily="50" charset="-128"/>
              </a:rPr>
              <a:t>運用規則</a:t>
            </a:r>
            <a:endParaRPr lang="zh-TW" altLang="en-US" sz="1050" b="1" spc="100" dirty="0">
              <a:solidFill>
                <a:schemeClr val="tx1"/>
              </a:solidFill>
              <a:latin typeface="Arial" pitchFamily="34" charset="0"/>
              <a:ea typeface="メイリオ" pitchFamily="50" charset="-128"/>
            </a:endParaRPr>
          </a:p>
          <a:p>
            <a:r>
              <a:rPr lang="ja-JP" altLang="en-US" sz="1050" b="1" spc="100" dirty="0">
                <a:solidFill>
                  <a:schemeClr val="tx1"/>
                </a:solidFill>
                <a:latin typeface="Arial" pitchFamily="34" charset="0"/>
                <a:ea typeface="メイリオ" pitchFamily="50" charset="-128"/>
              </a:rPr>
              <a:t>　</a:t>
            </a:r>
            <a:r>
              <a:rPr lang="zh-TW" altLang="en-US" sz="1050" b="1" spc="100" dirty="0">
                <a:solidFill>
                  <a:schemeClr val="tx1"/>
                </a:solidFill>
                <a:latin typeface="Arial" pitchFamily="34" charset="0"/>
                <a:ea typeface="メイリオ" pitchFamily="50" charset="-128"/>
              </a:rPr>
              <a:t>（</a:t>
            </a:r>
            <a:r>
              <a:rPr lang="en-US" altLang="ja-JP" sz="1050" b="1" spc="100" dirty="0">
                <a:solidFill>
                  <a:schemeClr val="tx1"/>
                </a:solidFill>
                <a:latin typeface="Arial" pitchFamily="34" charset="0"/>
                <a:ea typeface="メイリオ" pitchFamily="50" charset="-128"/>
              </a:rPr>
              <a:t>DSS</a:t>
            </a:r>
            <a:r>
              <a:rPr lang="zh-TW" altLang="en-US" sz="1050" b="1" spc="100" dirty="0">
                <a:solidFill>
                  <a:schemeClr val="tx1"/>
                </a:solidFill>
                <a:latin typeface="Arial" pitchFamily="34" charset="0"/>
                <a:ea typeface="メイリオ" pitchFamily="50" charset="-128"/>
              </a:rPr>
              <a:t>統</a:t>
            </a:r>
            <a:r>
              <a:rPr lang="ja-JP" altLang="en-US" sz="1050" b="1" spc="100" dirty="0">
                <a:solidFill>
                  <a:schemeClr val="tx1"/>
                </a:solidFill>
                <a:latin typeface="Arial" pitchFamily="34" charset="0"/>
                <a:ea typeface="メイリオ" pitchFamily="50" charset="-128"/>
              </a:rPr>
              <a:t>特</a:t>
            </a:r>
            <a:r>
              <a:rPr lang="zh-TW" altLang="en-US" sz="1050" b="1" spc="100" dirty="0">
                <a:solidFill>
                  <a:schemeClr val="tx1"/>
                </a:solidFill>
                <a:latin typeface="Arial" pitchFamily="34" charset="0"/>
                <a:ea typeface="メイリオ" pitchFamily="50" charset="-128"/>
              </a:rPr>
              <a:t>規</a:t>
            </a:r>
            <a:r>
              <a:rPr lang="en-US" altLang="ja-JP" sz="1050" b="1" spc="100" dirty="0">
                <a:solidFill>
                  <a:schemeClr val="tx1"/>
                </a:solidFill>
                <a:latin typeface="Arial" pitchFamily="34" charset="0"/>
                <a:ea typeface="メイリオ" pitchFamily="50" charset="-128"/>
              </a:rPr>
              <a:t>13</a:t>
            </a:r>
            <a:r>
              <a:rPr lang="en-US" altLang="zh-TW" sz="1050" b="1" spc="100" dirty="0">
                <a:solidFill>
                  <a:schemeClr val="tx1"/>
                </a:solidFill>
                <a:latin typeface="Arial" pitchFamily="34" charset="0"/>
                <a:ea typeface="メイリオ" pitchFamily="50" charset="-128"/>
              </a:rPr>
              <a:t>-</a:t>
            </a:r>
            <a:r>
              <a:rPr lang="en-US" altLang="ja-JP" sz="1050" b="1" spc="100" dirty="0">
                <a:solidFill>
                  <a:schemeClr val="tx1"/>
                </a:solidFill>
                <a:latin typeface="Arial" pitchFamily="34" charset="0"/>
                <a:ea typeface="メイリオ" pitchFamily="50" charset="-128"/>
              </a:rPr>
              <a:t>31</a:t>
            </a:r>
            <a:r>
              <a:rPr lang="zh-TW" altLang="en-US" sz="1050" b="1" spc="100" dirty="0">
                <a:solidFill>
                  <a:schemeClr val="tx1"/>
                </a:solidFill>
                <a:latin typeface="Arial" pitchFamily="34" charset="0"/>
                <a:ea typeface="メイリオ" pitchFamily="50" charset="-128"/>
              </a:rPr>
              <a:t>）</a:t>
            </a:r>
          </a:p>
        </p:txBody>
      </p:sp>
      <p:sp>
        <p:nvSpPr>
          <p:cNvPr id="48" name="テキスト ボックス 47"/>
          <p:cNvSpPr txBox="1"/>
          <p:nvPr/>
        </p:nvSpPr>
        <p:spPr>
          <a:xfrm>
            <a:off x="6418259" y="3170469"/>
            <a:ext cx="2347967" cy="373179"/>
          </a:xfrm>
          <a:prstGeom prst="rect">
            <a:avLst/>
          </a:prstGeom>
          <a:noFill/>
        </p:spPr>
        <p:txBody>
          <a:bodyPr wrap="square" rtlCol="0" anchor="ctr">
            <a:spAutoFit/>
          </a:bodyPr>
          <a:lstStyle/>
          <a:p>
            <a:pPr marL="171450" indent="-171450">
              <a:buFont typeface="Arial" panose="020B0604020202020204" pitchFamily="34" charset="0"/>
              <a:buChar char="•"/>
            </a:pPr>
            <a:r>
              <a:rPr lang="ja-JP" altLang="en-US" sz="1000" b="1" spc="100" dirty="0">
                <a:solidFill>
                  <a:schemeClr val="tx1"/>
                </a:solidFill>
                <a:latin typeface="Arial" pitchFamily="34" charset="0"/>
                <a:ea typeface="メイリオ" pitchFamily="50" charset="-128"/>
              </a:rPr>
              <a:t>品質マネジメントシステム規則</a:t>
            </a:r>
            <a:endParaRPr lang="zh-TW" altLang="en-US" sz="1000" b="1" spc="100" dirty="0">
              <a:solidFill>
                <a:schemeClr val="tx1"/>
              </a:solidFill>
              <a:latin typeface="Arial" pitchFamily="34" charset="0"/>
              <a:ea typeface="メイリオ" pitchFamily="50" charset="-128"/>
            </a:endParaRPr>
          </a:p>
          <a:p>
            <a:r>
              <a:rPr lang="ja-JP" altLang="en-US" sz="1000" b="1" spc="100" dirty="0">
                <a:solidFill>
                  <a:schemeClr val="tx1"/>
                </a:solidFill>
                <a:latin typeface="Arial" pitchFamily="34" charset="0"/>
                <a:ea typeface="メイリオ" pitchFamily="50" charset="-128"/>
              </a:rPr>
              <a:t>　</a:t>
            </a:r>
            <a:r>
              <a:rPr lang="zh-TW" altLang="en-US" sz="1000" b="1" spc="100" dirty="0">
                <a:solidFill>
                  <a:schemeClr val="tx1"/>
                </a:solidFill>
                <a:latin typeface="Arial" pitchFamily="34" charset="0"/>
                <a:ea typeface="メイリオ" pitchFamily="50" charset="-128"/>
              </a:rPr>
              <a:t>（</a:t>
            </a:r>
            <a:r>
              <a:rPr lang="en-US" altLang="ja-JP" sz="1000" b="1" spc="100" dirty="0">
                <a:solidFill>
                  <a:schemeClr val="tx1"/>
                </a:solidFill>
                <a:latin typeface="Arial" pitchFamily="34" charset="0"/>
                <a:ea typeface="メイリオ" pitchFamily="50" charset="-128"/>
              </a:rPr>
              <a:t>DSS</a:t>
            </a:r>
            <a:r>
              <a:rPr lang="zh-TW" altLang="en-US" sz="1000" b="1" spc="100" dirty="0">
                <a:solidFill>
                  <a:schemeClr val="tx1"/>
                </a:solidFill>
                <a:latin typeface="Arial" pitchFamily="34" charset="0"/>
                <a:ea typeface="メイリオ" pitchFamily="50" charset="-128"/>
              </a:rPr>
              <a:t>統</a:t>
            </a:r>
            <a:r>
              <a:rPr lang="ja-JP" altLang="en-US" sz="1000" b="1" spc="100" dirty="0">
                <a:solidFill>
                  <a:schemeClr val="tx1"/>
                </a:solidFill>
                <a:latin typeface="Arial" pitchFamily="34" charset="0"/>
                <a:ea typeface="メイリオ" pitchFamily="50" charset="-128"/>
              </a:rPr>
              <a:t>特</a:t>
            </a:r>
            <a:r>
              <a:rPr lang="zh-TW" altLang="en-US" sz="1000" b="1" spc="100" dirty="0">
                <a:solidFill>
                  <a:schemeClr val="tx1"/>
                </a:solidFill>
                <a:latin typeface="Arial" pitchFamily="34" charset="0"/>
                <a:ea typeface="メイリオ" pitchFamily="50" charset="-128"/>
              </a:rPr>
              <a:t>規</a:t>
            </a:r>
            <a:r>
              <a:rPr lang="en-US" altLang="ja-JP" sz="1000" b="1" spc="100" dirty="0">
                <a:solidFill>
                  <a:schemeClr val="tx1"/>
                </a:solidFill>
                <a:latin typeface="Arial" pitchFamily="34" charset="0"/>
                <a:ea typeface="メイリオ" pitchFamily="50" charset="-128"/>
              </a:rPr>
              <a:t>76-02</a:t>
            </a:r>
            <a:r>
              <a:rPr lang="zh-TW" altLang="en-US" sz="1000" b="1" spc="100" dirty="0">
                <a:solidFill>
                  <a:schemeClr val="tx1"/>
                </a:solidFill>
                <a:latin typeface="Arial" pitchFamily="34" charset="0"/>
                <a:ea typeface="メイリオ" pitchFamily="50" charset="-128"/>
              </a:rPr>
              <a:t>）</a:t>
            </a:r>
            <a:r>
              <a:rPr lang="ja-JP" altLang="en-US" sz="1000" b="1" spc="100" dirty="0">
                <a:solidFill>
                  <a:schemeClr val="tx1"/>
                </a:solidFill>
                <a:latin typeface="Arial" pitchFamily="34" charset="0"/>
                <a:ea typeface="メイリオ" pitchFamily="50" charset="-128"/>
              </a:rPr>
              <a:t>及び細則</a:t>
            </a:r>
            <a:endParaRPr lang="zh-TW" altLang="en-US" sz="1000" b="1" spc="100" dirty="0">
              <a:solidFill>
                <a:schemeClr val="tx1"/>
              </a:solidFill>
              <a:latin typeface="Arial" pitchFamily="34" charset="0"/>
              <a:ea typeface="メイリオ" pitchFamily="50" charset="-128"/>
            </a:endParaRPr>
          </a:p>
        </p:txBody>
      </p:sp>
      <p:sp>
        <p:nvSpPr>
          <p:cNvPr id="49" name="テキスト ボックス 48"/>
          <p:cNvSpPr txBox="1"/>
          <p:nvPr/>
        </p:nvSpPr>
        <p:spPr>
          <a:xfrm>
            <a:off x="2220611" y="4664018"/>
            <a:ext cx="1246273" cy="306467"/>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en-US" altLang="ja-JP" sz="1200" b="1" spc="100" dirty="0">
                <a:solidFill>
                  <a:schemeClr val="bg1"/>
                </a:solidFill>
                <a:latin typeface="Arial" pitchFamily="34" charset="0"/>
                <a:ea typeface="メイリオ" pitchFamily="50" charset="-128"/>
              </a:rPr>
              <a:t>DSS</a:t>
            </a:r>
            <a:r>
              <a:rPr lang="zh-TW" altLang="en-US" sz="1200" b="1" spc="100" dirty="0">
                <a:solidFill>
                  <a:schemeClr val="bg1"/>
                </a:solidFill>
                <a:latin typeface="Arial" pitchFamily="34" charset="0"/>
                <a:ea typeface="メイリオ" pitchFamily="50" charset="-128"/>
              </a:rPr>
              <a:t>規則集</a:t>
            </a:r>
          </a:p>
        </p:txBody>
      </p:sp>
      <p:grpSp>
        <p:nvGrpSpPr>
          <p:cNvPr id="50" name="グループ化 49"/>
          <p:cNvGrpSpPr/>
          <p:nvPr/>
        </p:nvGrpSpPr>
        <p:grpSpPr>
          <a:xfrm>
            <a:off x="2287378" y="4704823"/>
            <a:ext cx="118940" cy="135520"/>
            <a:chOff x="7910570" y="4110030"/>
            <a:chExt cx="118940" cy="135520"/>
          </a:xfrm>
        </p:grpSpPr>
        <p:sp>
          <p:nvSpPr>
            <p:cNvPr id="51" name="正方形/長方形 50"/>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52" name="正方形/長方形 51"/>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nvGrpSpPr>
          <p:cNvPr id="53" name="グループ化 52"/>
          <p:cNvGrpSpPr/>
          <p:nvPr/>
        </p:nvGrpSpPr>
        <p:grpSpPr>
          <a:xfrm>
            <a:off x="1058277" y="4653056"/>
            <a:ext cx="1087120" cy="304800"/>
            <a:chOff x="-2468880" y="1798320"/>
            <a:chExt cx="1087120" cy="304800"/>
          </a:xfrm>
        </p:grpSpPr>
        <p:sp>
          <p:nvSpPr>
            <p:cNvPr id="54" name="二等辺三角形 53"/>
            <p:cNvSpPr/>
            <p:nvPr/>
          </p:nvSpPr>
          <p:spPr bwMode="auto">
            <a:xfrm rot="16200000" flipV="1">
              <a:off x="-1651000" y="17983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55" name="角丸四角形 54"/>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grpSp>
        <p:nvGrpSpPr>
          <p:cNvPr id="56" name="グループ化 55"/>
          <p:cNvGrpSpPr/>
          <p:nvPr/>
        </p:nvGrpSpPr>
        <p:grpSpPr>
          <a:xfrm>
            <a:off x="3930068" y="4638044"/>
            <a:ext cx="2577808" cy="485239"/>
            <a:chOff x="3581499" y="4567607"/>
            <a:chExt cx="2577808" cy="485239"/>
          </a:xfrm>
        </p:grpSpPr>
        <p:sp>
          <p:nvSpPr>
            <p:cNvPr id="57" name="テキスト ボックス 56"/>
            <p:cNvSpPr txBox="1"/>
            <p:nvPr/>
          </p:nvSpPr>
          <p:spPr>
            <a:xfrm>
              <a:off x="3581499" y="4567607"/>
              <a:ext cx="2577808"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en-US" altLang="ja-JP" sz="1050" b="1" spc="100" dirty="0">
                  <a:solidFill>
                    <a:schemeClr val="bg1"/>
                  </a:solidFill>
                  <a:latin typeface="Arial" pitchFamily="34" charset="0"/>
                  <a:ea typeface="メイリオ" pitchFamily="50" charset="-128"/>
                </a:rPr>
                <a:t>OSS</a:t>
              </a:r>
              <a:r>
                <a:rPr lang="ja-JP" altLang="en-US" sz="1050" b="1" spc="100" dirty="0">
                  <a:solidFill>
                    <a:schemeClr val="bg1"/>
                  </a:solidFill>
                  <a:latin typeface="Arial" pitchFamily="34" charset="0"/>
                  <a:ea typeface="メイリオ" pitchFamily="50" charset="-128"/>
                </a:rPr>
                <a:t>ガイドライン及び</a:t>
              </a:r>
              <a:r>
                <a:rPr lang="en-US" altLang="ja-JP" sz="1050" b="1" spc="100" dirty="0">
                  <a:solidFill>
                    <a:schemeClr val="bg1"/>
                  </a:solidFill>
                  <a:latin typeface="Arial" pitchFamily="34" charset="0"/>
                  <a:ea typeface="メイリオ" pitchFamily="50" charset="-128"/>
                </a:rPr>
                <a:t>『</a:t>
              </a:r>
              <a:r>
                <a:rPr lang="ja-JP" altLang="en-US" sz="1050" b="1" spc="100" dirty="0">
                  <a:solidFill>
                    <a:schemeClr val="bg1"/>
                  </a:solidFill>
                  <a:latin typeface="Arial" pitchFamily="34" charset="0"/>
                  <a:ea typeface="メイリオ" pitchFamily="50" charset="-128"/>
                </a:rPr>
                <a:t>活用編</a:t>
              </a:r>
              <a:r>
                <a:rPr lang="en-US" altLang="ja-JP" sz="1050" b="1" spc="100" dirty="0">
                  <a:solidFill>
                    <a:schemeClr val="bg1"/>
                  </a:solidFill>
                  <a:latin typeface="Arial" pitchFamily="34" charset="0"/>
                  <a:ea typeface="メイリオ" pitchFamily="50" charset="-128"/>
                </a:rPr>
                <a:t>』</a:t>
              </a:r>
              <a:br>
                <a:rPr lang="en-US" altLang="ja-JP" sz="1200" b="1" spc="100" dirty="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en-US" altLang="ja-JP" sz="1000" b="1" spc="100" dirty="0">
                  <a:solidFill>
                    <a:schemeClr val="bg1"/>
                  </a:solidFill>
                  <a:latin typeface="Arial" pitchFamily="34" charset="0"/>
                  <a:ea typeface="メイリオ" pitchFamily="50" charset="-128"/>
                </a:rPr>
                <a:t>DSS</a:t>
              </a:r>
              <a:r>
                <a:rPr lang="ja-JP" altLang="en-US" sz="1000" b="1" spc="100" dirty="0">
                  <a:solidFill>
                    <a:schemeClr val="bg1"/>
                  </a:solidFill>
                  <a:latin typeface="Arial" pitchFamily="34" charset="0"/>
                  <a:ea typeface="メイリオ" pitchFamily="50" charset="-128"/>
                </a:rPr>
                <a:t>の方向け　　</a:t>
              </a:r>
              <a:endParaRPr lang="zh-TW" altLang="en-US" sz="1000" b="1" spc="100" dirty="0">
                <a:solidFill>
                  <a:schemeClr val="bg1"/>
                </a:solidFill>
                <a:latin typeface="Arial" pitchFamily="34" charset="0"/>
                <a:ea typeface="メイリオ" pitchFamily="50" charset="-128"/>
              </a:endParaRPr>
            </a:p>
          </p:txBody>
        </p:sp>
        <p:grpSp>
          <p:nvGrpSpPr>
            <p:cNvPr id="58" name="グループ化 57"/>
            <p:cNvGrpSpPr/>
            <p:nvPr/>
          </p:nvGrpSpPr>
          <p:grpSpPr>
            <a:xfrm>
              <a:off x="3646675" y="4650640"/>
              <a:ext cx="118940" cy="135520"/>
              <a:chOff x="7910570" y="4110030"/>
              <a:chExt cx="118940" cy="135520"/>
            </a:xfrm>
          </p:grpSpPr>
          <p:sp>
            <p:nvSpPr>
              <p:cNvPr id="59" name="正方形/長方形 58"/>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62" name="正方形/長方形 61"/>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63" name="グループ化 62"/>
          <p:cNvGrpSpPr/>
          <p:nvPr/>
        </p:nvGrpSpPr>
        <p:grpSpPr>
          <a:xfrm>
            <a:off x="6663407" y="4633395"/>
            <a:ext cx="2577808" cy="485239"/>
            <a:chOff x="3581499" y="4567607"/>
            <a:chExt cx="2577808" cy="485239"/>
          </a:xfrm>
        </p:grpSpPr>
        <p:sp>
          <p:nvSpPr>
            <p:cNvPr id="64" name="テキスト ボックス 63"/>
            <p:cNvSpPr txBox="1"/>
            <p:nvPr/>
          </p:nvSpPr>
          <p:spPr>
            <a:xfrm>
              <a:off x="3581499" y="4567607"/>
              <a:ext cx="2577808"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en-US" altLang="ja-JP" sz="1050" b="1" spc="100" dirty="0">
                  <a:solidFill>
                    <a:schemeClr val="bg1"/>
                  </a:solidFill>
                  <a:latin typeface="Arial" pitchFamily="34" charset="0"/>
                  <a:ea typeface="メイリオ" pitchFamily="50" charset="-128"/>
                </a:rPr>
                <a:t>OSS</a:t>
              </a:r>
              <a:r>
                <a:rPr lang="ja-JP" altLang="en-US" sz="1050" b="1" spc="100" dirty="0">
                  <a:solidFill>
                    <a:schemeClr val="bg1"/>
                  </a:solidFill>
                  <a:latin typeface="Arial" pitchFamily="34" charset="0"/>
                  <a:ea typeface="メイリオ" pitchFamily="50" charset="-128"/>
                </a:rPr>
                <a:t>ガイドライン及び</a:t>
              </a:r>
              <a:r>
                <a:rPr lang="en-US" altLang="ja-JP" sz="1050" b="1" spc="100" dirty="0">
                  <a:solidFill>
                    <a:schemeClr val="bg1"/>
                  </a:solidFill>
                  <a:latin typeface="Arial" pitchFamily="34" charset="0"/>
                  <a:ea typeface="メイリオ" pitchFamily="50" charset="-128"/>
                </a:rPr>
                <a:t>『</a:t>
              </a:r>
              <a:r>
                <a:rPr lang="ja-JP" altLang="en-US" sz="1050" b="1" spc="100" dirty="0">
                  <a:solidFill>
                    <a:schemeClr val="bg1"/>
                  </a:solidFill>
                  <a:latin typeface="Arial" pitchFamily="34" charset="0"/>
                  <a:ea typeface="メイリオ" pitchFamily="50" charset="-128"/>
                </a:rPr>
                <a:t>活用編</a:t>
              </a:r>
              <a:r>
                <a:rPr lang="en-US" altLang="ja-JP" sz="1050" b="1" spc="100" dirty="0">
                  <a:solidFill>
                    <a:schemeClr val="bg1"/>
                  </a:solidFill>
                  <a:latin typeface="Arial" pitchFamily="34" charset="0"/>
                  <a:ea typeface="メイリオ" pitchFamily="50" charset="-128"/>
                </a:rPr>
                <a:t>』</a:t>
              </a:r>
              <a:br>
                <a:rPr lang="en-US" altLang="ja-JP" sz="1200" b="1" spc="100" dirty="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en-US" altLang="ja-JP" sz="1000" b="1" spc="100" dirty="0">
                  <a:solidFill>
                    <a:schemeClr val="bg1"/>
                  </a:solidFill>
                  <a:latin typeface="Arial" pitchFamily="34" charset="0"/>
                  <a:ea typeface="メイリオ" pitchFamily="50" charset="-128"/>
                </a:rPr>
                <a:t>DSS</a:t>
              </a:r>
              <a:r>
                <a:rPr lang="ja-JP" altLang="en-US" sz="1000" b="1" spc="100" dirty="0">
                  <a:solidFill>
                    <a:schemeClr val="bg1"/>
                  </a:solidFill>
                  <a:latin typeface="Arial" pitchFamily="34" charset="0"/>
                  <a:ea typeface="メイリオ" pitchFamily="50" charset="-128"/>
                </a:rPr>
                <a:t>以外の方向け</a:t>
              </a:r>
              <a:endParaRPr lang="zh-TW" altLang="en-US" sz="1000" b="1" spc="100" dirty="0">
                <a:solidFill>
                  <a:schemeClr val="bg1"/>
                </a:solidFill>
                <a:latin typeface="Arial" pitchFamily="34" charset="0"/>
                <a:ea typeface="メイリオ" pitchFamily="50" charset="-128"/>
              </a:endParaRPr>
            </a:p>
          </p:txBody>
        </p:sp>
        <p:grpSp>
          <p:nvGrpSpPr>
            <p:cNvPr id="67" name="グループ化 66"/>
            <p:cNvGrpSpPr/>
            <p:nvPr/>
          </p:nvGrpSpPr>
          <p:grpSpPr>
            <a:xfrm>
              <a:off x="3646675" y="4650640"/>
              <a:ext cx="118940" cy="135520"/>
              <a:chOff x="7910570" y="4110030"/>
              <a:chExt cx="118940" cy="135520"/>
            </a:xfrm>
          </p:grpSpPr>
          <p:sp>
            <p:nvSpPr>
              <p:cNvPr id="68" name="正方形/長方形 67"/>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72" name="正方形/長方形 71"/>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sp>
        <p:nvSpPr>
          <p:cNvPr id="74" name="テキスト ボックス 73"/>
          <p:cNvSpPr txBox="1"/>
          <p:nvPr/>
        </p:nvSpPr>
        <p:spPr>
          <a:xfrm>
            <a:off x="9709300" y="4537172"/>
            <a:ext cx="1677435" cy="485239"/>
          </a:xfrm>
          <a:prstGeom prst="roundRect">
            <a:avLst/>
          </a:prstGeom>
          <a:solidFill>
            <a:srgbClr val="229EC0"/>
          </a:solidFill>
        </p:spPr>
        <p:txBody>
          <a:bodyPr wrap="none" lIns="72000" rIns="72000" rtlCol="0" anchor="ctr">
            <a:spAutoFit/>
          </a:bodyPr>
          <a:lstStyle/>
          <a:p>
            <a:pPr>
              <a:lnSpc>
                <a:spcPct val="100000"/>
              </a:lnSpc>
            </a:pPr>
            <a:r>
              <a:rPr lang="zh-TW"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  </a:t>
            </a:r>
            <a:r>
              <a:rPr lang="en-US" altLang="ja-JP" sz="1050" b="1" spc="100" dirty="0">
                <a:solidFill>
                  <a:schemeClr val="bg1"/>
                </a:solidFill>
                <a:latin typeface="Arial" pitchFamily="34" charset="0"/>
                <a:ea typeface="メイリオ" pitchFamily="50" charset="-128"/>
              </a:rPr>
              <a:t>OSS</a:t>
            </a:r>
            <a:r>
              <a:rPr lang="ja-JP" altLang="en-US" sz="1050" b="1" spc="100" dirty="0">
                <a:solidFill>
                  <a:schemeClr val="bg1"/>
                </a:solidFill>
                <a:latin typeface="Arial" pitchFamily="34" charset="0"/>
                <a:ea typeface="メイリオ" pitchFamily="50" charset="-128"/>
              </a:rPr>
              <a:t>ガイドライン</a:t>
            </a:r>
            <a:br>
              <a:rPr lang="en-US" altLang="ja-JP" sz="1200" b="1" spc="100" dirty="0">
                <a:solidFill>
                  <a:schemeClr val="bg1"/>
                </a:solidFill>
                <a:latin typeface="Arial" pitchFamily="34" charset="0"/>
                <a:ea typeface="メイリオ" pitchFamily="50" charset="-128"/>
              </a:rPr>
            </a:br>
            <a:r>
              <a:rPr lang="ja-JP" altLang="en-US" sz="1050" b="1" spc="100" dirty="0">
                <a:solidFill>
                  <a:schemeClr val="bg1"/>
                </a:solidFill>
                <a:latin typeface="Arial" pitchFamily="34" charset="0"/>
                <a:ea typeface="メイリオ" pitchFamily="50" charset="-128"/>
              </a:rPr>
              <a:t>  </a:t>
            </a:r>
            <a:r>
              <a:rPr lang="ja-JP" altLang="en-US" sz="1000" b="1" spc="100" dirty="0">
                <a:solidFill>
                  <a:schemeClr val="bg1"/>
                </a:solidFill>
                <a:latin typeface="Arial" pitchFamily="34" charset="0"/>
                <a:ea typeface="メイリオ" pitchFamily="50" charset="-128"/>
              </a:rPr>
              <a:t>　</a:t>
            </a:r>
            <a:r>
              <a:rPr lang="en-US" altLang="ja-JP" sz="1000" b="1" spc="100" dirty="0">
                <a:solidFill>
                  <a:schemeClr val="bg1"/>
                </a:solidFill>
                <a:latin typeface="Arial" pitchFamily="34" charset="0"/>
                <a:ea typeface="メイリオ" pitchFamily="50" charset="-128"/>
              </a:rPr>
              <a:t>『</a:t>
            </a:r>
            <a:r>
              <a:rPr lang="ja-JP" altLang="en-US" sz="1000" b="1" spc="100" dirty="0">
                <a:solidFill>
                  <a:schemeClr val="bg1"/>
                </a:solidFill>
                <a:latin typeface="Arial" pitchFamily="34" charset="0"/>
                <a:ea typeface="メイリオ" pitchFamily="50" charset="-128"/>
              </a:rPr>
              <a:t>活用編</a:t>
            </a:r>
            <a:r>
              <a:rPr lang="en-US" altLang="ja-JP" sz="1000" b="1" spc="100" dirty="0">
                <a:solidFill>
                  <a:schemeClr val="bg1"/>
                </a:solidFill>
                <a:latin typeface="Arial" pitchFamily="34" charset="0"/>
                <a:ea typeface="メイリオ" pitchFamily="50" charset="-128"/>
              </a:rPr>
              <a:t>』</a:t>
            </a:r>
            <a:endParaRPr lang="zh-TW" altLang="en-US" sz="1000" b="1" spc="100" dirty="0">
              <a:solidFill>
                <a:schemeClr val="bg1"/>
              </a:solidFill>
              <a:latin typeface="Arial" pitchFamily="34" charset="0"/>
              <a:ea typeface="メイリオ" pitchFamily="50" charset="-128"/>
            </a:endParaRPr>
          </a:p>
        </p:txBody>
      </p:sp>
      <p:sp>
        <p:nvSpPr>
          <p:cNvPr id="5" name="Text Box 31">
            <a:extLst>
              <a:ext uri="{FF2B5EF4-FFF2-40B4-BE49-F238E27FC236}">
                <a16:creationId xmlns:a16="http://schemas.microsoft.com/office/drawing/2014/main" id="{7B469956-9284-1006-55AF-60C6E368CE98}"/>
              </a:ext>
            </a:extLst>
          </p:cNvPr>
          <p:cNvSpPr txBox="1">
            <a:spLocks noChangeArrowheads="1"/>
          </p:cNvSpPr>
          <p:nvPr/>
        </p:nvSpPr>
        <p:spPr bwMode="gray">
          <a:xfrm>
            <a:off x="6372884" y="5175242"/>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sp>
        <p:nvSpPr>
          <p:cNvPr id="8" name="乗算記号 7">
            <a:extLst>
              <a:ext uri="{FF2B5EF4-FFF2-40B4-BE49-F238E27FC236}">
                <a16:creationId xmlns:a16="http://schemas.microsoft.com/office/drawing/2014/main" id="{64A1E483-546D-C1E9-E295-120531F2E649}"/>
              </a:ext>
            </a:extLst>
          </p:cNvPr>
          <p:cNvSpPr/>
          <p:nvPr/>
        </p:nvSpPr>
        <p:spPr bwMode="auto">
          <a:xfrm>
            <a:off x="2384188" y="6399869"/>
            <a:ext cx="3854291" cy="306467"/>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 name="乗算記号 8">
            <a:extLst>
              <a:ext uri="{FF2B5EF4-FFF2-40B4-BE49-F238E27FC236}">
                <a16:creationId xmlns:a16="http://schemas.microsoft.com/office/drawing/2014/main" id="{A93CE5E6-7F1F-1124-1AC5-7C8D8B66022B}"/>
              </a:ext>
            </a:extLst>
          </p:cNvPr>
          <p:cNvSpPr/>
          <p:nvPr/>
        </p:nvSpPr>
        <p:spPr bwMode="auto">
          <a:xfrm>
            <a:off x="9122040" y="4334973"/>
            <a:ext cx="2829168" cy="962172"/>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10" name="グループ化 9">
            <a:extLst>
              <a:ext uri="{FF2B5EF4-FFF2-40B4-BE49-F238E27FC236}">
                <a16:creationId xmlns:a16="http://schemas.microsoft.com/office/drawing/2014/main" id="{F3D86E3C-C040-75EB-0036-F49E95709AE7}"/>
              </a:ext>
            </a:extLst>
          </p:cNvPr>
          <p:cNvGrpSpPr/>
          <p:nvPr/>
        </p:nvGrpSpPr>
        <p:grpSpPr>
          <a:xfrm>
            <a:off x="9472613" y="3724507"/>
            <a:ext cx="1924819" cy="490654"/>
            <a:chOff x="8401210" y="1616927"/>
            <a:chExt cx="1924819" cy="490654"/>
          </a:xfrm>
        </p:grpSpPr>
        <p:sp>
          <p:nvSpPr>
            <p:cNvPr id="11" name="吹き出し: 角を丸めた四角形 10">
              <a:extLst>
                <a:ext uri="{FF2B5EF4-FFF2-40B4-BE49-F238E27FC236}">
                  <a16:creationId xmlns:a16="http://schemas.microsoft.com/office/drawing/2014/main" id="{A220234B-23CD-CB9A-4E98-78910B942042}"/>
                </a:ext>
              </a:extLst>
            </p:cNvPr>
            <p:cNvSpPr/>
            <p:nvPr/>
          </p:nvSpPr>
          <p:spPr bwMode="auto">
            <a:xfrm>
              <a:off x="8441473" y="1616927"/>
              <a:ext cx="1884556" cy="490653"/>
            </a:xfrm>
            <a:prstGeom prst="wedgeRoundRectCallout">
              <a:avLst>
                <a:gd name="adj1" fmla="val -27934"/>
                <a:gd name="adj2" fmla="val 103581"/>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800" b="1" spc="100" dirty="0">
                  <a:solidFill>
                    <a:schemeClr val="tx1"/>
                  </a:solidFill>
                  <a:latin typeface="Arial" pitchFamily="34" charset="0"/>
                  <a:ea typeface="メイリオ" pitchFamily="50" charset="-128"/>
                </a:rPr>
                <a:t>部分は削除</a:t>
              </a:r>
            </a:p>
          </p:txBody>
        </p:sp>
        <p:sp>
          <p:nvSpPr>
            <p:cNvPr id="12" name="乗算記号 11">
              <a:extLst>
                <a:ext uri="{FF2B5EF4-FFF2-40B4-BE49-F238E27FC236}">
                  <a16:creationId xmlns:a16="http://schemas.microsoft.com/office/drawing/2014/main" id="{91347114-19A4-DAE6-7763-B0346112D395}"/>
                </a:ext>
              </a:extLst>
            </p:cNvPr>
            <p:cNvSpPr/>
            <p:nvPr/>
          </p:nvSpPr>
          <p:spPr bwMode="auto">
            <a:xfrm>
              <a:off x="8401210" y="1639491"/>
              <a:ext cx="419407" cy="468090"/>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5" name="吹き出し: 角を丸めた四角形 14">
            <a:extLst>
              <a:ext uri="{FF2B5EF4-FFF2-40B4-BE49-F238E27FC236}">
                <a16:creationId xmlns:a16="http://schemas.microsoft.com/office/drawing/2014/main" id="{548B5458-E5EE-81C5-C8CA-63A4DCA56283}"/>
              </a:ext>
            </a:extLst>
          </p:cNvPr>
          <p:cNvSpPr/>
          <p:nvPr/>
        </p:nvSpPr>
        <p:spPr bwMode="auto">
          <a:xfrm>
            <a:off x="10231031" y="5172137"/>
            <a:ext cx="2311407" cy="834977"/>
          </a:xfrm>
          <a:prstGeom prst="wedgeRoundRectCallout">
            <a:avLst>
              <a:gd name="adj1" fmla="val -108461"/>
              <a:gd name="adj2" fmla="val -33877"/>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600" b="1" spc="100" dirty="0">
                <a:solidFill>
                  <a:schemeClr val="tx1"/>
                </a:solidFill>
                <a:latin typeface="Arial" pitchFamily="34" charset="0"/>
                <a:ea typeface="メイリオ" pitchFamily="50" charset="-128"/>
              </a:rPr>
              <a:t>フォントサイズ調整、</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ページ全体の体裁調整</a:t>
            </a:r>
          </a:p>
        </p:txBody>
      </p:sp>
    </p:spTree>
    <p:extLst>
      <p:ext uri="{BB962C8B-B14F-4D97-AF65-F5344CB8AC3E}">
        <p14:creationId xmlns:p14="http://schemas.microsoft.com/office/powerpoint/2010/main" val="1712131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371192" y="193045"/>
            <a:ext cx="8795110" cy="3308438"/>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
        <p:nvSpPr>
          <p:cNvPr id="6" name="正方形/長方形 5"/>
          <p:cNvSpPr/>
          <p:nvPr/>
        </p:nvSpPr>
        <p:spPr bwMode="auto">
          <a:xfrm>
            <a:off x="325925" y="4192859"/>
            <a:ext cx="8845235" cy="965995"/>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5-1</a:t>
            </a:r>
            <a:r>
              <a:rPr lang="ja-JP" altLang="en-US" dirty="0"/>
              <a:t> </a:t>
            </a:r>
            <a:r>
              <a:rPr lang="en-US" altLang="ja-JP" dirty="0"/>
              <a:t>OSS</a:t>
            </a:r>
            <a:r>
              <a:rPr lang="ja-JP" altLang="en-US" dirty="0"/>
              <a:t>導入時の検討・実施事項①</a:t>
            </a:r>
          </a:p>
        </p:txBody>
      </p:sp>
      <p:sp>
        <p:nvSpPr>
          <p:cNvPr id="41" name="正方形/長方形 40"/>
          <p:cNvSpPr/>
          <p:nvPr/>
        </p:nvSpPr>
        <p:spPr bwMode="auto">
          <a:xfrm>
            <a:off x="257440" y="643110"/>
            <a:ext cx="8957732" cy="126203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42" name="Text Box 31"/>
          <p:cNvSpPr txBox="1">
            <a:spLocks noChangeArrowheads="1"/>
          </p:cNvSpPr>
          <p:nvPr/>
        </p:nvSpPr>
        <p:spPr bwMode="gray">
          <a:xfrm>
            <a:off x="376422" y="782599"/>
            <a:ext cx="8794738" cy="42551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ガイドラインには、</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を活用する際の検討・実施事項がプロセスごとに記載されています。ここでは「導入時の検討・実施事項」から下記をピックアップし、それぞれの事項について</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次ページから説明していきます。</a:t>
            </a:r>
          </a:p>
        </p:txBody>
      </p:sp>
      <p:cxnSp>
        <p:nvCxnSpPr>
          <p:cNvPr id="43" name="直線コネクタ 42"/>
          <p:cNvCxnSpPr/>
          <p:nvPr/>
        </p:nvCxnSpPr>
        <p:spPr bwMode="auto">
          <a:xfrm>
            <a:off x="350573" y="710842"/>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44" name="直線コネクタ 43"/>
          <p:cNvCxnSpPr/>
          <p:nvPr/>
        </p:nvCxnSpPr>
        <p:spPr bwMode="auto">
          <a:xfrm>
            <a:off x="350573" y="1837175"/>
            <a:ext cx="8771467" cy="0"/>
          </a:xfrm>
          <a:prstGeom prst="line">
            <a:avLst/>
          </a:prstGeom>
          <a:noFill/>
          <a:ln w="19050" cap="flat" cmpd="sng" algn="ctr">
            <a:solidFill>
              <a:schemeClr val="bg1"/>
            </a:solidFill>
            <a:prstDash val="dash"/>
            <a:round/>
            <a:headEnd type="none" w="med" len="med"/>
            <a:tailEnd type="none" w="med" len="med"/>
          </a:ln>
          <a:effectLst/>
        </p:spPr>
      </p:cxnSp>
      <p:pic>
        <p:nvPicPr>
          <p:cNvPr id="46" name="図 45" descr="1.png"/>
          <p:cNvPicPr>
            <a:picLocks noChangeAspect="1"/>
          </p:cNvPicPr>
          <p:nvPr/>
        </p:nvPicPr>
        <p:blipFill>
          <a:blip r:embed="rId2"/>
          <a:srcRect l="31330" t="20530" r="18955" b="33399"/>
          <a:stretch>
            <a:fillRect/>
          </a:stretch>
        </p:blipFill>
        <p:spPr>
          <a:xfrm flipH="1">
            <a:off x="8123464" y="1502836"/>
            <a:ext cx="944246" cy="875055"/>
          </a:xfrm>
          <a:prstGeom prst="rect">
            <a:avLst/>
          </a:prstGeom>
        </p:spPr>
      </p:pic>
      <p:sp>
        <p:nvSpPr>
          <p:cNvPr id="47" name="角丸四角形 46"/>
          <p:cNvSpPr/>
          <p:nvPr/>
        </p:nvSpPr>
        <p:spPr>
          <a:xfrm>
            <a:off x="258195" y="1975083"/>
            <a:ext cx="3284764" cy="468086"/>
          </a:xfrm>
          <a:prstGeom prst="roundRect">
            <a:avLst>
              <a:gd name="adj" fmla="val 11049"/>
            </a:avLst>
          </a:prstGeom>
          <a:solidFill>
            <a:srgbClr val="F6167B"/>
          </a:solidFill>
        </p:spPr>
        <p:txBody>
          <a:bodyPr wrap="square">
            <a:noAutofit/>
          </a:bodyPr>
          <a:lstStyle/>
          <a:p>
            <a:pPr>
              <a:lnSpc>
                <a:spcPct val="100000"/>
              </a:lnSpc>
            </a:pPr>
            <a:r>
              <a:rPr lang="ja-JP" altLang="en-US" sz="2000" b="1" spc="100" dirty="0">
                <a:solidFill>
                  <a:schemeClr val="bg1"/>
                </a:solidFill>
                <a:latin typeface="Arial" pitchFamily="34" charset="0"/>
                <a:ea typeface="メイリオ" pitchFamily="50" charset="-128"/>
              </a:rPr>
              <a:t>導入時の検討・実施事項</a:t>
            </a:r>
          </a:p>
        </p:txBody>
      </p:sp>
      <p:graphicFrame>
        <p:nvGraphicFramePr>
          <p:cNvPr id="48" name="表 47"/>
          <p:cNvGraphicFramePr>
            <a:graphicFrameLocks noGrp="1"/>
          </p:cNvGraphicFramePr>
          <p:nvPr>
            <p:extLst>
              <p:ext uri="{D42A27DB-BD31-4B8C-83A1-F6EECF244321}">
                <p14:modId xmlns:p14="http://schemas.microsoft.com/office/powerpoint/2010/main" val="3926819655"/>
              </p:ext>
            </p:extLst>
          </p:nvPr>
        </p:nvGraphicFramePr>
        <p:xfrm>
          <a:off x="258195" y="2350342"/>
          <a:ext cx="8956222" cy="3152540"/>
        </p:xfrm>
        <a:graphic>
          <a:graphicData uri="http://schemas.openxmlformats.org/drawingml/2006/table">
            <a:tbl>
              <a:tblPr firstRow="1" bandRow="1">
                <a:tableStyleId>{5C22544A-7EE6-4342-B048-85BDC9FD1C3A}</a:tableStyleId>
              </a:tblPr>
              <a:tblGrid>
                <a:gridCol w="3318938">
                  <a:extLst>
                    <a:ext uri="{9D8B030D-6E8A-4147-A177-3AD203B41FA5}">
                      <a16:colId xmlns:a16="http://schemas.microsoft.com/office/drawing/2014/main" val="20000"/>
                    </a:ext>
                  </a:extLst>
                </a:gridCol>
                <a:gridCol w="5637284">
                  <a:extLst>
                    <a:ext uri="{9D8B030D-6E8A-4147-A177-3AD203B41FA5}">
                      <a16:colId xmlns:a16="http://schemas.microsoft.com/office/drawing/2014/main" val="20001"/>
                    </a:ext>
                  </a:extLst>
                </a:gridCol>
              </a:tblGrid>
              <a:tr h="768514">
                <a:tc>
                  <a:txBody>
                    <a:bodyPr/>
                    <a:lstStyle/>
                    <a:p>
                      <a:pPr marL="342900" indent="-342900">
                        <a:lnSpc>
                          <a:spcPts val="2300"/>
                        </a:lnSpc>
                        <a:buClr>
                          <a:srgbClr val="F6167B"/>
                        </a:buClr>
                        <a:buSzPct val="81000"/>
                        <a:buFont typeface="+mj-lt"/>
                        <a:buAutoNum type="arabicPeriod"/>
                      </a:pPr>
                      <a:r>
                        <a:rPr lang="ja-JP" altLang="en-US" sz="1600" b="1" spc="100" baseline="0" dirty="0">
                          <a:solidFill>
                            <a:srgbClr val="F6167B"/>
                          </a:solidFill>
                          <a:latin typeface="Arial" pitchFamily="34" charset="0"/>
                          <a:ea typeface="メイリオ" pitchFamily="50" charset="-128"/>
                          <a:cs typeface="Times New Roman" pitchFamily="18" charset="0"/>
                        </a:rPr>
                        <a:t>提供元の調査、</a:t>
                      </a:r>
                      <a:br>
                        <a:rPr lang="en-US" altLang="ja-JP" sz="1600" b="1" spc="100" baseline="0" dirty="0">
                          <a:solidFill>
                            <a:srgbClr val="F6167B"/>
                          </a:solidFill>
                          <a:latin typeface="Arial" pitchFamily="34" charset="0"/>
                          <a:ea typeface="メイリオ" pitchFamily="50" charset="-128"/>
                          <a:cs typeface="Times New Roman" pitchFamily="18" charset="0"/>
                        </a:rPr>
                      </a:br>
                      <a:r>
                        <a:rPr lang="ja-JP" altLang="en-US" sz="1600" b="1" spc="100" baseline="0" dirty="0">
                          <a:solidFill>
                            <a:srgbClr val="F6167B"/>
                          </a:solidFill>
                          <a:latin typeface="Arial" pitchFamily="34" charset="0"/>
                          <a:ea typeface="メイリオ" pitchFamily="50" charset="-128"/>
                          <a:cs typeface="Times New Roman" pitchFamily="18" charset="0"/>
                        </a:rPr>
                        <a:t>情報量･質の確認</a:t>
                      </a:r>
                      <a:endParaRPr kumimoji="1" lang="ja-JP" altLang="en-US" sz="1600" b="1" spc="100" baseline="0" dirty="0">
                        <a:solidFill>
                          <a:srgbClr val="F6167B"/>
                        </a:solidFill>
                        <a:latin typeface="Arial" pitchFamily="34" charset="0"/>
                        <a:ea typeface="メイリオ" pitchFamily="50" charset="-128"/>
                      </a:endParaRPr>
                    </a:p>
                  </a:txBody>
                  <a:tcPr marL="144000" marR="144000" marT="108000" marB="108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80000" indent="-180000">
                        <a:lnSpc>
                          <a:spcPts val="2300"/>
                        </a:lnSpc>
                        <a:buFont typeface="Arial" pitchFamily="34" charset="0"/>
                        <a:buChar char="•"/>
                      </a:pPr>
                      <a:r>
                        <a:rPr lang="en-US" altLang="ja-JP" sz="1200" b="1" spc="100" baseline="0" dirty="0">
                          <a:solidFill>
                            <a:schemeClr val="tx1">
                              <a:lumMod val="75000"/>
                              <a:lumOff val="25000"/>
                            </a:schemeClr>
                          </a:solidFill>
                          <a:latin typeface="Arial" pitchFamily="34" charset="0"/>
                          <a:ea typeface="メイリオ" pitchFamily="50" charset="-128"/>
                        </a:rPr>
                        <a:t>OSS</a:t>
                      </a:r>
                      <a:r>
                        <a:rPr lang="ja-JP" altLang="en-US" sz="1200" b="1" spc="100" baseline="0" dirty="0">
                          <a:solidFill>
                            <a:schemeClr val="tx1">
                              <a:lumMod val="75000"/>
                              <a:lumOff val="25000"/>
                            </a:schemeClr>
                          </a:solidFill>
                          <a:latin typeface="Arial" pitchFamily="34" charset="0"/>
                          <a:ea typeface="メイリオ" pitchFamily="50" charset="-128"/>
                        </a:rPr>
                        <a:t>コ</a:t>
                      </a:r>
                      <a:r>
                        <a:rPr lang="ja-JP" altLang="ja-JP" sz="1200" b="1" spc="100" baseline="0" dirty="0">
                          <a:solidFill>
                            <a:schemeClr val="tx1">
                              <a:lumMod val="75000"/>
                              <a:lumOff val="25000"/>
                            </a:schemeClr>
                          </a:solidFill>
                          <a:latin typeface="Arial" pitchFamily="34" charset="0"/>
                          <a:ea typeface="メイリオ" pitchFamily="50" charset="-128"/>
                        </a:rPr>
                        <a:t>ミュニティの活動状況</a:t>
                      </a:r>
                      <a:r>
                        <a:rPr lang="ja-JP" altLang="en-US" sz="1200" b="1" spc="100" baseline="0" dirty="0">
                          <a:solidFill>
                            <a:schemeClr val="tx1">
                              <a:lumMod val="75000"/>
                              <a:lumOff val="25000"/>
                            </a:schemeClr>
                          </a:solidFill>
                          <a:latin typeface="Arial" pitchFamily="34" charset="0"/>
                          <a:ea typeface="メイリオ" pitchFamily="50" charset="-128"/>
                        </a:rPr>
                        <a:t>や運営状況を調査する</a:t>
                      </a:r>
                      <a:endParaRPr lang="en-US" altLang="ja-JP" sz="1200" b="1" spc="100" baseline="0" dirty="0">
                        <a:solidFill>
                          <a:schemeClr val="tx1">
                            <a:lumMod val="75000"/>
                            <a:lumOff val="25000"/>
                          </a:schemeClr>
                        </a:solidFill>
                        <a:latin typeface="Arial" pitchFamily="34" charset="0"/>
                        <a:ea typeface="メイリオ" pitchFamily="50" charset="-128"/>
                      </a:endParaRPr>
                    </a:p>
                    <a:p>
                      <a:pPr marL="180000" indent="-180000">
                        <a:lnSpc>
                          <a:spcPts val="2300"/>
                        </a:lnSpc>
                        <a:buFont typeface="Arial" pitchFamily="34" charset="0"/>
                        <a:buChar char="•"/>
                      </a:pPr>
                      <a:r>
                        <a:rPr lang="en-US" altLang="ja-JP" sz="1200" b="1" spc="100" baseline="0" dirty="0">
                          <a:solidFill>
                            <a:schemeClr val="tx1">
                              <a:lumMod val="75000"/>
                              <a:lumOff val="25000"/>
                            </a:schemeClr>
                          </a:solidFill>
                          <a:latin typeface="Arial" pitchFamily="34" charset="0"/>
                          <a:ea typeface="メイリオ" pitchFamily="50" charset="-128"/>
                        </a:rPr>
                        <a:t>OSS</a:t>
                      </a:r>
                      <a:r>
                        <a:rPr lang="ja-JP" altLang="en-US" sz="1200" b="1" spc="100" baseline="0" dirty="0">
                          <a:solidFill>
                            <a:schemeClr val="tx1">
                              <a:lumMod val="75000"/>
                              <a:lumOff val="25000"/>
                            </a:schemeClr>
                          </a:solidFill>
                          <a:latin typeface="Arial" pitchFamily="34" charset="0"/>
                          <a:ea typeface="メイリオ" pitchFamily="50" charset="-128"/>
                        </a:rPr>
                        <a:t>コミュニティからの情報発信内容や質、発信頻度を確認する</a:t>
                      </a:r>
                      <a:endParaRPr kumimoji="1" lang="ja-JP" altLang="en-US" sz="1200" b="1" spc="100" baseline="0" dirty="0">
                        <a:solidFill>
                          <a:schemeClr val="tx1">
                            <a:lumMod val="75000"/>
                            <a:lumOff val="25000"/>
                          </a:schemeClr>
                        </a:solidFill>
                        <a:latin typeface="Arial" pitchFamily="34" charset="0"/>
                        <a:ea typeface="メイリオ" pitchFamily="50" charset="-128"/>
                      </a:endParaRPr>
                    </a:p>
                  </a:txBody>
                  <a:tcPr marL="144000" marR="144000" marT="108000" marB="108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0"/>
                  </a:ext>
                </a:extLst>
              </a:tr>
              <a:tr h="435877">
                <a:tc>
                  <a:txBody>
                    <a:bodyPr/>
                    <a:lstStyle/>
                    <a:p>
                      <a:pPr marL="342900" marR="0" lvl="1" indent="-342900" algn="l" defTabSz="914400" rtl="0" eaLnBrk="1" fontAlgn="auto" latinLnBrk="0" hangingPunct="1">
                        <a:lnSpc>
                          <a:spcPts val="2300"/>
                        </a:lnSpc>
                        <a:spcBef>
                          <a:spcPts val="0"/>
                        </a:spcBef>
                        <a:spcAft>
                          <a:spcPts val="0"/>
                        </a:spcAft>
                        <a:buClr>
                          <a:srgbClr val="F6167B"/>
                        </a:buClr>
                        <a:buSzPct val="81000"/>
                        <a:buFont typeface="+mj-lt"/>
                        <a:buAutoNum type="arabicPeriod" startAt="2"/>
                        <a:tabLst/>
                        <a:defRPr/>
                      </a:pPr>
                      <a:r>
                        <a:rPr lang="en-US" altLang="ja-JP" sz="1600" b="1" spc="100" baseline="0" dirty="0">
                          <a:solidFill>
                            <a:srgbClr val="F6167B"/>
                          </a:solidFill>
                          <a:latin typeface="Arial" pitchFamily="34" charset="0"/>
                          <a:ea typeface="メイリオ" pitchFamily="50" charset="-128"/>
                          <a:cs typeface="Times New Roman" pitchFamily="18" charset="0"/>
                        </a:rPr>
                        <a:t>OSS</a:t>
                      </a:r>
                      <a:r>
                        <a:rPr lang="ja-JP" altLang="en-US" sz="1600" b="1" spc="100" baseline="0" dirty="0">
                          <a:solidFill>
                            <a:srgbClr val="F6167B"/>
                          </a:solidFill>
                          <a:latin typeface="Arial" pitchFamily="34" charset="0"/>
                          <a:ea typeface="メイリオ" pitchFamily="50" charset="-128"/>
                          <a:cs typeface="Times New Roman" pitchFamily="18" charset="0"/>
                        </a:rPr>
                        <a:t>活用形態、ライセンス条件、リスクの確認</a:t>
                      </a:r>
                    </a:p>
                  </a:txBody>
                  <a:tcPr marL="144000" marR="144000" marT="108000" marB="108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80000" marR="0" lvl="1" indent="-180000" algn="l" defTabSz="914400" rtl="0" eaLnBrk="1" fontAlgn="auto" latinLnBrk="0" hangingPunct="1">
                        <a:lnSpc>
                          <a:spcPts val="2300"/>
                        </a:lnSpc>
                        <a:spcBef>
                          <a:spcPts val="0"/>
                        </a:spcBef>
                        <a:spcAft>
                          <a:spcPts val="0"/>
                        </a:spcAft>
                        <a:buClrTx/>
                        <a:buSzTx/>
                        <a:buFont typeface="Arial" pitchFamily="34" charset="0"/>
                        <a:buChar char="•"/>
                        <a:tabLst/>
                        <a:defRPr/>
                      </a:pPr>
                      <a:r>
                        <a:rPr lang="ja-JP" altLang="en-US" sz="1200" b="1" spc="100" baseline="0" dirty="0">
                          <a:solidFill>
                            <a:schemeClr val="tx1">
                              <a:lumMod val="75000"/>
                              <a:lumOff val="25000"/>
                            </a:schemeClr>
                          </a:solidFill>
                          <a:latin typeface="Arial" pitchFamily="34" charset="0"/>
                          <a:ea typeface="メイリオ" pitchFamily="50" charset="-128"/>
                          <a:cs typeface="Times New Roman" pitchFamily="18" charset="0"/>
                        </a:rPr>
                        <a:t>活用形態に即して、遵守すべきライセンス条件の内容を確認する</a:t>
                      </a:r>
                      <a:endParaRPr lang="en-US" altLang="ja-JP" sz="1200" b="1" spc="100" baseline="0" dirty="0">
                        <a:solidFill>
                          <a:schemeClr val="tx1">
                            <a:lumMod val="75000"/>
                            <a:lumOff val="25000"/>
                          </a:schemeClr>
                        </a:solidFill>
                        <a:latin typeface="Arial" pitchFamily="34" charset="0"/>
                        <a:ea typeface="メイリオ" pitchFamily="50" charset="-128"/>
                        <a:cs typeface="Times New Roman" pitchFamily="18" charset="0"/>
                      </a:endParaRPr>
                    </a:p>
                  </a:txBody>
                  <a:tcPr marL="144000" marR="144000" marT="108000" marB="108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1"/>
                  </a:ext>
                </a:extLst>
              </a:tr>
              <a:tr h="768514">
                <a:tc>
                  <a:txBody>
                    <a:bodyPr/>
                    <a:lstStyle/>
                    <a:p>
                      <a:pPr marL="342900" marR="0" lvl="1" indent="-342900" algn="l" defTabSz="914400" rtl="0" eaLnBrk="1" fontAlgn="auto" latinLnBrk="0" hangingPunct="1">
                        <a:lnSpc>
                          <a:spcPts val="2300"/>
                        </a:lnSpc>
                        <a:spcBef>
                          <a:spcPts val="0"/>
                        </a:spcBef>
                        <a:spcAft>
                          <a:spcPts val="0"/>
                        </a:spcAft>
                        <a:buClr>
                          <a:srgbClr val="F6167B"/>
                        </a:buClr>
                        <a:buSzPct val="81000"/>
                        <a:buFont typeface="+mj-lt"/>
                        <a:buAutoNum type="arabicPeriod" startAt="3"/>
                        <a:tabLst/>
                        <a:defRPr/>
                      </a:pPr>
                      <a:r>
                        <a:rPr lang="ja-JP" altLang="en-US" sz="1600" b="1" spc="100" baseline="0">
                          <a:solidFill>
                            <a:srgbClr val="F6167B"/>
                          </a:solidFill>
                          <a:latin typeface="Arial" pitchFamily="34" charset="0"/>
                          <a:ea typeface="メイリオ" pitchFamily="50" charset="-128"/>
                          <a:cs typeface="Times New Roman" pitchFamily="18" charset="0"/>
                        </a:rPr>
                        <a:t>機能・品質・保守性・脆弱性の確認</a:t>
                      </a:r>
                      <a:endParaRPr lang="ja-JP" altLang="en-US" sz="1600" b="1" spc="100" baseline="0" dirty="0">
                        <a:solidFill>
                          <a:srgbClr val="F6167B"/>
                        </a:solidFill>
                        <a:latin typeface="Arial" pitchFamily="34" charset="0"/>
                        <a:ea typeface="メイリオ" pitchFamily="50" charset="-128"/>
                        <a:cs typeface="Times New Roman" pitchFamily="18" charset="0"/>
                      </a:endParaRPr>
                    </a:p>
                  </a:txBody>
                  <a:tcPr marL="144000" marR="144000" marT="108000" marB="108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80000" marR="0" lvl="1" indent="-180000" algn="l" defTabSz="914400" rtl="0" eaLnBrk="1" fontAlgn="auto" latinLnBrk="0" hangingPunct="1">
                        <a:lnSpc>
                          <a:spcPts val="2300"/>
                        </a:lnSpc>
                        <a:spcBef>
                          <a:spcPts val="0"/>
                        </a:spcBef>
                        <a:spcAft>
                          <a:spcPts val="0"/>
                        </a:spcAft>
                        <a:buClrTx/>
                        <a:buSzTx/>
                        <a:buFont typeface="Arial" pitchFamily="34" charset="0"/>
                        <a:buChar char="•"/>
                        <a:tabLst/>
                        <a:defRPr/>
                      </a:pPr>
                      <a:r>
                        <a:rPr lang="ja-JP" altLang="en-US" sz="1200" b="1" spc="100" baseline="0" dirty="0">
                          <a:solidFill>
                            <a:schemeClr val="tx1">
                              <a:lumMod val="75000"/>
                              <a:lumOff val="25000"/>
                            </a:schemeClr>
                          </a:solidFill>
                          <a:latin typeface="Arial" pitchFamily="34" charset="0"/>
                          <a:ea typeface="メイリオ" pitchFamily="50" charset="-128"/>
                          <a:cs typeface="Times New Roman" pitchFamily="18" charset="0"/>
                        </a:rPr>
                        <a:t>第三者製造ソフトウェア、開発委託の場合のリスクと、</a:t>
                      </a:r>
                      <a:br>
                        <a:rPr lang="en-US" altLang="ja-JP" sz="1200" b="1" spc="100" baseline="0" dirty="0">
                          <a:solidFill>
                            <a:schemeClr val="tx1">
                              <a:lumMod val="75000"/>
                              <a:lumOff val="25000"/>
                            </a:schemeClr>
                          </a:solidFill>
                          <a:latin typeface="Arial" pitchFamily="34" charset="0"/>
                          <a:ea typeface="メイリオ" pitchFamily="50" charset="-128"/>
                          <a:cs typeface="Times New Roman" pitchFamily="18" charset="0"/>
                        </a:rPr>
                      </a:br>
                      <a:r>
                        <a:rPr lang="en-US" altLang="ja-JP" sz="1200" b="1" spc="100" baseline="0" dirty="0">
                          <a:solidFill>
                            <a:schemeClr val="tx1">
                              <a:lumMod val="75000"/>
                              <a:lumOff val="25000"/>
                            </a:schemeClr>
                          </a:solidFill>
                          <a:latin typeface="Arial" pitchFamily="34" charset="0"/>
                          <a:ea typeface="メイリオ" pitchFamily="50" charset="-128"/>
                          <a:cs typeface="Times New Roman" pitchFamily="18" charset="0"/>
                        </a:rPr>
                        <a:t>OSS</a:t>
                      </a:r>
                      <a:r>
                        <a:rPr lang="ja-JP" altLang="en-US" sz="1200" b="1" spc="100" baseline="0" dirty="0">
                          <a:solidFill>
                            <a:schemeClr val="tx1">
                              <a:lumMod val="75000"/>
                              <a:lumOff val="25000"/>
                            </a:schemeClr>
                          </a:solidFill>
                          <a:latin typeface="Arial" pitchFamily="34" charset="0"/>
                          <a:ea typeface="メイリオ" pitchFamily="50" charset="-128"/>
                          <a:cs typeface="Times New Roman" pitchFamily="18" charset="0"/>
                        </a:rPr>
                        <a:t>を導入する際のリスクを機能面、品質面で評価する</a:t>
                      </a:r>
                      <a:endParaRPr lang="en-US" altLang="ja-JP" sz="1200" b="1" spc="100" baseline="0" dirty="0">
                        <a:solidFill>
                          <a:schemeClr val="tx1">
                            <a:lumMod val="75000"/>
                            <a:lumOff val="25000"/>
                          </a:schemeClr>
                        </a:solidFill>
                        <a:latin typeface="Arial" pitchFamily="34" charset="0"/>
                        <a:ea typeface="メイリオ" pitchFamily="50" charset="-128"/>
                        <a:cs typeface="Times New Roman" pitchFamily="18" charset="0"/>
                      </a:endParaRPr>
                    </a:p>
                  </a:txBody>
                  <a:tcPr marL="144000" marR="144000" marT="108000" marB="108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2"/>
                  </a:ext>
                </a:extLst>
              </a:tr>
              <a:tr h="768514">
                <a:tc>
                  <a:txBody>
                    <a:bodyPr/>
                    <a:lstStyle/>
                    <a:p>
                      <a:pPr marL="342900" marR="0" lvl="1" indent="-342900" algn="l" defTabSz="914400" rtl="0" eaLnBrk="1" fontAlgn="auto" latinLnBrk="0" hangingPunct="1">
                        <a:lnSpc>
                          <a:spcPts val="2300"/>
                        </a:lnSpc>
                        <a:spcBef>
                          <a:spcPts val="0"/>
                        </a:spcBef>
                        <a:spcAft>
                          <a:spcPts val="0"/>
                        </a:spcAft>
                        <a:buClr>
                          <a:srgbClr val="F6167B"/>
                        </a:buClr>
                        <a:buSzPct val="81000"/>
                        <a:buFont typeface="+mj-lt"/>
                        <a:buAutoNum type="arabicPeriod" startAt="4"/>
                        <a:tabLst/>
                        <a:defRPr/>
                      </a:pPr>
                      <a:r>
                        <a:rPr lang="ja-JP" altLang="en-US" sz="1600" b="1" spc="100" baseline="0" dirty="0">
                          <a:solidFill>
                            <a:srgbClr val="F6167B"/>
                          </a:solidFill>
                          <a:latin typeface="Arial" pitchFamily="34" charset="0"/>
                          <a:ea typeface="メイリオ" pitchFamily="50" charset="-128"/>
                          <a:cs typeface="Times New Roman" pitchFamily="18" charset="0"/>
                        </a:rPr>
                        <a:t>独自性保全･独自技術の</a:t>
                      </a:r>
                      <a:br>
                        <a:rPr lang="en-US" altLang="ja-JP" sz="1600" b="1" spc="100" baseline="0" dirty="0">
                          <a:solidFill>
                            <a:srgbClr val="F6167B"/>
                          </a:solidFill>
                          <a:latin typeface="Arial" pitchFamily="34" charset="0"/>
                          <a:ea typeface="メイリオ" pitchFamily="50" charset="-128"/>
                          <a:cs typeface="Times New Roman" pitchFamily="18" charset="0"/>
                        </a:rPr>
                      </a:br>
                      <a:r>
                        <a:rPr lang="ja-JP" altLang="en-US" sz="1600" b="1" spc="100" baseline="0" dirty="0">
                          <a:solidFill>
                            <a:srgbClr val="F6167B"/>
                          </a:solidFill>
                          <a:latin typeface="Arial" pitchFamily="34" charset="0"/>
                          <a:ea typeface="メイリオ" pitchFamily="50" charset="-128"/>
                          <a:cs typeface="Times New Roman" pitchFamily="18" charset="0"/>
                        </a:rPr>
                        <a:t>流出防止策の検討</a:t>
                      </a:r>
                      <a:endParaRPr lang="en-US" altLang="ja-JP" sz="1600" b="1" spc="100" baseline="0" dirty="0">
                        <a:solidFill>
                          <a:srgbClr val="F6167B"/>
                        </a:solidFill>
                        <a:latin typeface="Arial" pitchFamily="34" charset="0"/>
                        <a:ea typeface="メイリオ" pitchFamily="50" charset="-128"/>
                        <a:cs typeface="Times New Roman" pitchFamily="18" charset="0"/>
                      </a:endParaRPr>
                    </a:p>
                  </a:txBody>
                  <a:tcPr marL="144000" marR="144000" marT="108000" marB="108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80000" marR="0" lvl="1" indent="-180000" algn="l" defTabSz="914400" rtl="0" eaLnBrk="1" fontAlgn="auto" latinLnBrk="0" hangingPunct="1">
                        <a:lnSpc>
                          <a:spcPts val="2300"/>
                        </a:lnSpc>
                        <a:spcBef>
                          <a:spcPts val="0"/>
                        </a:spcBef>
                        <a:spcAft>
                          <a:spcPts val="0"/>
                        </a:spcAft>
                        <a:buClrTx/>
                        <a:buSzTx/>
                        <a:buFont typeface="Arial" pitchFamily="34" charset="0"/>
                        <a:buChar char="•"/>
                        <a:tabLst/>
                        <a:defRPr/>
                      </a:pPr>
                      <a:r>
                        <a:rPr lang="ja-JP" altLang="en-US" sz="1200" b="1" spc="100" baseline="0" dirty="0">
                          <a:solidFill>
                            <a:schemeClr val="tx1">
                              <a:lumMod val="75000"/>
                              <a:lumOff val="25000"/>
                            </a:schemeClr>
                          </a:solidFill>
                          <a:latin typeface="Arial" pitchFamily="34" charset="0"/>
                          <a:ea typeface="メイリオ" pitchFamily="50" charset="-128"/>
                          <a:cs typeface="Times New Roman" pitchFamily="18" charset="0"/>
                        </a:rPr>
                        <a:t>他者技術情報の混入防止（＝独自性保全）、他者知的財産権の尊重（侵害防止）、自社技術情報の流出防止策を検討する</a:t>
                      </a:r>
                      <a:endParaRPr lang="en-US" altLang="ja-JP" sz="1200" b="1" spc="100" baseline="0" dirty="0">
                        <a:solidFill>
                          <a:schemeClr val="tx1">
                            <a:lumMod val="75000"/>
                            <a:lumOff val="25000"/>
                          </a:schemeClr>
                        </a:solidFill>
                        <a:latin typeface="Arial" pitchFamily="34" charset="0"/>
                        <a:ea typeface="メイリオ" pitchFamily="50" charset="-128"/>
                        <a:cs typeface="Times New Roman" pitchFamily="18" charset="0"/>
                      </a:endParaRPr>
                    </a:p>
                  </a:txBody>
                  <a:tcPr marL="144000" marR="144000" marT="108000" marB="108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0003"/>
                  </a:ext>
                </a:extLst>
              </a:tr>
            </a:tbl>
          </a:graphicData>
        </a:graphic>
      </p:graphicFrame>
      <p:sp>
        <p:nvSpPr>
          <p:cNvPr id="3" name="吹き出し: 角を丸めた四角形 2">
            <a:extLst>
              <a:ext uri="{FF2B5EF4-FFF2-40B4-BE49-F238E27FC236}">
                <a16:creationId xmlns:a16="http://schemas.microsoft.com/office/drawing/2014/main" id="{4491E04F-3B6D-ECF2-610F-26F3D6E10A20}"/>
              </a:ext>
            </a:extLst>
          </p:cNvPr>
          <p:cNvSpPr/>
          <p:nvPr/>
        </p:nvSpPr>
        <p:spPr bwMode="auto">
          <a:xfrm>
            <a:off x="9823258" y="5259253"/>
            <a:ext cx="2311407" cy="487258"/>
          </a:xfrm>
          <a:prstGeom prst="wedgeRoundRectCallout">
            <a:avLst>
              <a:gd name="adj1" fmla="val -108461"/>
              <a:gd name="adj2" fmla="val -33877"/>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600" b="1" spc="100" dirty="0">
                <a:solidFill>
                  <a:schemeClr val="tx1"/>
                </a:solidFill>
                <a:latin typeface="Arial" pitchFamily="34" charset="0"/>
                <a:ea typeface="メイリオ" pitchFamily="50" charset="-128"/>
              </a:rPr>
              <a:t>ページ全体の体裁調整</a:t>
            </a:r>
          </a:p>
        </p:txBody>
      </p:sp>
    </p:spTree>
    <p:extLst>
      <p:ext uri="{BB962C8B-B14F-4D97-AF65-F5344CB8AC3E}">
        <p14:creationId xmlns:p14="http://schemas.microsoft.com/office/powerpoint/2010/main" val="1662133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5-2</a:t>
            </a:r>
            <a:r>
              <a:rPr lang="ja-JP" altLang="en-US" dirty="0"/>
              <a:t> </a:t>
            </a:r>
            <a:r>
              <a:rPr lang="en-US" altLang="ja-JP" dirty="0"/>
              <a:t>OSS</a:t>
            </a:r>
            <a:r>
              <a:rPr lang="ja-JP" altLang="en-US" dirty="0"/>
              <a:t>導入時の検討・実施事項②</a:t>
            </a:r>
          </a:p>
        </p:txBody>
      </p:sp>
      <p:pic>
        <p:nvPicPr>
          <p:cNvPr id="132" name="図 131" descr="1.png"/>
          <p:cNvPicPr>
            <a:picLocks noChangeAspect="1"/>
          </p:cNvPicPr>
          <p:nvPr/>
        </p:nvPicPr>
        <p:blipFill>
          <a:blip r:embed="rId3"/>
          <a:srcRect l="21687" t="24387" r="26670" b="32515"/>
          <a:stretch>
            <a:fillRect/>
          </a:stretch>
        </p:blipFill>
        <p:spPr>
          <a:xfrm>
            <a:off x="174168" y="4498848"/>
            <a:ext cx="1010401" cy="843236"/>
          </a:xfrm>
          <a:prstGeom prst="rect">
            <a:avLst/>
          </a:prstGeom>
        </p:spPr>
      </p:pic>
      <p:grpSp>
        <p:nvGrpSpPr>
          <p:cNvPr id="218" name="グループ化 217"/>
          <p:cNvGrpSpPr/>
          <p:nvPr/>
        </p:nvGrpSpPr>
        <p:grpSpPr>
          <a:xfrm>
            <a:off x="4652681" y="1876887"/>
            <a:ext cx="4676496" cy="3460376"/>
            <a:chOff x="4796117" y="959224"/>
            <a:chExt cx="4676496" cy="3460376"/>
          </a:xfrm>
          <a:effectLst>
            <a:outerShdw blurRad="50800" dist="38100" dir="2700000" algn="tl" rotWithShape="0">
              <a:prstClr val="black">
                <a:alpha val="40000"/>
              </a:prstClr>
            </a:outerShdw>
          </a:effectLst>
        </p:grpSpPr>
        <p:grpSp>
          <p:nvGrpSpPr>
            <p:cNvPr id="219" name="グループ化 206"/>
            <p:cNvGrpSpPr/>
            <p:nvPr/>
          </p:nvGrpSpPr>
          <p:grpSpPr>
            <a:xfrm>
              <a:off x="4796117" y="959224"/>
              <a:ext cx="4676496" cy="3460376"/>
              <a:chOff x="4796117" y="959224"/>
              <a:chExt cx="4676496" cy="3460376"/>
            </a:xfrm>
          </p:grpSpPr>
          <p:sp>
            <p:nvSpPr>
              <p:cNvPr id="221" name="円/楕円 220"/>
              <p:cNvSpPr/>
              <p:nvPr/>
            </p:nvSpPr>
            <p:spPr bwMode="auto">
              <a:xfrm>
                <a:off x="5289176" y="986118"/>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2" name="円/楕円 221"/>
              <p:cNvSpPr/>
              <p:nvPr/>
            </p:nvSpPr>
            <p:spPr bwMode="auto">
              <a:xfrm>
                <a:off x="4796117" y="1721224"/>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3" name="円/楕円 222"/>
              <p:cNvSpPr/>
              <p:nvPr/>
            </p:nvSpPr>
            <p:spPr bwMode="auto">
              <a:xfrm>
                <a:off x="5862917" y="2465294"/>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4" name="円/楕円 223"/>
              <p:cNvSpPr/>
              <p:nvPr/>
            </p:nvSpPr>
            <p:spPr bwMode="auto">
              <a:xfrm>
                <a:off x="7100046" y="2330824"/>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5" name="円/楕円 224"/>
              <p:cNvSpPr/>
              <p:nvPr/>
            </p:nvSpPr>
            <p:spPr bwMode="auto">
              <a:xfrm>
                <a:off x="7518307" y="1425389"/>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6" name="円/楕円 225"/>
              <p:cNvSpPr/>
              <p:nvPr/>
            </p:nvSpPr>
            <p:spPr bwMode="auto">
              <a:xfrm>
                <a:off x="7258331" y="995083"/>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7" name="円/楕円 226"/>
              <p:cNvSpPr/>
              <p:nvPr/>
            </p:nvSpPr>
            <p:spPr bwMode="auto">
              <a:xfrm>
                <a:off x="6245319" y="959224"/>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20" name="円/楕円 219"/>
            <p:cNvSpPr/>
            <p:nvPr/>
          </p:nvSpPr>
          <p:spPr bwMode="auto">
            <a:xfrm>
              <a:off x="5109882" y="2438400"/>
              <a:ext cx="1954306" cy="1954306"/>
            </a:xfrm>
            <a:prstGeom prst="ellipse">
              <a:avLst/>
            </a:prstGeom>
            <a:solidFill>
              <a:schemeClr val="bg1">
                <a:lumMod val="9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229" name="グループ化 53"/>
          <p:cNvGrpSpPr/>
          <p:nvPr/>
        </p:nvGrpSpPr>
        <p:grpSpPr>
          <a:xfrm>
            <a:off x="6009607" y="2626158"/>
            <a:ext cx="2037113" cy="1289502"/>
            <a:chOff x="375927" y="3556000"/>
            <a:chExt cx="1706879" cy="924560"/>
          </a:xfr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p:grpSpPr>
        <p:grpSp>
          <p:nvGrpSpPr>
            <p:cNvPr id="289" name="グループ化 94"/>
            <p:cNvGrpSpPr/>
            <p:nvPr/>
          </p:nvGrpSpPr>
          <p:grpSpPr>
            <a:xfrm>
              <a:off x="375927" y="3556000"/>
              <a:ext cx="1706879" cy="924560"/>
              <a:chOff x="-2600960" y="2824480"/>
              <a:chExt cx="1463040" cy="894080"/>
            </a:xfrm>
            <a:grpFill/>
          </p:grpSpPr>
          <p:sp>
            <p:nvSpPr>
              <p:cNvPr id="291" name="円/楕円 290"/>
              <p:cNvSpPr/>
              <p:nvPr/>
            </p:nvSpPr>
            <p:spPr bwMode="auto">
              <a:xfrm>
                <a:off x="-2194560" y="2824480"/>
                <a:ext cx="54864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2" name="円/楕円 291"/>
              <p:cNvSpPr/>
              <p:nvPr/>
            </p:nvSpPr>
            <p:spPr bwMode="auto">
              <a:xfrm>
                <a:off x="-2600960" y="2946400"/>
                <a:ext cx="81280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3" name="円/楕円 292"/>
              <p:cNvSpPr/>
              <p:nvPr/>
            </p:nvSpPr>
            <p:spPr bwMode="auto">
              <a:xfrm rot="20505470">
                <a:off x="-1950720" y="2936240"/>
                <a:ext cx="81280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4" name="円/楕円 293"/>
              <p:cNvSpPr/>
              <p:nvPr/>
            </p:nvSpPr>
            <p:spPr bwMode="auto">
              <a:xfrm rot="1219292">
                <a:off x="-2032000" y="3088640"/>
                <a:ext cx="81280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5" name="円/楕円 294"/>
              <p:cNvSpPr/>
              <p:nvPr/>
            </p:nvSpPr>
            <p:spPr bwMode="auto">
              <a:xfrm rot="19172392">
                <a:off x="-2418080" y="3139440"/>
                <a:ext cx="812800" cy="579120"/>
              </a:xfrm>
              <a:prstGeom prst="ellipse">
                <a:avLst/>
              </a:prstGeom>
              <a:grpFill/>
              <a:ln w="9525">
                <a:noFill/>
                <a:miter lim="800000"/>
                <a:headEnd/>
                <a:tailEnd/>
              </a:ln>
              <a:effectLst>
                <a:softEdge rad="127000"/>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90" name="テキスト ボックス 289"/>
            <p:cNvSpPr txBox="1"/>
            <p:nvPr/>
          </p:nvSpPr>
          <p:spPr>
            <a:xfrm>
              <a:off x="402528" y="3843834"/>
              <a:ext cx="1579880" cy="480132"/>
            </a:xfrm>
            <a:prstGeom prst="rect">
              <a:avLst/>
            </a:prstGeom>
            <a:noFill/>
          </p:spPr>
          <p:txBody>
            <a:bodyPr wrap="square" rtlCol="0">
              <a:spAutoFit/>
            </a:bodyPr>
            <a:lstStyle/>
            <a:p>
              <a:pPr algn="ctr"/>
              <a:r>
                <a:rPr kumimoji="1" lang="en-US" altLang="ja-JP" sz="1400" b="1" spc="100" dirty="0">
                  <a:solidFill>
                    <a:schemeClr val="bg1"/>
                  </a:solidFill>
                  <a:latin typeface="Arial" pitchFamily="34" charset="0"/>
                  <a:ea typeface="メイリオ" pitchFamily="50" charset="-128"/>
                </a:rPr>
                <a:t>OSS</a:t>
              </a:r>
            </a:p>
            <a:p>
              <a:pPr algn="ctr"/>
              <a:r>
                <a:rPr lang="ja-JP" altLang="en-US" sz="1400" b="1" spc="100" dirty="0">
                  <a:solidFill>
                    <a:schemeClr val="bg1"/>
                  </a:solidFill>
                  <a:latin typeface="Arial" pitchFamily="34" charset="0"/>
                  <a:ea typeface="メイリオ" pitchFamily="50" charset="-128"/>
                </a:rPr>
                <a:t>コミュニティ</a:t>
              </a:r>
              <a:endParaRPr kumimoji="1" lang="ja-JP" altLang="en-US" sz="1400" b="1" spc="100" dirty="0">
                <a:solidFill>
                  <a:schemeClr val="bg1"/>
                </a:solidFill>
                <a:latin typeface="Arial" pitchFamily="34" charset="0"/>
                <a:ea typeface="メイリオ" pitchFamily="50" charset="-128"/>
              </a:endParaRPr>
            </a:p>
          </p:txBody>
        </p:sp>
      </p:grpSp>
      <p:grpSp>
        <p:nvGrpSpPr>
          <p:cNvPr id="230" name="グループ化 61"/>
          <p:cNvGrpSpPr/>
          <p:nvPr/>
        </p:nvGrpSpPr>
        <p:grpSpPr>
          <a:xfrm>
            <a:off x="5040780" y="2630389"/>
            <a:ext cx="1192539" cy="615530"/>
            <a:chOff x="821485" y="1659677"/>
            <a:chExt cx="2131142" cy="1099987"/>
          </a:xfrm>
        </p:grpSpPr>
        <p:sp>
          <p:nvSpPr>
            <p:cNvPr id="277" name="円/楕円 276"/>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78" name="グループ化 47"/>
            <p:cNvGrpSpPr/>
            <p:nvPr/>
          </p:nvGrpSpPr>
          <p:grpSpPr>
            <a:xfrm>
              <a:off x="1171023" y="1659677"/>
              <a:ext cx="1385520" cy="996748"/>
              <a:chOff x="1401098" y="1104897"/>
              <a:chExt cx="1385520" cy="996748"/>
            </a:xfrm>
          </p:grpSpPr>
          <p:grpSp>
            <p:nvGrpSpPr>
              <p:cNvPr id="279" name="グループ化 22"/>
              <p:cNvGrpSpPr/>
              <p:nvPr/>
            </p:nvGrpSpPr>
            <p:grpSpPr>
              <a:xfrm>
                <a:off x="1401098" y="1104897"/>
                <a:ext cx="1385520" cy="996748"/>
                <a:chOff x="-1069258" y="1215510"/>
                <a:chExt cx="2470355" cy="1777182"/>
              </a:xfrm>
            </p:grpSpPr>
            <p:sp>
              <p:nvSpPr>
                <p:cNvPr id="287" name="台形 286"/>
                <p:cNvSpPr/>
                <p:nvPr/>
              </p:nvSpPr>
              <p:spPr bwMode="auto">
                <a:xfrm rot="16200000">
                  <a:off x="-1013950" y="1160202"/>
                  <a:ext cx="1777181" cy="1887797"/>
                </a:xfrm>
                <a:prstGeom prst="trapezoid">
                  <a:avLst>
                    <a:gd name="adj" fmla="val 9232"/>
                  </a:avLst>
                </a:prstGeom>
                <a:solidFill>
                  <a:schemeClr val="bg1">
                    <a:lumMod val="7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8" name="台形 287"/>
                <p:cNvSpPr/>
                <p:nvPr/>
              </p:nvSpPr>
              <p:spPr bwMode="auto">
                <a:xfrm rot="16200000" flipV="1">
                  <a:off x="201563" y="1793158"/>
                  <a:ext cx="1777181" cy="621887"/>
                </a:xfrm>
                <a:prstGeom prst="trapezoid">
                  <a:avLst>
                    <a:gd name="adj" fmla="val 9232"/>
                  </a:avLst>
                </a:prstGeom>
                <a:solidFill>
                  <a:schemeClr val="bg1">
                    <a:lumMod val="6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80" name="台形 279"/>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1" name="台形 280"/>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2" name="台形 281"/>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3" name="台形 282"/>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4" name="台形 283"/>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5" name="台形 284"/>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6" name="フリーフォーム 285"/>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231" name="グループ化 77"/>
          <p:cNvGrpSpPr/>
          <p:nvPr/>
        </p:nvGrpSpPr>
        <p:grpSpPr>
          <a:xfrm>
            <a:off x="5040780" y="3358404"/>
            <a:ext cx="1192539" cy="615530"/>
            <a:chOff x="821485" y="1659677"/>
            <a:chExt cx="2131142" cy="1099987"/>
          </a:xfrm>
        </p:grpSpPr>
        <p:sp>
          <p:nvSpPr>
            <p:cNvPr id="265" name="円/楕円 264"/>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66" name="グループ化 47"/>
            <p:cNvGrpSpPr/>
            <p:nvPr/>
          </p:nvGrpSpPr>
          <p:grpSpPr>
            <a:xfrm>
              <a:off x="1171023" y="1659677"/>
              <a:ext cx="1385520" cy="996748"/>
              <a:chOff x="1401098" y="1104897"/>
              <a:chExt cx="1385520" cy="996748"/>
            </a:xfrm>
          </p:grpSpPr>
          <p:grpSp>
            <p:nvGrpSpPr>
              <p:cNvPr id="267" name="グループ化 22"/>
              <p:cNvGrpSpPr/>
              <p:nvPr/>
            </p:nvGrpSpPr>
            <p:grpSpPr>
              <a:xfrm>
                <a:off x="1401098" y="1104897"/>
                <a:ext cx="1385520" cy="996748"/>
                <a:chOff x="-1069258" y="1215510"/>
                <a:chExt cx="2470355" cy="1777182"/>
              </a:xfrm>
            </p:grpSpPr>
            <p:sp>
              <p:nvSpPr>
                <p:cNvPr id="275" name="台形 274"/>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6" name="台形 275"/>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68" name="台形 267"/>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69" name="台形 268"/>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0" name="台形 269"/>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1" name="台形 270"/>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2" name="台形 271"/>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3" name="台形 272"/>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4" name="フリーフォーム 273"/>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232" name="グループ化 90"/>
          <p:cNvGrpSpPr/>
          <p:nvPr/>
        </p:nvGrpSpPr>
        <p:grpSpPr>
          <a:xfrm>
            <a:off x="7762172" y="2630389"/>
            <a:ext cx="1192539" cy="615530"/>
            <a:chOff x="821485" y="1659677"/>
            <a:chExt cx="2131142" cy="1099987"/>
          </a:xfrm>
        </p:grpSpPr>
        <p:sp>
          <p:nvSpPr>
            <p:cNvPr id="253" name="円/楕円 252"/>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54" name="グループ化 47"/>
            <p:cNvGrpSpPr/>
            <p:nvPr/>
          </p:nvGrpSpPr>
          <p:grpSpPr>
            <a:xfrm>
              <a:off x="1171023" y="1659677"/>
              <a:ext cx="1385520" cy="996748"/>
              <a:chOff x="1401098" y="1104897"/>
              <a:chExt cx="1385520" cy="996748"/>
            </a:xfrm>
          </p:grpSpPr>
          <p:grpSp>
            <p:nvGrpSpPr>
              <p:cNvPr id="255" name="グループ化 22"/>
              <p:cNvGrpSpPr/>
              <p:nvPr/>
            </p:nvGrpSpPr>
            <p:grpSpPr>
              <a:xfrm>
                <a:off x="1401098" y="1104897"/>
                <a:ext cx="1385520" cy="996748"/>
                <a:chOff x="-1069258" y="1215510"/>
                <a:chExt cx="2470355" cy="1777182"/>
              </a:xfrm>
            </p:grpSpPr>
            <p:sp>
              <p:nvSpPr>
                <p:cNvPr id="263" name="台形 262"/>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64" name="台形 263"/>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56" name="台形 255"/>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57" name="台形 256"/>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58" name="台形 257"/>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59" name="台形 258"/>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60" name="台形 259"/>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61" name="台形 260"/>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62" name="フリーフォーム 261"/>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233" name="グループ化 103"/>
          <p:cNvGrpSpPr/>
          <p:nvPr/>
        </p:nvGrpSpPr>
        <p:grpSpPr>
          <a:xfrm>
            <a:off x="7762172" y="3358404"/>
            <a:ext cx="1192539" cy="615530"/>
            <a:chOff x="821485" y="1659677"/>
            <a:chExt cx="2131142" cy="1099987"/>
          </a:xfrm>
        </p:grpSpPr>
        <p:sp>
          <p:nvSpPr>
            <p:cNvPr id="241" name="円/楕円 240"/>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42" name="グループ化 47"/>
            <p:cNvGrpSpPr/>
            <p:nvPr/>
          </p:nvGrpSpPr>
          <p:grpSpPr>
            <a:xfrm>
              <a:off x="1171023" y="1659677"/>
              <a:ext cx="1385520" cy="996748"/>
              <a:chOff x="1401098" y="1104897"/>
              <a:chExt cx="1385520" cy="996748"/>
            </a:xfrm>
          </p:grpSpPr>
          <p:grpSp>
            <p:nvGrpSpPr>
              <p:cNvPr id="243" name="グループ化 22"/>
              <p:cNvGrpSpPr/>
              <p:nvPr/>
            </p:nvGrpSpPr>
            <p:grpSpPr>
              <a:xfrm>
                <a:off x="1401098" y="1104897"/>
                <a:ext cx="1385520" cy="996748"/>
                <a:chOff x="-1069258" y="1215510"/>
                <a:chExt cx="2470355" cy="1777182"/>
              </a:xfrm>
            </p:grpSpPr>
            <p:sp>
              <p:nvSpPr>
                <p:cNvPr id="251" name="台形 250"/>
                <p:cNvSpPr/>
                <p:nvPr/>
              </p:nvSpPr>
              <p:spPr bwMode="auto">
                <a:xfrm rot="16200000">
                  <a:off x="-1013950" y="1160202"/>
                  <a:ext cx="1777181" cy="1887797"/>
                </a:xfrm>
                <a:prstGeom prst="trapezoid">
                  <a:avLst>
                    <a:gd name="adj" fmla="val 9232"/>
                  </a:avLst>
                </a:prstGeom>
                <a:solidFill>
                  <a:srgbClr val="ECEC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52" name="台形 251"/>
                <p:cNvSpPr/>
                <p:nvPr/>
              </p:nvSpPr>
              <p:spPr bwMode="auto">
                <a:xfrm rot="16200000" flipV="1">
                  <a:off x="201563" y="1793158"/>
                  <a:ext cx="1777181" cy="621887"/>
                </a:xfrm>
                <a:prstGeom prst="trapezoid">
                  <a:avLst>
                    <a:gd name="adj" fmla="val 9232"/>
                  </a:avLst>
                </a:prstGeom>
                <a:solidFill>
                  <a:schemeClr val="bg1">
                    <a:lumMod val="8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44" name="台形 243"/>
              <p:cNvSpPr/>
              <p:nvPr/>
            </p:nvSpPr>
            <p:spPr bwMode="auto">
              <a:xfrm rot="16200000">
                <a:off x="1447515" y="1257647"/>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5" name="台形 244"/>
              <p:cNvSpPr/>
              <p:nvPr/>
            </p:nvSpPr>
            <p:spPr bwMode="auto">
              <a:xfrm rot="16200000">
                <a:off x="1557373" y="125066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6" name="台形 245"/>
              <p:cNvSpPr/>
              <p:nvPr/>
            </p:nvSpPr>
            <p:spPr bwMode="auto">
              <a:xfrm rot="16200000">
                <a:off x="1681198" y="1241139"/>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7" name="台形 246"/>
              <p:cNvSpPr/>
              <p:nvPr/>
            </p:nvSpPr>
            <p:spPr bwMode="auto">
              <a:xfrm rot="16200000">
                <a:off x="1447515" y="1396712"/>
                <a:ext cx="91768" cy="9168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8" name="台形 247"/>
              <p:cNvSpPr/>
              <p:nvPr/>
            </p:nvSpPr>
            <p:spPr bwMode="auto">
              <a:xfrm rot="16200000">
                <a:off x="1563089" y="1406872"/>
                <a:ext cx="104468" cy="954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9" name="台形 248"/>
              <p:cNvSpPr/>
              <p:nvPr/>
            </p:nvSpPr>
            <p:spPr bwMode="auto">
              <a:xfrm rot="16200000">
                <a:off x="1681198" y="1395444"/>
                <a:ext cx="113993" cy="101207"/>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50" name="フリーフォーム 249"/>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234" name="上矢印 233"/>
          <p:cNvSpPr/>
          <p:nvPr/>
        </p:nvSpPr>
        <p:spPr bwMode="auto">
          <a:xfrm rot="17419636" flipH="1" flipV="1">
            <a:off x="6024553" y="2729416"/>
            <a:ext cx="245837" cy="491674"/>
          </a:xfrm>
          <a:prstGeom prst="upArrow">
            <a:avLst>
              <a:gd name="adj1" fmla="val 50000"/>
              <a:gd name="adj2" fmla="val 72080"/>
            </a:avLst>
          </a:prstGeom>
          <a:gradFill flip="none" rotWithShape="1">
            <a:gsLst>
              <a:gs pos="0">
                <a:srgbClr val="F6167B"/>
              </a:gs>
              <a:gs pos="50000">
                <a:srgbClr val="F6167B"/>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5" name="上矢印 234"/>
          <p:cNvSpPr/>
          <p:nvPr/>
        </p:nvSpPr>
        <p:spPr bwMode="auto">
          <a:xfrm rot="4180364" flipV="1">
            <a:off x="7515099" y="2765275"/>
            <a:ext cx="245837" cy="491674"/>
          </a:xfrm>
          <a:prstGeom prst="upArrow">
            <a:avLst>
              <a:gd name="adj1" fmla="val 50000"/>
              <a:gd name="adj2" fmla="val 72080"/>
            </a:avLst>
          </a:prstGeom>
          <a:gradFill flip="none" rotWithShape="1">
            <a:gsLst>
              <a:gs pos="0">
                <a:srgbClr val="F6167B"/>
              </a:gs>
              <a:gs pos="50000">
                <a:srgbClr val="F6167B"/>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6" name="上矢印 235"/>
          <p:cNvSpPr/>
          <p:nvPr/>
        </p:nvSpPr>
        <p:spPr bwMode="auto">
          <a:xfrm rot="4180364" flipH="1">
            <a:off x="5998552" y="3249426"/>
            <a:ext cx="245837" cy="491674"/>
          </a:xfrm>
          <a:prstGeom prst="upArrow">
            <a:avLst>
              <a:gd name="adj1" fmla="val 50000"/>
              <a:gd name="adj2" fmla="val 72080"/>
            </a:avLst>
          </a:prstGeom>
          <a:gradFill flip="none" rotWithShape="1">
            <a:gsLst>
              <a:gs pos="0">
                <a:srgbClr val="F6167B"/>
              </a:gs>
              <a:gs pos="50000">
                <a:srgbClr val="F6167B"/>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7" name="上矢印 236"/>
          <p:cNvSpPr/>
          <p:nvPr/>
        </p:nvSpPr>
        <p:spPr bwMode="auto">
          <a:xfrm rot="17419636">
            <a:off x="7688588" y="3249426"/>
            <a:ext cx="245837" cy="491674"/>
          </a:xfrm>
          <a:prstGeom prst="upArrow">
            <a:avLst>
              <a:gd name="adj1" fmla="val 50000"/>
              <a:gd name="adj2" fmla="val 72080"/>
            </a:avLst>
          </a:prstGeom>
          <a:gradFill flip="none" rotWithShape="1">
            <a:gsLst>
              <a:gs pos="0">
                <a:srgbClr val="F6167B"/>
              </a:gs>
              <a:gs pos="50000">
                <a:srgbClr val="F6167B"/>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8" name="テキスト ボックス 237"/>
          <p:cNvSpPr txBox="1"/>
          <p:nvPr/>
        </p:nvSpPr>
        <p:spPr bwMode="gray">
          <a:xfrm>
            <a:off x="4756310" y="3560630"/>
            <a:ext cx="1644490" cy="429348"/>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en-US" altLang="ja-JP" sz="1200" b="1" kern="0" dirty="0">
                <a:solidFill>
                  <a:schemeClr val="tx1">
                    <a:lumMod val="65000"/>
                    <a:lumOff val="35000"/>
                  </a:schemeClr>
                </a:solidFill>
                <a:latin typeface="Arial" pitchFamily="34" charset="0"/>
                <a:ea typeface="メイリオ" pitchFamily="50" charset="-128"/>
              </a:rPr>
              <a:t>OSS</a:t>
            </a:r>
            <a:r>
              <a:rPr kumimoji="0" lang="ja-JP" altLang="en-US" sz="1200" b="1" kern="0" dirty="0">
                <a:solidFill>
                  <a:schemeClr val="tx1">
                    <a:lumMod val="65000"/>
                    <a:lumOff val="35000"/>
                  </a:schemeClr>
                </a:solidFill>
                <a:latin typeface="Arial" pitchFamily="34" charset="0"/>
                <a:ea typeface="メイリオ" pitchFamily="50" charset="-128"/>
              </a:rPr>
              <a:t>コミュニティに</a:t>
            </a:r>
            <a:br>
              <a:rPr kumimoji="0" lang="en-US" altLang="ja-JP" sz="1200" b="1" kern="0" dirty="0">
                <a:solidFill>
                  <a:schemeClr val="tx1">
                    <a:lumMod val="65000"/>
                    <a:lumOff val="35000"/>
                  </a:schemeClr>
                </a:solidFill>
                <a:latin typeface="Arial" pitchFamily="34" charset="0"/>
                <a:ea typeface="メイリオ" pitchFamily="50" charset="-128"/>
              </a:rPr>
            </a:br>
            <a:r>
              <a:rPr kumimoji="0" lang="ja-JP" altLang="en-US" sz="1200" b="1" kern="0" dirty="0">
                <a:solidFill>
                  <a:schemeClr val="tx1">
                    <a:lumMod val="65000"/>
                    <a:lumOff val="35000"/>
                  </a:schemeClr>
                </a:solidFill>
                <a:latin typeface="Arial" pitchFamily="34" charset="0"/>
                <a:ea typeface="メイリオ" pitchFamily="50" charset="-128"/>
              </a:rPr>
              <a:t>参加、</a:t>
            </a:r>
            <a:r>
              <a:rPr kumimoji="0" lang="en-US" altLang="ja-JP" sz="1200" b="1" kern="0" dirty="0">
                <a:solidFill>
                  <a:schemeClr val="tx1">
                    <a:lumMod val="65000"/>
                    <a:lumOff val="35000"/>
                  </a:schemeClr>
                </a:solidFill>
                <a:latin typeface="Arial" pitchFamily="34" charset="0"/>
                <a:ea typeface="メイリオ" pitchFamily="50" charset="-128"/>
              </a:rPr>
              <a:t>OSS</a:t>
            </a:r>
            <a:r>
              <a:rPr kumimoji="0" lang="ja-JP" altLang="en-US" sz="1200" b="1" kern="0" dirty="0">
                <a:solidFill>
                  <a:schemeClr val="tx1">
                    <a:lumMod val="65000"/>
                    <a:lumOff val="35000"/>
                  </a:schemeClr>
                </a:solidFill>
                <a:latin typeface="Arial" pitchFamily="34" charset="0"/>
                <a:ea typeface="メイリオ" pitchFamily="50" charset="-128"/>
              </a:rPr>
              <a:t>開発</a:t>
            </a:r>
          </a:p>
        </p:txBody>
      </p:sp>
      <p:sp>
        <p:nvSpPr>
          <p:cNvPr id="239" name="テキスト ボックス 238"/>
          <p:cNvSpPr txBox="1"/>
          <p:nvPr/>
        </p:nvSpPr>
        <p:spPr bwMode="gray">
          <a:xfrm>
            <a:off x="7723476" y="3715047"/>
            <a:ext cx="1421256" cy="258532"/>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en-US" altLang="ja-JP" sz="1200" b="1" kern="0" dirty="0">
                <a:solidFill>
                  <a:schemeClr val="tx1">
                    <a:lumMod val="65000"/>
                    <a:lumOff val="35000"/>
                  </a:schemeClr>
                </a:solidFill>
                <a:latin typeface="Arial" pitchFamily="34" charset="0"/>
                <a:ea typeface="メイリオ" pitchFamily="50" charset="-128"/>
              </a:rPr>
              <a:t>OSS</a:t>
            </a:r>
            <a:r>
              <a:rPr kumimoji="0" lang="ja-JP" altLang="en-US" sz="1200" b="1" kern="0" dirty="0">
                <a:solidFill>
                  <a:schemeClr val="tx1">
                    <a:lumMod val="65000"/>
                    <a:lumOff val="35000"/>
                  </a:schemeClr>
                </a:solidFill>
                <a:latin typeface="Arial" pitchFamily="34" charset="0"/>
                <a:ea typeface="メイリオ" pitchFamily="50" charset="-128"/>
              </a:rPr>
              <a:t>使用のみ</a:t>
            </a:r>
          </a:p>
        </p:txBody>
      </p:sp>
      <p:sp>
        <p:nvSpPr>
          <p:cNvPr id="240" name="テキスト ボックス 239"/>
          <p:cNvSpPr txBox="1"/>
          <p:nvPr/>
        </p:nvSpPr>
        <p:spPr bwMode="gray">
          <a:xfrm>
            <a:off x="7820325" y="2799733"/>
            <a:ext cx="1652288" cy="429348"/>
          </a:xfrm>
          <a:prstGeom prst="rect">
            <a:avLst/>
          </a:prstGeom>
          <a:noFill/>
          <a:ln w="3175" cap="rnd">
            <a:noFill/>
            <a:miter lim="800000"/>
            <a:headEnd/>
            <a:tailEnd/>
          </a:ln>
          <a:effectLst/>
        </p:spPr>
        <p:txBody>
          <a:bodyPr wrap="square" rtlCol="0">
            <a:spAutoFit/>
          </a:bodyPr>
          <a:lstStyle/>
          <a:p>
            <a:pPr fontAlgn="auto">
              <a:spcBef>
                <a:spcPts val="0"/>
              </a:spcBef>
              <a:spcAft>
                <a:spcPts val="300"/>
              </a:spcAft>
              <a:buClr>
                <a:srgbClr val="C00000"/>
              </a:buClr>
            </a:pPr>
            <a:r>
              <a:rPr kumimoji="0" lang="en-US" altLang="ja-JP" sz="1200" b="1" kern="0" dirty="0">
                <a:solidFill>
                  <a:schemeClr val="tx1">
                    <a:lumMod val="65000"/>
                    <a:lumOff val="35000"/>
                  </a:schemeClr>
                </a:solidFill>
                <a:latin typeface="Arial" pitchFamily="34" charset="0"/>
                <a:ea typeface="メイリオ" pitchFamily="50" charset="-128"/>
              </a:rPr>
              <a:t>OSS</a:t>
            </a:r>
            <a:r>
              <a:rPr kumimoji="0" lang="ja-JP" altLang="en-US" sz="1200" b="1" kern="0" dirty="0">
                <a:solidFill>
                  <a:schemeClr val="tx1">
                    <a:lumMod val="65000"/>
                    <a:lumOff val="35000"/>
                  </a:schemeClr>
                </a:solidFill>
                <a:latin typeface="Arial" pitchFamily="34" charset="0"/>
                <a:ea typeface="メイリオ" pitchFamily="50" charset="-128"/>
              </a:rPr>
              <a:t>コミュニティの外からコードを提供</a:t>
            </a:r>
          </a:p>
        </p:txBody>
      </p:sp>
      <p:pic>
        <p:nvPicPr>
          <p:cNvPr id="296"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flipH="1">
            <a:off x="8092116" y="4253100"/>
            <a:ext cx="597274" cy="680748"/>
          </a:xfrm>
          <a:prstGeom prst="rect">
            <a:avLst/>
          </a:prstGeom>
          <a:noFill/>
          <a:ln w="9525">
            <a:noFill/>
            <a:miter lim="800000"/>
            <a:headEnd/>
            <a:tailEnd/>
          </a:ln>
          <a:effectLst/>
        </p:spPr>
      </p:pic>
      <p:grpSp>
        <p:nvGrpSpPr>
          <p:cNvPr id="297" name="グループ化 296"/>
          <p:cNvGrpSpPr/>
          <p:nvPr/>
        </p:nvGrpSpPr>
        <p:grpSpPr>
          <a:xfrm>
            <a:off x="5051269" y="4124080"/>
            <a:ext cx="2961863" cy="626327"/>
            <a:chOff x="5302275" y="3529150"/>
            <a:chExt cx="2961863" cy="626327"/>
          </a:xfrm>
          <a:solidFill>
            <a:srgbClr val="F67272"/>
          </a:solidFill>
        </p:grpSpPr>
        <p:sp>
          <p:nvSpPr>
            <p:cNvPr id="298" name="円/楕円 297"/>
            <p:cNvSpPr/>
            <p:nvPr/>
          </p:nvSpPr>
          <p:spPr bwMode="auto">
            <a:xfrm>
              <a:off x="7626084" y="3804573"/>
              <a:ext cx="252000" cy="25200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99" name="グループ化 178"/>
            <p:cNvGrpSpPr/>
            <p:nvPr/>
          </p:nvGrpSpPr>
          <p:grpSpPr>
            <a:xfrm>
              <a:off x="5302275" y="3529150"/>
              <a:ext cx="2961863" cy="467139"/>
              <a:chOff x="1351722" y="3727174"/>
              <a:chExt cx="2961863" cy="467139"/>
            </a:xfrm>
            <a:grpFill/>
          </p:grpSpPr>
          <p:sp>
            <p:nvSpPr>
              <p:cNvPr id="302" name="角丸四角形 301"/>
              <p:cNvSpPr/>
              <p:nvPr/>
            </p:nvSpPr>
            <p:spPr bwMode="auto">
              <a:xfrm>
                <a:off x="1351722" y="3727174"/>
                <a:ext cx="2892287" cy="467139"/>
              </a:xfrm>
              <a:prstGeom prst="roundRect">
                <a:avLst>
                  <a:gd name="adj" fmla="val 50000"/>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3" name="Text Box 31"/>
              <p:cNvSpPr txBox="1">
                <a:spLocks noChangeArrowheads="1"/>
              </p:cNvSpPr>
              <p:nvPr/>
            </p:nvSpPr>
            <p:spPr bwMode="gray">
              <a:xfrm>
                <a:off x="1408277" y="3798198"/>
                <a:ext cx="2905308" cy="30932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200" b="1" spc="100" dirty="0">
                    <a:solidFill>
                      <a:schemeClr val="bg1"/>
                    </a:solidFill>
                    <a:latin typeface="Arial" pitchFamily="34" charset="0"/>
                    <a:ea typeface="メイリオ" pitchFamily="50" charset="-128"/>
                  </a:rPr>
                  <a:t>ここの</a:t>
                </a:r>
                <a:r>
                  <a:rPr lang="en-US" altLang="ja-JP" sz="1200" b="1" spc="100" dirty="0">
                    <a:solidFill>
                      <a:schemeClr val="bg1"/>
                    </a:solidFill>
                    <a:latin typeface="Arial" pitchFamily="34" charset="0"/>
                    <a:ea typeface="メイリオ" pitchFamily="50" charset="-128"/>
                  </a:rPr>
                  <a:t>OSS</a:t>
                </a:r>
                <a:r>
                  <a:rPr lang="ja-JP" altLang="en-US" sz="1200" b="1" spc="100" dirty="0">
                    <a:solidFill>
                      <a:schemeClr val="bg1"/>
                    </a:solidFill>
                    <a:latin typeface="Arial" pitchFamily="34" charset="0"/>
                    <a:ea typeface="メイリオ" pitchFamily="50" charset="-128"/>
                  </a:rPr>
                  <a:t>を活用して大丈夫かな？</a:t>
                </a:r>
              </a:p>
            </p:txBody>
          </p:sp>
        </p:grpSp>
        <p:sp>
          <p:nvSpPr>
            <p:cNvPr id="300" name="円/楕円 299"/>
            <p:cNvSpPr/>
            <p:nvPr/>
          </p:nvSpPr>
          <p:spPr bwMode="auto">
            <a:xfrm>
              <a:off x="7883652" y="4003078"/>
              <a:ext cx="152399" cy="15239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1" name="円/楕円 300"/>
            <p:cNvSpPr/>
            <p:nvPr/>
          </p:nvSpPr>
          <p:spPr bwMode="auto">
            <a:xfrm>
              <a:off x="8070999" y="4026965"/>
              <a:ext cx="109330" cy="109330"/>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04" name="グループ化 303"/>
          <p:cNvGrpSpPr/>
          <p:nvPr/>
        </p:nvGrpSpPr>
        <p:grpSpPr>
          <a:xfrm>
            <a:off x="5034013" y="1901952"/>
            <a:ext cx="3907855" cy="1030216"/>
            <a:chOff x="451747" y="1196889"/>
            <a:chExt cx="3907855" cy="1030216"/>
          </a:xfrm>
        </p:grpSpPr>
        <p:sp>
          <p:nvSpPr>
            <p:cNvPr id="305" name="角丸四角形 304"/>
            <p:cNvSpPr/>
            <p:nvPr/>
          </p:nvSpPr>
          <p:spPr bwMode="auto">
            <a:xfrm>
              <a:off x="451747" y="1196889"/>
              <a:ext cx="3907855" cy="667992"/>
            </a:xfrm>
            <a:prstGeom prst="roundRect">
              <a:avLst>
                <a:gd name="adj" fmla="val 28511"/>
              </a:avLst>
            </a:prstGeom>
            <a:solidFill>
              <a:srgbClr val="F6167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6" name="上矢印 305"/>
            <p:cNvSpPr/>
            <p:nvPr/>
          </p:nvSpPr>
          <p:spPr bwMode="auto">
            <a:xfrm flipV="1">
              <a:off x="2215710" y="1826379"/>
              <a:ext cx="294842" cy="400726"/>
            </a:xfrm>
            <a:prstGeom prst="upArrow">
              <a:avLst>
                <a:gd name="adj1" fmla="val 50000"/>
                <a:gd name="adj2" fmla="val 91667"/>
              </a:avLst>
            </a:prstGeom>
            <a:solidFill>
              <a:srgbClr val="F6167B"/>
            </a:solidFill>
            <a:ln w="9525">
              <a:noFill/>
              <a:miter lim="800000"/>
              <a:headEnd/>
              <a:tailEnd/>
            </a:ln>
            <a:effectLst/>
          </p:spPr>
          <p:txBody>
            <a:bodyPr wrap="square" lIns="0" tIns="0" rIns="0" bIns="0" rtlCol="0" anchor="ctr"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40" name="グループ化 339"/>
          <p:cNvGrpSpPr/>
          <p:nvPr/>
        </p:nvGrpSpPr>
        <p:grpSpPr>
          <a:xfrm>
            <a:off x="320379" y="1822162"/>
            <a:ext cx="4832122" cy="1762285"/>
            <a:chOff x="320379" y="1924573"/>
            <a:chExt cx="4832122" cy="1524000"/>
          </a:xfrm>
          <a:solidFill>
            <a:srgbClr val="FADEDE"/>
          </a:solidFill>
          <a:effectLst>
            <a:outerShdw blurRad="50800" dist="38100" dir="2700000" algn="tl" rotWithShape="0">
              <a:prstClr val="black">
                <a:alpha val="40000"/>
              </a:prstClr>
            </a:outerShdw>
          </a:effectLst>
        </p:grpSpPr>
        <p:grpSp>
          <p:nvGrpSpPr>
            <p:cNvPr id="310" name="グループ化 309"/>
            <p:cNvGrpSpPr/>
            <p:nvPr/>
          </p:nvGrpSpPr>
          <p:grpSpPr>
            <a:xfrm>
              <a:off x="320379" y="1924573"/>
              <a:ext cx="4832122" cy="1524000"/>
              <a:chOff x="295835" y="2026024"/>
              <a:chExt cx="4832122" cy="1524000"/>
            </a:xfrm>
            <a:grpFill/>
          </p:grpSpPr>
          <p:sp>
            <p:nvSpPr>
              <p:cNvPr id="308" name="角丸四角形 307"/>
              <p:cNvSpPr/>
              <p:nvPr/>
            </p:nvSpPr>
            <p:spPr bwMode="auto">
              <a:xfrm>
                <a:off x="295835" y="2026024"/>
                <a:ext cx="4482627" cy="1524000"/>
              </a:xfrm>
              <a:prstGeom prst="roundRect">
                <a:avLst>
                  <a:gd name="adj" fmla="val 14202"/>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9" name="二等辺三角形 308"/>
              <p:cNvSpPr/>
              <p:nvPr/>
            </p:nvSpPr>
            <p:spPr bwMode="auto">
              <a:xfrm rot="5400000">
                <a:off x="4457890" y="2445244"/>
                <a:ext cx="565174" cy="774960"/>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311" name="正方形/長方形 310"/>
            <p:cNvSpPr/>
            <p:nvPr/>
          </p:nvSpPr>
          <p:spPr bwMode="auto">
            <a:xfrm>
              <a:off x="518992" y="2058594"/>
              <a:ext cx="4420997" cy="1209675"/>
            </a:xfrm>
            <a:prstGeom prst="rect">
              <a:avLst/>
            </a:prstGeom>
            <a:grpFill/>
            <a:ln w="9525">
              <a:noFill/>
              <a:miter lim="800000"/>
              <a:headEnd/>
              <a:tailEnd/>
            </a:ln>
            <a:effectLst/>
          </p:spPr>
          <p:txBody>
            <a:bodyPr wrap="square" lIns="108000" tIns="108000" rIns="108000" bIns="108000" rtlCol="0" anchor="t" anchorCtr="0">
              <a:noAutofit/>
            </a:bodyPr>
            <a:lstStyle/>
            <a:p>
              <a:pPr>
                <a:lnSpc>
                  <a:spcPct val="150000"/>
                </a:lnSpc>
                <a:spcBef>
                  <a:spcPts val="400"/>
                </a:spcBef>
              </a:pPr>
              <a:r>
                <a:rPr lang="en-US" altLang="ja-JP" sz="1600" b="1" dirty="0">
                  <a:solidFill>
                    <a:schemeClr val="tx1">
                      <a:lumMod val="75000"/>
                      <a:lumOff val="25000"/>
                    </a:schemeClr>
                  </a:solidFill>
                  <a:latin typeface="Arial" pitchFamily="34" charset="0"/>
                  <a:ea typeface="メイリオ" pitchFamily="50" charset="-128"/>
                </a:rPr>
                <a:t>OSS</a:t>
              </a:r>
              <a:r>
                <a:rPr lang="ja-JP" altLang="en-US" sz="1600" b="1" dirty="0">
                  <a:solidFill>
                    <a:schemeClr val="tx1">
                      <a:lumMod val="75000"/>
                      <a:lumOff val="25000"/>
                    </a:schemeClr>
                  </a:solidFill>
                  <a:latin typeface="Arial" pitchFamily="34" charset="0"/>
                  <a:ea typeface="メイリオ" pitchFamily="50" charset="-128"/>
                </a:rPr>
                <a:t>の品質や第三者の権利侵害の有無は、</a:t>
              </a:r>
              <a:br>
                <a:rPr lang="en-US" altLang="ja-JP" sz="1600" b="1" dirty="0">
                  <a:solidFill>
                    <a:schemeClr val="tx1">
                      <a:lumMod val="75000"/>
                      <a:lumOff val="25000"/>
                    </a:schemeClr>
                  </a:solidFill>
                  <a:latin typeface="Arial" pitchFamily="34" charset="0"/>
                  <a:ea typeface="メイリオ" pitchFamily="50" charset="-128"/>
                </a:rPr>
              </a:br>
              <a:r>
                <a:rPr lang="en-US" altLang="ja-JP" sz="2000" b="1" spc="100" dirty="0">
                  <a:solidFill>
                    <a:srgbClr val="F6167B"/>
                  </a:solidFill>
                  <a:latin typeface="Arial" pitchFamily="34" charset="0"/>
                  <a:ea typeface="メイリオ" pitchFamily="50" charset="-128"/>
                </a:rPr>
                <a:t>OSS</a:t>
              </a:r>
              <a:r>
                <a:rPr lang="ja-JP" altLang="en-US" sz="2000" b="1" spc="100" dirty="0">
                  <a:solidFill>
                    <a:srgbClr val="F6167B"/>
                  </a:solidFill>
                  <a:latin typeface="Arial" pitchFamily="34" charset="0"/>
                  <a:ea typeface="メイリオ" pitchFamily="50" charset="-128"/>
                </a:rPr>
                <a:t>コミュニティの活動･運営</a:t>
              </a:r>
              <a:br>
                <a:rPr lang="en-US" altLang="ja-JP" sz="2000" b="1" spc="100" dirty="0">
                  <a:solidFill>
                    <a:srgbClr val="F6167B"/>
                  </a:solidFill>
                  <a:latin typeface="Arial" pitchFamily="34" charset="0"/>
                  <a:ea typeface="メイリオ" pitchFamily="50" charset="-128"/>
                </a:rPr>
              </a:br>
              <a:r>
                <a:rPr lang="ja-JP" altLang="en-US" sz="2000" b="1" spc="100" dirty="0">
                  <a:solidFill>
                    <a:srgbClr val="F6167B"/>
                  </a:solidFill>
                  <a:latin typeface="Arial" pitchFamily="34" charset="0"/>
                  <a:ea typeface="メイリオ" pitchFamily="50" charset="-128"/>
                </a:rPr>
                <a:t>状況の影響が少なくありません。</a:t>
              </a:r>
            </a:p>
          </p:txBody>
        </p:sp>
      </p:grpSp>
      <p:grpSp>
        <p:nvGrpSpPr>
          <p:cNvPr id="320" name="グループ化 319"/>
          <p:cNvGrpSpPr/>
          <p:nvPr/>
        </p:nvGrpSpPr>
        <p:grpSpPr>
          <a:xfrm flipH="1">
            <a:off x="1032135" y="3672248"/>
            <a:ext cx="3693868" cy="1603352"/>
            <a:chOff x="8266405" y="5013469"/>
            <a:chExt cx="3693868" cy="1603352"/>
          </a:xfrm>
          <a:solidFill>
            <a:srgbClr val="A7DEEF"/>
          </a:solidFill>
          <a:effectLst>
            <a:outerShdw blurRad="50800" dist="38100" dir="2700000" algn="tl" rotWithShape="0">
              <a:prstClr val="black">
                <a:alpha val="40000"/>
              </a:prstClr>
            </a:outerShdw>
          </a:effectLst>
        </p:grpSpPr>
        <p:sp>
          <p:nvSpPr>
            <p:cNvPr id="321" name="二等辺三角形 320"/>
            <p:cNvSpPr/>
            <p:nvPr/>
          </p:nvSpPr>
          <p:spPr bwMode="auto">
            <a:xfrm rot="7138221" flipH="1">
              <a:off x="11336717" y="5460473"/>
              <a:ext cx="359049" cy="888063"/>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322" name="角丸四角形 321"/>
            <p:cNvSpPr/>
            <p:nvPr/>
          </p:nvSpPr>
          <p:spPr bwMode="auto">
            <a:xfrm>
              <a:off x="8266405" y="5013469"/>
              <a:ext cx="3423897" cy="1603352"/>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ja-JP" altLang="en-US" sz="1200" b="1" spc="100" dirty="0">
                  <a:solidFill>
                    <a:schemeClr val="tx1">
                      <a:lumMod val="75000"/>
                      <a:lumOff val="25000"/>
                    </a:schemeClr>
                  </a:solidFill>
                  <a:latin typeface="Arial" pitchFamily="34" charset="0"/>
                  <a:ea typeface="メイリオ" pitchFamily="50" charset="-128"/>
                </a:rPr>
                <a:t>２章でご紹介した当社の</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活用推進組織が提供する情報や、参考資料として提示した社外のサイトなどを参照して、調査・確認を実施しましょう。</a:t>
              </a:r>
            </a:p>
          </p:txBody>
        </p:sp>
      </p:grpSp>
      <p:grpSp>
        <p:nvGrpSpPr>
          <p:cNvPr id="331" name="グループ化 330"/>
          <p:cNvGrpSpPr/>
          <p:nvPr/>
        </p:nvGrpSpPr>
        <p:grpSpPr>
          <a:xfrm>
            <a:off x="193883" y="595995"/>
            <a:ext cx="9066448" cy="325539"/>
            <a:chOff x="226539" y="620486"/>
            <a:chExt cx="9066448" cy="481693"/>
          </a:xfrm>
        </p:grpSpPr>
        <p:sp>
          <p:nvSpPr>
            <p:cNvPr id="332" name="フリーフォーム 331"/>
            <p:cNvSpPr/>
            <p:nvPr/>
          </p:nvSpPr>
          <p:spPr bwMode="auto">
            <a:xfrm>
              <a:off x="226539"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333" name="フリーフォーム 332"/>
            <p:cNvSpPr/>
            <p:nvPr/>
          </p:nvSpPr>
          <p:spPr bwMode="auto">
            <a:xfrm flipH="1">
              <a:off x="1396276"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334" name="直線コネクタ 333"/>
            <p:cNvCxnSpPr/>
            <p:nvPr/>
          </p:nvCxnSpPr>
          <p:spPr bwMode="auto">
            <a:xfrm rot="10800000" flipH="1" flipV="1">
              <a:off x="4576987" y="1080728"/>
              <a:ext cx="4716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335" name="テキスト ボックス 334"/>
          <p:cNvSpPr txBox="1"/>
          <p:nvPr/>
        </p:nvSpPr>
        <p:spPr>
          <a:xfrm>
            <a:off x="302079" y="636815"/>
            <a:ext cx="4070345" cy="348557"/>
          </a:xfrm>
          <a:prstGeom prst="rect">
            <a:avLst/>
          </a:prstGeom>
          <a:noFill/>
        </p:spPr>
        <p:txBody>
          <a:bodyPr wrap="none" rtlCol="0">
            <a:spAutoFit/>
          </a:bodyPr>
          <a:lstStyle/>
          <a:p>
            <a:pPr marL="342900" indent="-342900">
              <a:buSzPct val="89000"/>
              <a:buFont typeface="+mj-lt"/>
              <a:buAutoNum type="arabicPeriod"/>
            </a:pPr>
            <a:r>
              <a:rPr lang="ja-JP" altLang="en-US" sz="1800" b="1" spc="100" dirty="0">
                <a:solidFill>
                  <a:srgbClr val="F6167B"/>
                </a:solidFill>
                <a:latin typeface="Arial" pitchFamily="34" charset="0"/>
                <a:ea typeface="メイリオ" pitchFamily="50" charset="-128"/>
                <a:cs typeface="Times New Roman" pitchFamily="18" charset="0"/>
              </a:rPr>
              <a:t>提供元の調査、情報量･質の確認</a:t>
            </a:r>
            <a:endParaRPr lang="ja-JP" altLang="en-US" sz="1800" b="1" spc="100" dirty="0">
              <a:solidFill>
                <a:srgbClr val="F6167B"/>
              </a:solidFill>
              <a:latin typeface="Arial" pitchFamily="34" charset="0"/>
              <a:ea typeface="メイリオ" pitchFamily="50" charset="-128"/>
            </a:endParaRPr>
          </a:p>
        </p:txBody>
      </p:sp>
      <p:sp>
        <p:nvSpPr>
          <p:cNvPr id="337" name="正方形/長方形 336"/>
          <p:cNvSpPr/>
          <p:nvPr/>
        </p:nvSpPr>
        <p:spPr bwMode="auto">
          <a:xfrm>
            <a:off x="415316" y="864832"/>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開発への参加／</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の使用など、どのような形で関わる場合であっても、まず、</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コミュニティの活動・</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運営状況、情報発信の内容や質、発信の頻度を確認することが大切です。</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例えば、</a:t>
            </a:r>
            <a:r>
              <a:rPr lang="en-US" altLang="ja-JP" sz="1200" b="1" spc="100" dirty="0">
                <a:solidFill>
                  <a:schemeClr val="tx1">
                    <a:lumMod val="75000"/>
                    <a:lumOff val="25000"/>
                  </a:schemeClr>
                </a:solidFill>
                <a:latin typeface="Arial" pitchFamily="34" charset="0"/>
                <a:ea typeface="メイリオ" pitchFamily="50" charset="-128"/>
              </a:rPr>
              <a:t>EOL(End of Life)</a:t>
            </a:r>
            <a:r>
              <a:rPr lang="ja-JP" altLang="en-US" sz="1200" b="1" spc="100" dirty="0">
                <a:solidFill>
                  <a:schemeClr val="tx1">
                    <a:lumMod val="75000"/>
                    <a:lumOff val="25000"/>
                  </a:schemeClr>
                </a:solidFill>
                <a:latin typeface="Arial" pitchFamily="34" charset="0"/>
                <a:ea typeface="メイリオ" pitchFamily="50" charset="-128"/>
              </a:rPr>
              <a:t>、バージョンアップの頻度、</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コミュニティの利用者</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開発者のアクセス状況等</a:t>
            </a:r>
            <a:r>
              <a:rPr lang="en-US" altLang="ja-JP" sz="1200" b="1" spc="100" dirty="0">
                <a:solidFill>
                  <a:schemeClr val="tx1">
                    <a:lumMod val="75000"/>
                    <a:lumOff val="25000"/>
                  </a:schemeClr>
                </a:solidFill>
                <a:latin typeface="Arial" pitchFamily="34" charset="0"/>
                <a:ea typeface="メイリオ" pitchFamily="50" charset="-128"/>
              </a:rPr>
              <a:t>)</a:t>
            </a:r>
            <a:endParaRPr lang="ja-JP" altLang="en-US" sz="1200" b="1" spc="100" dirty="0">
              <a:solidFill>
                <a:schemeClr val="tx1">
                  <a:lumMod val="75000"/>
                  <a:lumOff val="25000"/>
                </a:schemeClr>
              </a:solidFill>
              <a:latin typeface="Arial" pitchFamily="34" charset="0"/>
              <a:ea typeface="メイリオ" pitchFamily="50" charset="-128"/>
            </a:endParaRPr>
          </a:p>
        </p:txBody>
      </p:sp>
      <p:cxnSp>
        <p:nvCxnSpPr>
          <p:cNvPr id="338" name="直線コネクタ 337"/>
          <p:cNvCxnSpPr/>
          <p:nvPr/>
        </p:nvCxnSpPr>
        <p:spPr bwMode="auto">
          <a:xfrm flipV="1">
            <a:off x="216971" y="1722922"/>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sp>
        <p:nvSpPr>
          <p:cNvPr id="339" name="Text Box 31"/>
          <p:cNvSpPr txBox="1">
            <a:spLocks noChangeArrowheads="1"/>
          </p:cNvSpPr>
          <p:nvPr/>
        </p:nvSpPr>
        <p:spPr bwMode="gray">
          <a:xfrm>
            <a:off x="5035170" y="2220321"/>
            <a:ext cx="3898232" cy="309326"/>
          </a:xfrm>
          <a:prstGeom prst="rect">
            <a:avLst/>
          </a:prstGeom>
          <a:noFill/>
          <a:ln w="3175" cap="rnd">
            <a:noFill/>
            <a:miter lim="800000"/>
            <a:headEnd/>
            <a:tailEnd/>
          </a:ln>
          <a:effectLst/>
        </p:spPr>
        <p:txBody>
          <a:bodyPr wrap="square" lIns="72000" tIns="0" rIns="144000" bIns="0" anchor="t">
            <a:noAutofit/>
          </a:bodyPr>
          <a:lstStyle/>
          <a:p>
            <a:pPr algn="ctr">
              <a:lnSpc>
                <a:spcPct val="150000"/>
              </a:lnSpc>
              <a:buClr>
                <a:srgbClr val="C00000"/>
              </a:buClr>
              <a:defRPr/>
            </a:pPr>
            <a:r>
              <a:rPr lang="ja-JP" altLang="en-US" sz="1200" b="1" spc="100" dirty="0">
                <a:solidFill>
                  <a:schemeClr val="bg1"/>
                </a:solidFill>
                <a:latin typeface="Arial" pitchFamily="34" charset="0"/>
                <a:ea typeface="メイリオ" pitchFamily="50" charset="-128"/>
              </a:rPr>
              <a:t>活動･運営状況、情報の内容･質･発信頻度など</a:t>
            </a:r>
          </a:p>
        </p:txBody>
      </p:sp>
      <p:sp>
        <p:nvSpPr>
          <p:cNvPr id="110" name="Text Box 31"/>
          <p:cNvSpPr txBox="1">
            <a:spLocks noChangeArrowheads="1"/>
          </p:cNvSpPr>
          <p:nvPr/>
        </p:nvSpPr>
        <p:spPr bwMode="gray">
          <a:xfrm>
            <a:off x="6248271" y="1904549"/>
            <a:ext cx="1564359" cy="309326"/>
          </a:xfrm>
          <a:prstGeom prst="rect">
            <a:avLst/>
          </a:prstGeom>
          <a:noFill/>
          <a:ln w="3175" cap="rnd">
            <a:noFill/>
            <a:miter lim="800000"/>
            <a:headEnd/>
            <a:tailEnd/>
          </a:ln>
          <a:effectLst/>
        </p:spPr>
        <p:txBody>
          <a:bodyPr wrap="square" lIns="72000" tIns="0" rIns="144000" bIns="0" anchor="t">
            <a:noAutofit/>
          </a:bodyPr>
          <a:lstStyle/>
          <a:p>
            <a:pPr algn="ctr">
              <a:lnSpc>
                <a:spcPct val="150000"/>
              </a:lnSpc>
              <a:buClr>
                <a:srgbClr val="C00000"/>
              </a:buClr>
              <a:defRPr/>
            </a:pPr>
            <a:r>
              <a:rPr lang="ja-JP" altLang="en-US" sz="1600" b="1" spc="100" dirty="0">
                <a:solidFill>
                  <a:schemeClr val="bg1"/>
                </a:solidFill>
                <a:latin typeface="Arial" pitchFamily="34" charset="0"/>
                <a:ea typeface="メイリオ" pitchFamily="50" charset="-128"/>
              </a:rPr>
              <a:t>活動状況は？</a:t>
            </a:r>
          </a:p>
        </p:txBody>
      </p:sp>
    </p:spTree>
    <p:extLst>
      <p:ext uri="{BB962C8B-B14F-4D97-AF65-F5344CB8AC3E}">
        <p14:creationId xmlns:p14="http://schemas.microsoft.com/office/powerpoint/2010/main" val="860111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6370" y="242455"/>
            <a:ext cx="7786257" cy="348557"/>
          </a:xfrm>
        </p:spPr>
        <p:txBody>
          <a:bodyPr/>
          <a:lstStyle/>
          <a:p>
            <a:r>
              <a:rPr lang="en-US" altLang="ja-JP" dirty="0"/>
              <a:t>1-2 OSS</a:t>
            </a:r>
            <a:r>
              <a:rPr lang="ja-JP" altLang="en-US" dirty="0"/>
              <a:t>の目的</a:t>
            </a:r>
            <a:endParaRPr kumimoji="1" lang="ja-JP" altLang="en-US" dirty="0"/>
          </a:p>
        </p:txBody>
      </p:sp>
      <p:sp>
        <p:nvSpPr>
          <p:cNvPr id="28" name="正方形/長方形 27"/>
          <p:cNvSpPr/>
          <p:nvPr/>
        </p:nvSpPr>
        <p:spPr bwMode="auto">
          <a:xfrm>
            <a:off x="257440" y="575734"/>
            <a:ext cx="8957732" cy="104400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29" name="Text Box 31"/>
          <p:cNvSpPr txBox="1">
            <a:spLocks noChangeArrowheads="1"/>
          </p:cNvSpPr>
          <p:nvPr/>
        </p:nvSpPr>
        <p:spPr bwMode="gray">
          <a:xfrm>
            <a:off x="376422" y="721809"/>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600" b="1" spc="100" dirty="0">
                <a:solidFill>
                  <a:schemeClr val="tx1">
                    <a:lumMod val="75000"/>
                    <a:lumOff val="25000"/>
                  </a:schemeClr>
                </a:solidFill>
                <a:latin typeface="Arial" pitchFamily="34" charset="0"/>
                <a:ea typeface="メイリオ" pitchFamily="50" charset="-128"/>
              </a:rPr>
              <a:t>ソースコードの公開と開発者による改良への取組みにより、継続的にソフトウェアの</a:t>
            </a:r>
            <a:br>
              <a:rPr lang="en-US" altLang="ja-JP" sz="1600" b="1" spc="100" dirty="0">
                <a:solidFill>
                  <a:schemeClr val="tx1">
                    <a:lumMod val="75000"/>
                    <a:lumOff val="25000"/>
                  </a:schemeClr>
                </a:solidFill>
                <a:latin typeface="Arial" pitchFamily="34" charset="0"/>
                <a:ea typeface="メイリオ" pitchFamily="50" charset="-128"/>
              </a:rPr>
            </a:br>
            <a:r>
              <a:rPr lang="ja-JP" altLang="en-US" sz="1600" b="1" spc="100" dirty="0">
                <a:solidFill>
                  <a:schemeClr val="tx1">
                    <a:lumMod val="75000"/>
                    <a:lumOff val="25000"/>
                  </a:schemeClr>
                </a:solidFill>
                <a:latin typeface="Arial" pitchFamily="34" charset="0"/>
                <a:ea typeface="メイリオ" pitchFamily="50" charset="-128"/>
              </a:rPr>
              <a:t>機能、品質の向上を図ることが、</a:t>
            </a:r>
            <a:r>
              <a:rPr lang="en-US" altLang="ja-JP" sz="1600" b="1" spc="100" dirty="0">
                <a:solidFill>
                  <a:schemeClr val="tx1">
                    <a:lumMod val="75000"/>
                    <a:lumOff val="25000"/>
                  </a:schemeClr>
                </a:solidFill>
                <a:latin typeface="Arial" pitchFamily="34" charset="0"/>
                <a:ea typeface="メイリオ" pitchFamily="50" charset="-128"/>
              </a:rPr>
              <a:t>OSS</a:t>
            </a:r>
            <a:r>
              <a:rPr lang="ja-JP" altLang="en-US" sz="1600" b="1" spc="100" dirty="0">
                <a:solidFill>
                  <a:schemeClr val="tx1">
                    <a:lumMod val="75000"/>
                    <a:lumOff val="25000"/>
                  </a:schemeClr>
                </a:solidFill>
                <a:latin typeface="Arial" pitchFamily="34" charset="0"/>
                <a:ea typeface="メイリオ" pitchFamily="50" charset="-128"/>
              </a:rPr>
              <a:t>の目的です。</a:t>
            </a:r>
          </a:p>
        </p:txBody>
      </p:sp>
      <p:cxnSp>
        <p:nvCxnSpPr>
          <p:cNvPr id="30" name="直線コネクタ 29"/>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31" name="直線コネクタ 30"/>
          <p:cNvCxnSpPr/>
          <p:nvPr/>
        </p:nvCxnSpPr>
        <p:spPr bwMode="auto">
          <a:xfrm>
            <a:off x="350573" y="1561872"/>
            <a:ext cx="8771467" cy="0"/>
          </a:xfrm>
          <a:prstGeom prst="line">
            <a:avLst/>
          </a:prstGeom>
          <a:noFill/>
          <a:ln w="19050" cap="flat" cmpd="sng" algn="ctr">
            <a:solidFill>
              <a:schemeClr val="bg1"/>
            </a:solidFill>
            <a:prstDash val="dash"/>
            <a:round/>
            <a:headEnd type="none" w="med" len="med"/>
            <a:tailEnd type="none" w="med" len="med"/>
          </a:ln>
          <a:effectLst/>
        </p:spPr>
      </p:cxnSp>
      <p:grpSp>
        <p:nvGrpSpPr>
          <p:cNvPr id="58" name="グループ化 57"/>
          <p:cNvGrpSpPr/>
          <p:nvPr/>
        </p:nvGrpSpPr>
        <p:grpSpPr>
          <a:xfrm>
            <a:off x="2080599" y="3184944"/>
            <a:ext cx="5311414" cy="1869082"/>
            <a:chOff x="1624188" y="1891056"/>
            <a:chExt cx="6251635" cy="2199946"/>
          </a:xfrm>
        </p:grpSpPr>
        <p:grpSp>
          <p:nvGrpSpPr>
            <p:cNvPr id="40" name="グループ化 39"/>
            <p:cNvGrpSpPr/>
            <p:nvPr/>
          </p:nvGrpSpPr>
          <p:grpSpPr>
            <a:xfrm>
              <a:off x="1624188" y="2912159"/>
              <a:ext cx="2139236" cy="886689"/>
              <a:chOff x="2130686" y="2438631"/>
              <a:chExt cx="2139236" cy="886689"/>
            </a:xfrm>
          </p:grpSpPr>
          <p:pic>
            <p:nvPicPr>
              <p:cNvPr id="34" name="Picture 11" descr="K:\知的所有権保全\OSS教育050926\部品\e6-a011.wmf"/>
              <p:cNvPicPr>
                <a:picLocks noChangeAspect="1" noChangeArrowheads="1"/>
              </p:cNvPicPr>
              <p:nvPr/>
            </p:nvPicPr>
            <p:blipFill>
              <a:blip r:embed="rId2" cstate="print">
                <a:duotone>
                  <a:prstClr val="black"/>
                  <a:srgbClr val="27A2B3">
                    <a:tint val="45000"/>
                    <a:satMod val="400000"/>
                  </a:srgbClr>
                </a:duotone>
                <a:lum bright="30000"/>
              </a:blip>
              <a:srcRect b="20012"/>
              <a:stretch>
                <a:fillRect/>
              </a:stretch>
            </p:blipFill>
            <p:spPr bwMode="auto">
              <a:xfrm flipH="1">
                <a:off x="2130686" y="2438631"/>
                <a:ext cx="955414" cy="685303"/>
              </a:xfrm>
              <a:prstGeom prst="rect">
                <a:avLst/>
              </a:prstGeom>
              <a:noFill/>
              <a:ln w="9525">
                <a:noFill/>
                <a:miter lim="800000"/>
                <a:headEnd/>
                <a:tailEnd/>
              </a:ln>
            </p:spPr>
          </p:pic>
          <p:pic>
            <p:nvPicPr>
              <p:cNvPr id="37" name="Picture 11" descr="K:\知的所有権保全\OSS教育050926\部品\e6-a011.wmf"/>
              <p:cNvPicPr>
                <a:picLocks noChangeAspect="1" noChangeArrowheads="1"/>
              </p:cNvPicPr>
              <p:nvPr/>
            </p:nvPicPr>
            <p:blipFill>
              <a:blip r:embed="rId2" cstate="print">
                <a:duotone>
                  <a:prstClr val="black"/>
                  <a:srgbClr val="27A2B3">
                    <a:tint val="45000"/>
                    <a:satMod val="400000"/>
                  </a:srgbClr>
                </a:duotone>
                <a:lum bright="30000"/>
              </a:blip>
              <a:srcRect b="20012"/>
              <a:stretch>
                <a:fillRect/>
              </a:stretch>
            </p:blipFill>
            <p:spPr bwMode="auto">
              <a:xfrm flipH="1">
                <a:off x="2544344" y="2640017"/>
                <a:ext cx="955414" cy="685303"/>
              </a:xfrm>
              <a:prstGeom prst="rect">
                <a:avLst/>
              </a:prstGeom>
              <a:noFill/>
              <a:ln w="9525">
                <a:noFill/>
                <a:miter lim="800000"/>
                <a:headEnd/>
                <a:tailEnd/>
              </a:ln>
            </p:spPr>
          </p:pic>
          <p:pic>
            <p:nvPicPr>
              <p:cNvPr id="38" name="Picture 11" descr="K:\知的所有権保全\OSS教育050926\部品\e6-a011.wmf"/>
              <p:cNvPicPr>
                <a:picLocks noChangeAspect="1" noChangeArrowheads="1"/>
              </p:cNvPicPr>
              <p:nvPr/>
            </p:nvPicPr>
            <p:blipFill>
              <a:blip r:embed="rId2" cstate="print">
                <a:duotone>
                  <a:prstClr val="black"/>
                  <a:srgbClr val="27A2B3">
                    <a:tint val="45000"/>
                    <a:satMod val="400000"/>
                  </a:srgbClr>
                </a:duotone>
                <a:lum bright="30000"/>
              </a:blip>
              <a:srcRect b="20012"/>
              <a:stretch>
                <a:fillRect/>
              </a:stretch>
            </p:blipFill>
            <p:spPr bwMode="auto">
              <a:xfrm flipH="1">
                <a:off x="2990657" y="2438631"/>
                <a:ext cx="955414" cy="685303"/>
              </a:xfrm>
              <a:prstGeom prst="rect">
                <a:avLst/>
              </a:prstGeom>
              <a:noFill/>
              <a:ln w="9525">
                <a:noFill/>
                <a:miter lim="800000"/>
                <a:headEnd/>
                <a:tailEnd/>
              </a:ln>
            </p:spPr>
          </p:pic>
          <p:pic>
            <p:nvPicPr>
              <p:cNvPr id="39" name="Picture 11" descr="K:\知的所有権保全\OSS教育050926\部品\e6-a011.wmf"/>
              <p:cNvPicPr>
                <a:picLocks noChangeAspect="1" noChangeArrowheads="1"/>
              </p:cNvPicPr>
              <p:nvPr/>
            </p:nvPicPr>
            <p:blipFill>
              <a:blip r:embed="rId2" cstate="print">
                <a:duotone>
                  <a:prstClr val="black"/>
                  <a:srgbClr val="27A2B3">
                    <a:tint val="45000"/>
                    <a:satMod val="400000"/>
                  </a:srgbClr>
                </a:duotone>
                <a:lum bright="30000"/>
              </a:blip>
              <a:srcRect b="20012"/>
              <a:stretch>
                <a:fillRect/>
              </a:stretch>
            </p:blipFill>
            <p:spPr bwMode="auto">
              <a:xfrm flipH="1">
                <a:off x="3314508" y="2640017"/>
                <a:ext cx="955414" cy="685303"/>
              </a:xfrm>
              <a:prstGeom prst="rect">
                <a:avLst/>
              </a:prstGeom>
              <a:noFill/>
              <a:ln w="9525">
                <a:noFill/>
                <a:miter lim="800000"/>
                <a:headEnd/>
                <a:tailEnd/>
              </a:ln>
            </p:spPr>
          </p:pic>
        </p:grpSp>
        <p:grpSp>
          <p:nvGrpSpPr>
            <p:cNvPr id="41" name="グループ化 40"/>
            <p:cNvGrpSpPr/>
            <p:nvPr/>
          </p:nvGrpSpPr>
          <p:grpSpPr>
            <a:xfrm flipH="1">
              <a:off x="5736587" y="2912159"/>
              <a:ext cx="2139236" cy="886689"/>
              <a:chOff x="2130686" y="2438631"/>
              <a:chExt cx="2139236" cy="886689"/>
            </a:xfrm>
          </p:grpSpPr>
          <p:pic>
            <p:nvPicPr>
              <p:cNvPr id="42" name="Picture 11" descr="K:\知的所有権保全\OSS教育050926\部品\e6-a011.wmf"/>
              <p:cNvPicPr>
                <a:picLocks noChangeAspect="1" noChangeArrowheads="1"/>
              </p:cNvPicPr>
              <p:nvPr/>
            </p:nvPicPr>
            <p:blipFill>
              <a:blip r:embed="rId2" cstate="print">
                <a:duotone>
                  <a:prstClr val="black"/>
                  <a:srgbClr val="FF6699">
                    <a:tint val="45000"/>
                    <a:satMod val="400000"/>
                  </a:srgbClr>
                </a:duotone>
                <a:lum bright="40000"/>
              </a:blip>
              <a:srcRect b="20012"/>
              <a:stretch>
                <a:fillRect/>
              </a:stretch>
            </p:blipFill>
            <p:spPr bwMode="auto">
              <a:xfrm flipH="1">
                <a:off x="2130686" y="2438631"/>
                <a:ext cx="955414" cy="685303"/>
              </a:xfrm>
              <a:prstGeom prst="rect">
                <a:avLst/>
              </a:prstGeom>
              <a:noFill/>
              <a:ln w="9525">
                <a:noFill/>
                <a:miter lim="800000"/>
                <a:headEnd/>
                <a:tailEnd/>
              </a:ln>
            </p:spPr>
          </p:pic>
          <p:pic>
            <p:nvPicPr>
              <p:cNvPr id="43" name="Picture 11" descr="K:\知的所有権保全\OSS教育050926\部品\e6-a011.wmf"/>
              <p:cNvPicPr>
                <a:picLocks noChangeAspect="1" noChangeArrowheads="1"/>
              </p:cNvPicPr>
              <p:nvPr/>
            </p:nvPicPr>
            <p:blipFill>
              <a:blip r:embed="rId2" cstate="print">
                <a:duotone>
                  <a:prstClr val="black"/>
                  <a:srgbClr val="FF6699">
                    <a:tint val="45000"/>
                    <a:satMod val="400000"/>
                  </a:srgbClr>
                </a:duotone>
                <a:lum bright="40000"/>
              </a:blip>
              <a:srcRect b="20012"/>
              <a:stretch>
                <a:fillRect/>
              </a:stretch>
            </p:blipFill>
            <p:spPr bwMode="auto">
              <a:xfrm flipH="1">
                <a:off x="2544345" y="2640017"/>
                <a:ext cx="955414" cy="685303"/>
              </a:xfrm>
              <a:prstGeom prst="rect">
                <a:avLst/>
              </a:prstGeom>
              <a:noFill/>
              <a:ln w="9525">
                <a:noFill/>
                <a:miter lim="800000"/>
                <a:headEnd/>
                <a:tailEnd/>
              </a:ln>
            </p:spPr>
          </p:pic>
          <p:pic>
            <p:nvPicPr>
              <p:cNvPr id="44" name="Picture 11" descr="K:\知的所有権保全\OSS教育050926\部品\e6-a011.wmf"/>
              <p:cNvPicPr>
                <a:picLocks noChangeAspect="1" noChangeArrowheads="1"/>
              </p:cNvPicPr>
              <p:nvPr/>
            </p:nvPicPr>
            <p:blipFill>
              <a:blip r:embed="rId2" cstate="print">
                <a:duotone>
                  <a:prstClr val="black"/>
                  <a:srgbClr val="FF6699">
                    <a:tint val="45000"/>
                    <a:satMod val="400000"/>
                  </a:srgbClr>
                </a:duotone>
                <a:lum bright="40000"/>
              </a:blip>
              <a:srcRect b="20012"/>
              <a:stretch>
                <a:fillRect/>
              </a:stretch>
            </p:blipFill>
            <p:spPr bwMode="auto">
              <a:xfrm flipH="1">
                <a:off x="2990659" y="2438631"/>
                <a:ext cx="955414" cy="685303"/>
              </a:xfrm>
              <a:prstGeom prst="rect">
                <a:avLst/>
              </a:prstGeom>
              <a:noFill/>
              <a:ln w="9525">
                <a:noFill/>
                <a:miter lim="800000"/>
                <a:headEnd/>
                <a:tailEnd/>
              </a:ln>
            </p:spPr>
          </p:pic>
          <p:pic>
            <p:nvPicPr>
              <p:cNvPr id="45" name="Picture 11" descr="K:\知的所有権保全\OSS教育050926\部品\e6-a011.wmf"/>
              <p:cNvPicPr>
                <a:picLocks noChangeAspect="1" noChangeArrowheads="1"/>
              </p:cNvPicPr>
              <p:nvPr/>
            </p:nvPicPr>
            <p:blipFill>
              <a:blip r:embed="rId2" cstate="print">
                <a:duotone>
                  <a:prstClr val="black"/>
                  <a:srgbClr val="FF6699">
                    <a:tint val="45000"/>
                    <a:satMod val="400000"/>
                  </a:srgbClr>
                </a:duotone>
                <a:lum bright="40000"/>
              </a:blip>
              <a:srcRect b="20012"/>
              <a:stretch>
                <a:fillRect/>
              </a:stretch>
            </p:blipFill>
            <p:spPr bwMode="auto">
              <a:xfrm flipH="1">
                <a:off x="3314508" y="2640017"/>
                <a:ext cx="955414" cy="685303"/>
              </a:xfrm>
              <a:prstGeom prst="rect">
                <a:avLst/>
              </a:prstGeom>
              <a:noFill/>
              <a:ln w="9525">
                <a:noFill/>
                <a:miter lim="800000"/>
                <a:headEnd/>
                <a:tailEnd/>
              </a:ln>
            </p:spPr>
          </p:pic>
        </p:grpSp>
        <p:grpSp>
          <p:nvGrpSpPr>
            <p:cNvPr id="48" name="グループ化 47"/>
            <p:cNvGrpSpPr/>
            <p:nvPr/>
          </p:nvGrpSpPr>
          <p:grpSpPr>
            <a:xfrm>
              <a:off x="3476126" y="1918678"/>
              <a:ext cx="2252024" cy="2172324"/>
              <a:chOff x="3476126" y="1918678"/>
              <a:chExt cx="2252024" cy="2172324"/>
            </a:xfrm>
            <a:solidFill>
              <a:srgbClr val="F15DAE"/>
            </a:solidFill>
          </p:grpSpPr>
          <p:sp>
            <p:nvSpPr>
              <p:cNvPr id="46" name="アーチ 45"/>
              <p:cNvSpPr/>
              <p:nvPr/>
            </p:nvSpPr>
            <p:spPr bwMode="auto">
              <a:xfrm rot="20658255">
                <a:off x="3555825" y="1918678"/>
                <a:ext cx="2172325" cy="2172324"/>
              </a:xfrm>
              <a:prstGeom prst="blockArc">
                <a:avLst>
                  <a:gd name="adj1" fmla="val 13380722"/>
                  <a:gd name="adj2" fmla="val 21547425"/>
                  <a:gd name="adj3" fmla="val 10212"/>
                </a:avLst>
              </a:prstGeom>
              <a:grp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7" name="二等辺三角形 46"/>
              <p:cNvSpPr/>
              <p:nvPr/>
            </p:nvSpPr>
            <p:spPr bwMode="auto">
              <a:xfrm rot="12786689">
                <a:off x="3476126" y="2387663"/>
                <a:ext cx="483619" cy="476709"/>
              </a:xfrm>
              <a:prstGeom prst="triangle">
                <a:avLst/>
              </a:prstGeom>
              <a:grp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49" name="グループ化 48"/>
            <p:cNvGrpSpPr/>
            <p:nvPr/>
          </p:nvGrpSpPr>
          <p:grpSpPr>
            <a:xfrm flipH="1" flipV="1">
              <a:off x="3571376" y="1891056"/>
              <a:ext cx="2252024" cy="2172329"/>
              <a:chOff x="3476126" y="2334961"/>
              <a:chExt cx="2252024" cy="2172329"/>
            </a:xfrm>
            <a:solidFill>
              <a:srgbClr val="27A2B3"/>
            </a:solidFill>
          </p:grpSpPr>
          <p:sp>
            <p:nvSpPr>
              <p:cNvPr id="50" name="アーチ 49"/>
              <p:cNvSpPr/>
              <p:nvPr/>
            </p:nvSpPr>
            <p:spPr bwMode="auto">
              <a:xfrm rot="20658255">
                <a:off x="3555825" y="2334961"/>
                <a:ext cx="2172325" cy="2172329"/>
              </a:xfrm>
              <a:prstGeom prst="blockArc">
                <a:avLst>
                  <a:gd name="adj1" fmla="val 13380722"/>
                  <a:gd name="adj2" fmla="val 21547425"/>
                  <a:gd name="adj3" fmla="val 10212"/>
                </a:avLst>
              </a:prstGeom>
              <a:grp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51" name="二等辺三角形 50"/>
              <p:cNvSpPr/>
              <p:nvPr/>
            </p:nvSpPr>
            <p:spPr bwMode="auto">
              <a:xfrm rot="12786689">
                <a:off x="3476126" y="2803949"/>
                <a:ext cx="483619" cy="476711"/>
              </a:xfrm>
              <a:prstGeom prst="triangle">
                <a:avLst/>
              </a:prstGeom>
              <a:grp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52" name="Text Box 31"/>
            <p:cNvSpPr txBox="1">
              <a:spLocks noChangeArrowheads="1"/>
            </p:cNvSpPr>
            <p:nvPr/>
          </p:nvSpPr>
          <p:spPr bwMode="gray">
            <a:xfrm>
              <a:off x="3819332" y="2284313"/>
              <a:ext cx="1739035" cy="413390"/>
            </a:xfrm>
            <a:prstGeom prst="rect">
              <a:avLst/>
            </a:prstGeom>
            <a:noFill/>
            <a:ln w="3175" cap="rnd">
              <a:noFill/>
              <a:miter lim="800000"/>
              <a:headEnd/>
              <a:tailEnd/>
            </a:ln>
            <a:effectLst/>
          </p:spPr>
          <p:txBody>
            <a:bodyPr wrap="square" lIns="72000" tIns="0" rIns="144000" bIns="0" anchor="t">
              <a:noAutofit/>
            </a:bodyPr>
            <a:lstStyle/>
            <a:p>
              <a:pPr algn="ctr">
                <a:lnSpc>
                  <a:spcPct val="100000"/>
                </a:lnSpc>
                <a:buClr>
                  <a:srgbClr val="C00000"/>
                </a:buClr>
                <a:defRPr/>
              </a:pPr>
              <a:r>
                <a:rPr lang="ja-JP" altLang="en-US" sz="1200" b="1" spc="100" dirty="0">
                  <a:solidFill>
                    <a:schemeClr val="tx1">
                      <a:lumMod val="75000"/>
                      <a:lumOff val="25000"/>
                    </a:schemeClr>
                  </a:solidFill>
                  <a:latin typeface="Arial" pitchFamily="34" charset="0"/>
                  <a:ea typeface="メイリオ" pitchFamily="50" charset="-128"/>
                </a:rPr>
                <a:t>フィード</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バック</a:t>
              </a:r>
            </a:p>
          </p:txBody>
        </p:sp>
        <p:sp>
          <p:nvSpPr>
            <p:cNvPr id="53" name="Text Box 31"/>
            <p:cNvSpPr txBox="1">
              <a:spLocks noChangeArrowheads="1"/>
            </p:cNvSpPr>
            <p:nvPr/>
          </p:nvSpPr>
          <p:spPr bwMode="gray">
            <a:xfrm>
              <a:off x="3819332" y="3277091"/>
              <a:ext cx="1739035" cy="488978"/>
            </a:xfrm>
            <a:prstGeom prst="rect">
              <a:avLst/>
            </a:prstGeom>
            <a:noFill/>
            <a:ln w="3175" cap="rnd">
              <a:noFill/>
              <a:miter lim="800000"/>
              <a:headEnd/>
              <a:tailEnd/>
            </a:ln>
            <a:effectLst/>
          </p:spPr>
          <p:txBody>
            <a:bodyPr wrap="square" lIns="72000" tIns="0" rIns="144000" bIns="0" anchor="t">
              <a:noAutofit/>
            </a:bodyPr>
            <a:lstStyle/>
            <a:p>
              <a:pPr algn="ctr">
                <a:lnSpc>
                  <a:spcPct val="100000"/>
                </a:lnSpc>
                <a:buClr>
                  <a:srgbClr val="C00000"/>
                </a:buClr>
                <a:defRPr/>
              </a:pPr>
              <a:r>
                <a:rPr lang="ja-JP" altLang="en-US" sz="1200" b="1" spc="100" dirty="0">
                  <a:solidFill>
                    <a:schemeClr val="tx1">
                      <a:lumMod val="75000"/>
                      <a:lumOff val="25000"/>
                    </a:schemeClr>
                  </a:solidFill>
                  <a:latin typeface="Arial" pitchFamily="34" charset="0"/>
                  <a:ea typeface="メイリオ" pitchFamily="50" charset="-128"/>
                </a:rPr>
                <a:t>ソースコード</a:t>
              </a:r>
              <a:endParaRPr lang="en-US" altLang="ja-JP" sz="1200" b="1" spc="100" dirty="0">
                <a:solidFill>
                  <a:schemeClr val="tx1">
                    <a:lumMod val="75000"/>
                    <a:lumOff val="25000"/>
                  </a:schemeClr>
                </a:solidFill>
                <a:latin typeface="Arial" pitchFamily="34" charset="0"/>
                <a:ea typeface="メイリオ" pitchFamily="50" charset="-128"/>
              </a:endParaRPr>
            </a:p>
            <a:p>
              <a:pPr algn="ctr">
                <a:lnSpc>
                  <a:spcPct val="100000"/>
                </a:lnSpc>
                <a:buClr>
                  <a:srgbClr val="C00000"/>
                </a:buClr>
                <a:defRPr/>
              </a:pPr>
              <a:r>
                <a:rPr lang="ja-JP" altLang="en-US" sz="1200" b="1" spc="100" dirty="0">
                  <a:solidFill>
                    <a:schemeClr val="tx1">
                      <a:lumMod val="75000"/>
                      <a:lumOff val="25000"/>
                    </a:schemeClr>
                  </a:solidFill>
                  <a:latin typeface="Arial" pitchFamily="34" charset="0"/>
                  <a:ea typeface="メイリオ" pitchFamily="50" charset="-128"/>
                </a:rPr>
                <a:t>公開</a:t>
              </a:r>
            </a:p>
          </p:txBody>
        </p:sp>
        <p:sp>
          <p:nvSpPr>
            <p:cNvPr id="54" name="角丸四角形 53"/>
            <p:cNvSpPr/>
            <p:nvPr/>
          </p:nvSpPr>
          <p:spPr bwMode="auto">
            <a:xfrm>
              <a:off x="2125132" y="2158999"/>
              <a:ext cx="1058334" cy="474134"/>
            </a:xfrm>
            <a:prstGeom prst="roundRect">
              <a:avLst/>
            </a:prstGeom>
            <a:solidFill>
              <a:srgbClr val="27A2B3"/>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800" b="1" spc="100" dirty="0">
                  <a:solidFill>
                    <a:schemeClr val="bg1"/>
                  </a:solidFill>
                  <a:latin typeface="Arial" pitchFamily="34" charset="0"/>
                  <a:ea typeface="メイリオ" pitchFamily="50" charset="-128"/>
                </a:rPr>
                <a:t>開発者</a:t>
              </a:r>
              <a:endParaRPr kumimoji="1" lang="en-US" altLang="ja-JP" sz="1800" b="1" spc="100" dirty="0">
                <a:solidFill>
                  <a:schemeClr val="bg1"/>
                </a:solidFill>
                <a:latin typeface="Arial" pitchFamily="34" charset="0"/>
                <a:ea typeface="メイリオ" pitchFamily="50" charset="-128"/>
              </a:endParaRPr>
            </a:p>
          </p:txBody>
        </p:sp>
        <p:sp>
          <p:nvSpPr>
            <p:cNvPr id="55" name="角丸四角形 54"/>
            <p:cNvSpPr/>
            <p:nvPr/>
          </p:nvSpPr>
          <p:spPr bwMode="auto">
            <a:xfrm>
              <a:off x="6155265" y="2158999"/>
              <a:ext cx="1058334" cy="474134"/>
            </a:xfrm>
            <a:prstGeom prst="roundRect">
              <a:avLst/>
            </a:prstGeom>
            <a:solidFill>
              <a:srgbClr val="F15DAE"/>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800" b="1" spc="100" dirty="0">
                  <a:solidFill>
                    <a:schemeClr val="bg1"/>
                  </a:solidFill>
                  <a:latin typeface="Arial" pitchFamily="34" charset="0"/>
                  <a:ea typeface="メイリオ" pitchFamily="50" charset="-128"/>
                </a:rPr>
                <a:t>利用者</a:t>
              </a:r>
            </a:p>
          </p:txBody>
        </p:sp>
      </p:grpSp>
      <p:grpSp>
        <p:nvGrpSpPr>
          <p:cNvPr id="103" name="グループ化 102"/>
          <p:cNvGrpSpPr/>
          <p:nvPr/>
        </p:nvGrpSpPr>
        <p:grpSpPr>
          <a:xfrm>
            <a:off x="1127531" y="3218825"/>
            <a:ext cx="1322549" cy="792000"/>
            <a:chOff x="1659772" y="3217566"/>
            <a:chExt cx="855623" cy="792000"/>
          </a:xfrm>
        </p:grpSpPr>
        <p:sp>
          <p:nvSpPr>
            <p:cNvPr id="98" name="二等辺三角形 97"/>
            <p:cNvSpPr/>
            <p:nvPr/>
          </p:nvSpPr>
          <p:spPr bwMode="auto">
            <a:xfrm rot="7851815">
              <a:off x="2073432" y="3557746"/>
              <a:ext cx="351364" cy="532563"/>
            </a:xfrm>
            <a:prstGeom prst="triangle">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endParaRPr kumimoji="1" lang="ja-JP" altLang="en-US" sz="1200" b="1" spc="100" dirty="0">
                <a:solidFill>
                  <a:srgbClr val="4D4D4D"/>
                </a:solidFill>
                <a:latin typeface="Arial" pitchFamily="34" charset="0"/>
                <a:ea typeface="メイリオ" pitchFamily="50" charset="-128"/>
              </a:endParaRPr>
            </a:p>
          </p:txBody>
        </p:sp>
        <p:sp>
          <p:nvSpPr>
            <p:cNvPr id="99" name="円/楕円 98"/>
            <p:cNvSpPr/>
            <p:nvPr/>
          </p:nvSpPr>
          <p:spPr bwMode="auto">
            <a:xfrm>
              <a:off x="1659772" y="3217566"/>
              <a:ext cx="792000" cy="792000"/>
            </a:xfrm>
            <a:prstGeom prst="ellipse">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r>
                <a:rPr lang="ja-JP" altLang="en-US" sz="1200" b="1" spc="100" dirty="0">
                  <a:solidFill>
                    <a:srgbClr val="4D4D4D"/>
                  </a:solidFill>
                  <a:latin typeface="Arial" pitchFamily="34" charset="0"/>
                  <a:ea typeface="メイリオ" pitchFamily="50" charset="-128"/>
                </a:rPr>
                <a:t>不具合修正</a:t>
              </a:r>
              <a:endParaRPr kumimoji="1" lang="en-US" altLang="ja-JP" sz="1200" b="1" spc="100" dirty="0">
                <a:solidFill>
                  <a:srgbClr val="4D4D4D"/>
                </a:solidFill>
                <a:latin typeface="Arial" pitchFamily="34" charset="0"/>
                <a:ea typeface="メイリオ" pitchFamily="50" charset="-128"/>
              </a:endParaRPr>
            </a:p>
            <a:p>
              <a:pPr algn="ctr">
                <a:lnSpc>
                  <a:spcPct val="100000"/>
                </a:lnSpc>
              </a:pPr>
              <a:r>
                <a:rPr kumimoji="1" lang="ja-JP" altLang="en-US" sz="1200" b="1" spc="100" dirty="0">
                  <a:solidFill>
                    <a:srgbClr val="4D4D4D"/>
                  </a:solidFill>
                  <a:latin typeface="Arial" pitchFamily="34" charset="0"/>
                  <a:ea typeface="メイリオ" pitchFamily="50" charset="-128"/>
                </a:rPr>
                <a:t>新機能追加</a:t>
              </a:r>
            </a:p>
          </p:txBody>
        </p:sp>
      </p:grpSp>
      <p:grpSp>
        <p:nvGrpSpPr>
          <p:cNvPr id="102" name="グループ化 101"/>
          <p:cNvGrpSpPr/>
          <p:nvPr/>
        </p:nvGrpSpPr>
        <p:grpSpPr>
          <a:xfrm>
            <a:off x="6870512" y="3161674"/>
            <a:ext cx="1056579" cy="792000"/>
            <a:chOff x="6829691" y="3152251"/>
            <a:chExt cx="1056579" cy="792000"/>
          </a:xfrm>
        </p:grpSpPr>
        <p:sp>
          <p:nvSpPr>
            <p:cNvPr id="100" name="二等辺三角形 99"/>
            <p:cNvSpPr/>
            <p:nvPr/>
          </p:nvSpPr>
          <p:spPr bwMode="auto">
            <a:xfrm rot="13748185" flipH="1">
              <a:off x="6920291" y="3481545"/>
              <a:ext cx="351364" cy="532563"/>
            </a:xfrm>
            <a:prstGeom prst="triangle">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endParaRPr kumimoji="1" lang="ja-JP" altLang="en-US" sz="1200" b="1" spc="100" dirty="0">
                <a:solidFill>
                  <a:srgbClr val="4D4D4D"/>
                </a:solidFill>
                <a:latin typeface="Arial" pitchFamily="34" charset="0"/>
                <a:ea typeface="メイリオ" pitchFamily="50" charset="-128"/>
              </a:endParaRPr>
            </a:p>
          </p:txBody>
        </p:sp>
        <p:sp>
          <p:nvSpPr>
            <p:cNvPr id="101" name="円/楕円 100"/>
            <p:cNvSpPr/>
            <p:nvPr/>
          </p:nvSpPr>
          <p:spPr bwMode="auto">
            <a:xfrm>
              <a:off x="6887083" y="3152251"/>
              <a:ext cx="999187" cy="792000"/>
            </a:xfrm>
            <a:prstGeom prst="ellipse">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a:solidFill>
                    <a:srgbClr val="4D4D4D"/>
                  </a:solidFill>
                  <a:latin typeface="Arial" pitchFamily="34" charset="0"/>
                  <a:ea typeface="メイリオ" pitchFamily="50" charset="-128"/>
                </a:rPr>
                <a:t>不具合</a:t>
              </a:r>
              <a:endParaRPr lang="en-US" altLang="ja-JP" sz="1200" b="1" spc="100" dirty="0">
                <a:solidFill>
                  <a:srgbClr val="4D4D4D"/>
                </a:solidFill>
                <a:latin typeface="Arial" pitchFamily="34" charset="0"/>
                <a:ea typeface="メイリオ" pitchFamily="50" charset="-128"/>
              </a:endParaRPr>
            </a:p>
            <a:p>
              <a:pPr algn="ctr">
                <a:lnSpc>
                  <a:spcPct val="100000"/>
                </a:lnSpc>
              </a:pPr>
              <a:r>
                <a:rPr kumimoji="1" lang="ja-JP" altLang="en-US" sz="1200" b="1" spc="100" dirty="0">
                  <a:solidFill>
                    <a:srgbClr val="4D4D4D"/>
                  </a:solidFill>
                  <a:latin typeface="Arial" pitchFamily="34" charset="0"/>
                  <a:ea typeface="メイリオ" pitchFamily="50" charset="-128"/>
                </a:rPr>
                <a:t>レポート</a:t>
              </a:r>
            </a:p>
          </p:txBody>
        </p:sp>
      </p:grpSp>
      <p:grpSp>
        <p:nvGrpSpPr>
          <p:cNvPr id="69" name="グループ化 68"/>
          <p:cNvGrpSpPr/>
          <p:nvPr/>
        </p:nvGrpSpPr>
        <p:grpSpPr>
          <a:xfrm>
            <a:off x="5033929" y="4987868"/>
            <a:ext cx="2197460" cy="306467"/>
            <a:chOff x="-2732757" y="4031125"/>
            <a:chExt cx="2197460" cy="306467"/>
          </a:xfrm>
        </p:grpSpPr>
        <p:sp>
          <p:nvSpPr>
            <p:cNvPr id="57" name="テキスト ボックス 56"/>
            <p:cNvSpPr txBox="1"/>
            <p:nvPr/>
          </p:nvSpPr>
          <p:spPr>
            <a:xfrm>
              <a:off x="-2732757" y="4031125"/>
              <a:ext cx="2197460"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lang="en-US" altLang="ja-JP" sz="1200" b="1" spc="100" dirty="0">
                  <a:solidFill>
                    <a:schemeClr val="bg1"/>
                  </a:solidFill>
                  <a:latin typeface="Arial" pitchFamily="34" charset="0"/>
                  <a:ea typeface="メイリオ" pitchFamily="50" charset="-128"/>
                </a:rPr>
                <a:t>OSS</a:t>
              </a:r>
              <a:r>
                <a:rPr kumimoji="1" lang="ja-JP" altLang="en-US" sz="1200" b="1" spc="100" dirty="0">
                  <a:solidFill>
                    <a:schemeClr val="bg1"/>
                  </a:solidFill>
                  <a:latin typeface="Arial" pitchFamily="34" charset="0"/>
                  <a:ea typeface="メイリオ" pitchFamily="50" charset="-128"/>
                </a:rPr>
                <a:t>コミュニティの定義</a:t>
              </a:r>
            </a:p>
          </p:txBody>
        </p:sp>
        <p:grpSp>
          <p:nvGrpSpPr>
            <p:cNvPr id="68" name="グループ化 67"/>
            <p:cNvGrpSpPr/>
            <p:nvPr/>
          </p:nvGrpSpPr>
          <p:grpSpPr>
            <a:xfrm>
              <a:off x="-2665990" y="4071930"/>
              <a:ext cx="118940" cy="135520"/>
              <a:chOff x="7910570" y="4110030"/>
              <a:chExt cx="118940" cy="135520"/>
            </a:xfrm>
          </p:grpSpPr>
          <p:sp>
            <p:nvSpPr>
              <p:cNvPr id="60" name="正方形/長方形 59"/>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61" name="正方形/長方形 60"/>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76" name="グループ化 75"/>
          <p:cNvGrpSpPr/>
          <p:nvPr/>
        </p:nvGrpSpPr>
        <p:grpSpPr>
          <a:xfrm>
            <a:off x="8089247" y="4987868"/>
            <a:ext cx="1198887" cy="306467"/>
            <a:chOff x="-2732757" y="4031125"/>
            <a:chExt cx="1198887" cy="306467"/>
          </a:xfrm>
        </p:grpSpPr>
        <p:sp>
          <p:nvSpPr>
            <p:cNvPr id="77" name="テキスト ボックス 76"/>
            <p:cNvSpPr txBox="1"/>
            <p:nvPr/>
          </p:nvSpPr>
          <p:spPr>
            <a:xfrm>
              <a:off x="-2732757" y="4031125"/>
              <a:ext cx="1198887"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kumimoji="1" lang="en-US" altLang="ja-JP" sz="1200" b="1" spc="100" dirty="0">
                  <a:solidFill>
                    <a:schemeClr val="bg1"/>
                  </a:solidFill>
                  <a:latin typeface="Arial" pitchFamily="34" charset="0"/>
                  <a:ea typeface="メイリオ" pitchFamily="50" charset="-128"/>
                </a:rPr>
                <a:t>OSS</a:t>
              </a:r>
              <a:r>
                <a:rPr kumimoji="1" lang="ja-JP" altLang="en-US" sz="1200" b="1" spc="100" dirty="0">
                  <a:solidFill>
                    <a:schemeClr val="bg1"/>
                  </a:solidFill>
                  <a:latin typeface="Arial" pitchFamily="34" charset="0"/>
                  <a:ea typeface="メイリオ" pitchFamily="50" charset="-128"/>
                </a:rPr>
                <a:t>の歴史</a:t>
              </a:r>
            </a:p>
          </p:txBody>
        </p:sp>
        <p:grpSp>
          <p:nvGrpSpPr>
            <p:cNvPr id="78" name="グループ化 67"/>
            <p:cNvGrpSpPr/>
            <p:nvPr/>
          </p:nvGrpSpPr>
          <p:grpSpPr>
            <a:xfrm>
              <a:off x="-2665990" y="4071930"/>
              <a:ext cx="118940" cy="135520"/>
              <a:chOff x="7910570" y="4110030"/>
              <a:chExt cx="118940" cy="135520"/>
            </a:xfrm>
          </p:grpSpPr>
          <p:sp>
            <p:nvSpPr>
              <p:cNvPr id="79" name="正方形/長方形 78"/>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92" name="正方形/長方形 91"/>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56" name="グループ化 55"/>
          <p:cNvGrpSpPr/>
          <p:nvPr/>
        </p:nvGrpSpPr>
        <p:grpSpPr>
          <a:xfrm>
            <a:off x="8300720" y="4500656"/>
            <a:ext cx="955040" cy="457200"/>
            <a:chOff x="-2468880" y="1798320"/>
            <a:chExt cx="955040" cy="457200"/>
          </a:xfrm>
        </p:grpSpPr>
        <p:sp>
          <p:nvSpPr>
            <p:cNvPr id="62" name="二等辺三角形 61"/>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63" name="角丸四角形 62"/>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grpSp>
        <p:nvGrpSpPr>
          <p:cNvPr id="64" name="グループ化 63"/>
          <p:cNvGrpSpPr/>
          <p:nvPr/>
        </p:nvGrpSpPr>
        <p:grpSpPr>
          <a:xfrm>
            <a:off x="322753" y="1653587"/>
            <a:ext cx="8796754" cy="1491342"/>
            <a:chOff x="322753" y="1796143"/>
            <a:chExt cx="8796754" cy="1491342"/>
          </a:xfrm>
          <a:effectLst>
            <a:outerShdw blurRad="50800" dist="38100" dir="2700000" algn="tl" rotWithShape="0">
              <a:prstClr val="black">
                <a:alpha val="40000"/>
              </a:prstClr>
            </a:outerShdw>
          </a:effectLst>
        </p:grpSpPr>
        <p:sp>
          <p:nvSpPr>
            <p:cNvPr id="65" name="正方形/長方形 64"/>
            <p:cNvSpPr/>
            <p:nvPr/>
          </p:nvSpPr>
          <p:spPr bwMode="auto">
            <a:xfrm>
              <a:off x="322753" y="1796143"/>
              <a:ext cx="8796754" cy="1273629"/>
            </a:xfrm>
            <a:prstGeom prst="rect">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a:solidFill>
                  <a:schemeClr val="tx1">
                    <a:lumMod val="75000"/>
                    <a:lumOff val="25000"/>
                  </a:schemeClr>
                </a:solidFill>
                <a:latin typeface="Arial" pitchFamily="34" charset="0"/>
                <a:ea typeface="メイリオ" pitchFamily="50" charset="-128"/>
              </a:endParaRPr>
            </a:p>
          </p:txBody>
        </p:sp>
        <p:sp>
          <p:nvSpPr>
            <p:cNvPr id="66" name="二等辺三角形 65"/>
            <p:cNvSpPr/>
            <p:nvPr/>
          </p:nvSpPr>
          <p:spPr bwMode="auto">
            <a:xfrm flipV="1">
              <a:off x="4459533" y="2841173"/>
              <a:ext cx="553547" cy="446312"/>
            </a:xfrm>
            <a:prstGeom prst="triangle">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a:solidFill>
                  <a:schemeClr val="tx1">
                    <a:lumMod val="75000"/>
                    <a:lumOff val="25000"/>
                  </a:schemeClr>
                </a:solidFill>
                <a:latin typeface="Arial" pitchFamily="34" charset="0"/>
                <a:ea typeface="メイリオ" pitchFamily="50" charset="-128"/>
              </a:endParaRPr>
            </a:p>
          </p:txBody>
        </p:sp>
      </p:grpSp>
      <p:sp>
        <p:nvSpPr>
          <p:cNvPr id="67" name="テキスト ボックス 66"/>
          <p:cNvSpPr txBox="1"/>
          <p:nvPr/>
        </p:nvSpPr>
        <p:spPr>
          <a:xfrm>
            <a:off x="601134" y="1730387"/>
            <a:ext cx="8289774" cy="1061829"/>
          </a:xfrm>
          <a:prstGeom prst="rect">
            <a:avLst/>
          </a:prstGeom>
          <a:noFill/>
        </p:spPr>
        <p:txBody>
          <a:bodyPr wrap="square" rtlCol="0">
            <a:spAutoFit/>
          </a:bodyPr>
          <a:lstStyle/>
          <a:p>
            <a:pPr>
              <a:lnSpc>
                <a:spcPct val="150000"/>
              </a:lnSpc>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をよりよくしたい技術者たちが集まって情報交換の場が生まれ、共同作業で開発を続けています。このような集まりは</a:t>
            </a:r>
            <a:r>
              <a:rPr lang="en-US" altLang="ja-JP" sz="1400" b="1" spc="100" dirty="0">
                <a:solidFill>
                  <a:srgbClr val="F15DAE"/>
                </a:solidFill>
                <a:latin typeface="Arial" pitchFamily="34" charset="0"/>
                <a:ea typeface="メイリオ" pitchFamily="50" charset="-128"/>
              </a:rPr>
              <a:t>｢OSS</a:t>
            </a:r>
            <a:r>
              <a:rPr lang="ja-JP" altLang="en-US" sz="1400" b="1" spc="100" dirty="0">
                <a:solidFill>
                  <a:srgbClr val="F15DAE"/>
                </a:solidFill>
                <a:latin typeface="Arial" pitchFamily="34" charset="0"/>
                <a:ea typeface="メイリオ" pitchFamily="50" charset="-128"/>
              </a:rPr>
              <a:t>コミュニティ</a:t>
            </a:r>
            <a:r>
              <a:rPr lang="en-US" altLang="ja-JP" sz="1400" b="1" spc="100" dirty="0">
                <a:solidFill>
                  <a:srgbClr val="F15DAE"/>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と呼ばれ、開発者や利用者、さまざまな組織</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などがインターネットなどを介して結びついています。</a:t>
            </a:r>
            <a:endParaRPr kumimoji="1" lang="ja-JP" altLang="en-US" sz="1400" spc="100" dirty="0">
              <a:solidFill>
                <a:schemeClr val="tx1">
                  <a:lumMod val="75000"/>
                  <a:lumOff val="25000"/>
                </a:schemeClr>
              </a:solidFill>
              <a:latin typeface="Arial" pitchFamily="34" charset="0"/>
              <a:ea typeface="メイリオ" pitchFamily="50" charset="-128"/>
            </a:endParaRPr>
          </a:p>
        </p:txBody>
      </p:sp>
      <p:sp>
        <p:nvSpPr>
          <p:cNvPr id="3" name="Text Box 31">
            <a:extLst>
              <a:ext uri="{FF2B5EF4-FFF2-40B4-BE49-F238E27FC236}">
                <a16:creationId xmlns:a16="http://schemas.microsoft.com/office/drawing/2014/main" id="{92144C91-465A-060B-F4CD-38D65828D1E4}"/>
              </a:ext>
            </a:extLst>
          </p:cNvPr>
          <p:cNvSpPr txBox="1">
            <a:spLocks noChangeArrowheads="1"/>
          </p:cNvSpPr>
          <p:nvPr/>
        </p:nvSpPr>
        <p:spPr bwMode="gray">
          <a:xfrm>
            <a:off x="2571024" y="5175985"/>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sp>
        <p:nvSpPr>
          <p:cNvPr id="4" name="吹き出し: 角を丸めた四角形 3">
            <a:extLst>
              <a:ext uri="{FF2B5EF4-FFF2-40B4-BE49-F238E27FC236}">
                <a16:creationId xmlns:a16="http://schemas.microsoft.com/office/drawing/2014/main" id="{E7E8A9B8-6E74-64DB-0DFF-03E475015E6E}"/>
              </a:ext>
            </a:extLst>
          </p:cNvPr>
          <p:cNvSpPr/>
          <p:nvPr/>
        </p:nvSpPr>
        <p:spPr bwMode="auto">
          <a:xfrm>
            <a:off x="9892118" y="4653056"/>
            <a:ext cx="1867326" cy="521472"/>
          </a:xfrm>
          <a:prstGeom prst="wedgeRoundRectCallout">
            <a:avLst>
              <a:gd name="adj1" fmla="val -93573"/>
              <a:gd name="adj2" fmla="val 32170"/>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en-US" altLang="ja-JP" sz="1600" b="1" spc="100" dirty="0">
                <a:solidFill>
                  <a:schemeClr val="tx1"/>
                </a:solidFill>
                <a:latin typeface="Arial" pitchFamily="34" charset="0"/>
                <a:ea typeface="メイリオ" pitchFamily="50" charset="-128"/>
              </a:rPr>
              <a:t>53</a:t>
            </a:r>
            <a:r>
              <a:rPr kumimoji="1" lang="ja-JP" altLang="en-US" sz="1600" b="1" spc="100" dirty="0">
                <a:solidFill>
                  <a:schemeClr val="tx1"/>
                </a:solidFill>
                <a:latin typeface="Arial" pitchFamily="34" charset="0"/>
                <a:ea typeface="メイリオ" pitchFamily="50" charset="-128"/>
              </a:rPr>
              <a:t>ページにリンク</a:t>
            </a:r>
          </a:p>
        </p:txBody>
      </p:sp>
      <p:sp>
        <p:nvSpPr>
          <p:cNvPr id="5" name="吹き出し: 角を丸めた四角形 4">
            <a:extLst>
              <a:ext uri="{FF2B5EF4-FFF2-40B4-BE49-F238E27FC236}">
                <a16:creationId xmlns:a16="http://schemas.microsoft.com/office/drawing/2014/main" id="{DF979FB6-6A25-184E-DE83-6115EA204D61}"/>
              </a:ext>
            </a:extLst>
          </p:cNvPr>
          <p:cNvSpPr/>
          <p:nvPr/>
        </p:nvSpPr>
        <p:spPr bwMode="auto">
          <a:xfrm>
            <a:off x="6661376" y="5662220"/>
            <a:ext cx="1867326" cy="521472"/>
          </a:xfrm>
          <a:prstGeom prst="wedgeRoundRectCallout">
            <a:avLst>
              <a:gd name="adj1" fmla="val -94338"/>
              <a:gd name="adj2" fmla="val -113042"/>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en-US" altLang="ja-JP" sz="1600" b="1" spc="100" dirty="0">
                <a:solidFill>
                  <a:schemeClr val="tx1"/>
                </a:solidFill>
                <a:latin typeface="Arial" pitchFamily="34" charset="0"/>
                <a:ea typeface="メイリオ" pitchFamily="50" charset="-128"/>
              </a:rPr>
              <a:t>52</a:t>
            </a:r>
            <a:r>
              <a:rPr kumimoji="1" lang="ja-JP" altLang="en-US" sz="1600" b="1" spc="100" dirty="0">
                <a:solidFill>
                  <a:schemeClr val="tx1"/>
                </a:solidFill>
                <a:latin typeface="Arial" pitchFamily="34" charset="0"/>
                <a:ea typeface="メイリオ" pitchFamily="50" charset="-128"/>
              </a:rPr>
              <a:t>ページにリンク</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5-3</a:t>
            </a:r>
            <a:r>
              <a:rPr lang="ja-JP" altLang="en-US" dirty="0"/>
              <a:t> </a:t>
            </a:r>
            <a:r>
              <a:rPr lang="en-US" altLang="ja-JP" dirty="0"/>
              <a:t>OSS</a:t>
            </a:r>
            <a:r>
              <a:rPr lang="ja-JP" altLang="en-US" dirty="0"/>
              <a:t>導入時の検討・実施事項③</a:t>
            </a:r>
          </a:p>
        </p:txBody>
      </p:sp>
      <p:graphicFrame>
        <p:nvGraphicFramePr>
          <p:cNvPr id="163" name="表 162"/>
          <p:cNvGraphicFramePr>
            <a:graphicFrameLocks noGrp="1"/>
          </p:cNvGraphicFramePr>
          <p:nvPr>
            <p:extLst>
              <p:ext uri="{D42A27DB-BD31-4B8C-83A1-F6EECF244321}">
                <p14:modId xmlns:p14="http://schemas.microsoft.com/office/powerpoint/2010/main" val="2615381298"/>
              </p:ext>
            </p:extLst>
          </p:nvPr>
        </p:nvGraphicFramePr>
        <p:xfrm>
          <a:off x="208197" y="1883651"/>
          <a:ext cx="9056218" cy="3333664"/>
        </p:xfrm>
        <a:graphic>
          <a:graphicData uri="http://schemas.openxmlformats.org/drawingml/2006/table">
            <a:tbl>
              <a:tblPr firstRow="1" bandRow="1">
                <a:tableStyleId>{5C22544A-7EE6-4342-B048-85BDC9FD1C3A}</a:tableStyleId>
              </a:tblPr>
              <a:tblGrid>
                <a:gridCol w="1032410">
                  <a:extLst>
                    <a:ext uri="{9D8B030D-6E8A-4147-A177-3AD203B41FA5}">
                      <a16:colId xmlns:a16="http://schemas.microsoft.com/office/drawing/2014/main" val="20000"/>
                    </a:ext>
                  </a:extLst>
                </a:gridCol>
                <a:gridCol w="3565479">
                  <a:extLst>
                    <a:ext uri="{9D8B030D-6E8A-4147-A177-3AD203B41FA5}">
                      <a16:colId xmlns:a16="http://schemas.microsoft.com/office/drawing/2014/main" val="20001"/>
                    </a:ext>
                  </a:extLst>
                </a:gridCol>
                <a:gridCol w="2647085">
                  <a:extLst>
                    <a:ext uri="{9D8B030D-6E8A-4147-A177-3AD203B41FA5}">
                      <a16:colId xmlns:a16="http://schemas.microsoft.com/office/drawing/2014/main" val="20002"/>
                    </a:ext>
                  </a:extLst>
                </a:gridCol>
                <a:gridCol w="1811244">
                  <a:extLst>
                    <a:ext uri="{9D8B030D-6E8A-4147-A177-3AD203B41FA5}">
                      <a16:colId xmlns:a16="http://schemas.microsoft.com/office/drawing/2014/main" val="20003"/>
                    </a:ext>
                  </a:extLst>
                </a:gridCol>
              </a:tblGrid>
              <a:tr h="274639">
                <a:tc gridSpan="2">
                  <a:txBody>
                    <a:bodyPr/>
                    <a:lstStyle/>
                    <a:p>
                      <a:pPr algn="ctr">
                        <a:lnSpc>
                          <a:spcPct val="100000"/>
                        </a:lnSpc>
                      </a:pPr>
                      <a:r>
                        <a:rPr kumimoji="1" lang="ja-JP" altLang="ja-JP" sz="1400" b="1" kern="1200" baseline="0" dirty="0">
                          <a:solidFill>
                            <a:schemeClr val="bg1"/>
                          </a:solidFill>
                          <a:latin typeface="Arial" pitchFamily="34" charset="0"/>
                          <a:ea typeface="メイリオ" pitchFamily="50" charset="-128"/>
                          <a:cs typeface="+mn-cs"/>
                        </a:rPr>
                        <a:t>活用形態</a:t>
                      </a:r>
                      <a:endParaRPr kumimoji="1" lang="ja-JP" altLang="en-US" sz="1400" baseline="0" dirty="0">
                        <a:solidFill>
                          <a:schemeClr val="bg1"/>
                        </a:solidFill>
                        <a:latin typeface="Arial" pitchFamily="34" charset="0"/>
                        <a:ea typeface="メイリオ" pitchFamily="50" charset="-128"/>
                      </a:endParaRPr>
                    </a:p>
                  </a:txBody>
                  <a:tcPr marL="94726" marR="94726" marT="36851" marB="36851" anchor="ct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kumimoji="1" lang="ja-JP" altLang="en-US"/>
                    </a:p>
                  </a:txBody>
                  <a:tcPr/>
                </a:tc>
                <a:tc>
                  <a:txBody>
                    <a:bodyPr/>
                    <a:lstStyle/>
                    <a:p>
                      <a:pPr algn="ctr">
                        <a:lnSpc>
                          <a:spcPct val="100000"/>
                        </a:lnSpc>
                      </a:pPr>
                      <a:r>
                        <a:rPr kumimoji="1" lang="ja-JP" altLang="en-US" sz="1200" b="1" kern="1200" baseline="0" dirty="0">
                          <a:solidFill>
                            <a:schemeClr val="bg1"/>
                          </a:solidFill>
                          <a:latin typeface="Arial" pitchFamily="34" charset="0"/>
                          <a:ea typeface="メイリオ" pitchFamily="50" charset="-128"/>
                          <a:cs typeface="+mn-cs"/>
                        </a:rPr>
                        <a:t>課せられる</a:t>
                      </a:r>
                      <a:r>
                        <a:rPr kumimoji="1" lang="ja-JP" altLang="ja-JP" sz="1200" b="1" kern="1200" baseline="0" dirty="0">
                          <a:solidFill>
                            <a:schemeClr val="bg1"/>
                          </a:solidFill>
                          <a:latin typeface="Arial" pitchFamily="34" charset="0"/>
                          <a:ea typeface="メイリオ" pitchFamily="50" charset="-128"/>
                          <a:cs typeface="+mn-cs"/>
                        </a:rPr>
                        <a:t>ライセンス条件</a:t>
                      </a:r>
                      <a:endParaRPr kumimoji="1" lang="ja-JP" altLang="en-US" sz="1200" baseline="0" dirty="0">
                        <a:solidFill>
                          <a:schemeClr val="bg1"/>
                        </a:solidFill>
                        <a:latin typeface="Arial" pitchFamily="34" charset="0"/>
                        <a:ea typeface="メイリオ" pitchFamily="50" charset="-128"/>
                      </a:endParaRPr>
                    </a:p>
                  </a:txBody>
                  <a:tcPr marL="94726" marR="94726" marT="36851" marB="36851" anchor="ct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lnSpc>
                          <a:spcPct val="100000"/>
                        </a:lnSpc>
                      </a:pPr>
                      <a:r>
                        <a:rPr kumimoji="1" lang="ja-JP" altLang="ja-JP" sz="1200" b="1" kern="1200" baseline="0" dirty="0">
                          <a:solidFill>
                            <a:schemeClr val="bg1"/>
                          </a:solidFill>
                          <a:latin typeface="Arial" pitchFamily="34" charset="0"/>
                          <a:ea typeface="メイリオ" pitchFamily="50" charset="-128"/>
                          <a:cs typeface="+mn-cs"/>
                        </a:rPr>
                        <a:t>知財上のリスク</a:t>
                      </a:r>
                      <a:endParaRPr kumimoji="1" lang="ja-JP" altLang="en-US" sz="1200" b="1" baseline="0" dirty="0">
                        <a:solidFill>
                          <a:schemeClr val="bg1"/>
                        </a:solidFill>
                        <a:latin typeface="Arial" pitchFamily="34" charset="0"/>
                        <a:ea typeface="メイリオ" pitchFamily="50" charset="-128"/>
                      </a:endParaRPr>
                    </a:p>
                  </a:txBody>
                  <a:tcPr marL="94726" marR="94726" marT="36851" marB="36851" anchor="ct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6167B"/>
                    </a:solidFill>
                  </a:tcPr>
                </a:tc>
                <a:extLst>
                  <a:ext uri="{0D108BD9-81ED-4DB2-BD59-A6C34878D82A}">
                    <a16:rowId xmlns:a16="http://schemas.microsoft.com/office/drawing/2014/main" val="10000"/>
                  </a:ext>
                </a:extLst>
              </a:tr>
              <a:tr h="859105">
                <a:tc>
                  <a:txBody>
                    <a:bodyPr/>
                    <a:lstStyle/>
                    <a:p>
                      <a:pPr algn="l">
                        <a:lnSpc>
                          <a:spcPct val="150000"/>
                        </a:lnSpc>
                      </a:pP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改変して</a:t>
                      </a:r>
                      <a:endParaRPr kumimoji="1" lang="en-US" altLang="ja-JP" sz="1200" b="1" kern="1200" baseline="0" dirty="0">
                        <a:solidFill>
                          <a:schemeClr val="tx1">
                            <a:lumMod val="75000"/>
                            <a:lumOff val="25000"/>
                          </a:schemeClr>
                        </a:solidFill>
                        <a:latin typeface="Arial" pitchFamily="34" charset="0"/>
                        <a:ea typeface="メイリオ" pitchFamily="50" charset="-128"/>
                        <a:cs typeface="+mn-cs"/>
                      </a:endParaRPr>
                    </a:p>
                    <a:p>
                      <a:pPr algn="l">
                        <a:lnSpc>
                          <a:spcPct val="150000"/>
                        </a:lnSpc>
                      </a:pP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利用</a:t>
                      </a:r>
                      <a:endParaRPr kumimoji="1" lang="en-US" altLang="ja-JP" sz="1200" b="1" kern="1200" baseline="0" dirty="0">
                        <a:solidFill>
                          <a:schemeClr val="tx1">
                            <a:lumMod val="75000"/>
                            <a:lumOff val="25000"/>
                          </a:schemeClr>
                        </a:solidFill>
                        <a:latin typeface="Arial" pitchFamily="34" charset="0"/>
                        <a:ea typeface="メイリオ" pitchFamily="50" charset="-128"/>
                        <a:cs typeface="+mn-cs"/>
                      </a:endParaRPr>
                    </a:p>
                    <a:p>
                      <a:pPr algn="l">
                        <a:lnSpc>
                          <a:spcPct val="150000"/>
                        </a:lnSpc>
                      </a:pPr>
                      <a:endParaRPr kumimoji="1" lang="en-US" altLang="ja-JP" sz="1200" b="1" kern="1200" baseline="0" dirty="0">
                        <a:solidFill>
                          <a:schemeClr val="tx1">
                            <a:lumMod val="75000"/>
                            <a:lumOff val="25000"/>
                          </a:schemeClr>
                        </a:solidFill>
                        <a:latin typeface="Arial" pitchFamily="34" charset="0"/>
                        <a:ea typeface="メイリオ" pitchFamily="50" charset="-128"/>
                        <a:cs typeface="+mn-cs"/>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lnSpc>
                          <a:spcPct val="150000"/>
                        </a:lnSpc>
                      </a:pPr>
                      <a:endParaRPr kumimoji="1" lang="en-US" altLang="ja-JP" sz="1200" b="1" kern="1200" baseline="0" dirty="0">
                        <a:solidFill>
                          <a:srgbClr val="1E8CAA"/>
                        </a:solidFill>
                        <a:latin typeface="Arial" pitchFamily="34" charset="0"/>
                        <a:ea typeface="メイリオ" pitchFamily="50" charset="-128"/>
                        <a:cs typeface="+mn-cs"/>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改変部分のソースコードの開示</a:t>
                      </a:r>
                      <a:r>
                        <a:rPr kumimoji="1" lang="ja-JP" altLang="en-US" sz="1200" b="1" kern="1200" baseline="0" dirty="0">
                          <a:solidFill>
                            <a:schemeClr val="tx1">
                              <a:lumMod val="75000"/>
                              <a:lumOff val="25000"/>
                            </a:schemeClr>
                          </a:solidFill>
                          <a:latin typeface="Arial" pitchFamily="34" charset="0"/>
                          <a:ea typeface="メイリオ" pitchFamily="50" charset="-128"/>
                          <a:cs typeface="+mn-cs"/>
                        </a:rPr>
                        <a:t>要　</a:t>
                      </a:r>
                      <a:br>
                        <a:rPr kumimoji="1" lang="en-US" altLang="ja-JP" sz="1200" b="1" kern="1200" baseline="0" dirty="0">
                          <a:solidFill>
                            <a:schemeClr val="tx1">
                              <a:lumMod val="75000"/>
                              <a:lumOff val="25000"/>
                            </a:schemeClr>
                          </a:solidFill>
                          <a:latin typeface="Arial" pitchFamily="34" charset="0"/>
                          <a:ea typeface="メイリオ" pitchFamily="50" charset="-128"/>
                          <a:cs typeface="+mn-cs"/>
                        </a:rPr>
                      </a:b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a:t>
                      </a:r>
                      <a:r>
                        <a:rPr kumimoji="1" lang="ja-JP" altLang="ja-JP" sz="1100" b="1" kern="1200" baseline="0" dirty="0">
                          <a:solidFill>
                            <a:schemeClr val="tx1">
                              <a:lumMod val="75000"/>
                              <a:lumOff val="25000"/>
                            </a:schemeClr>
                          </a:solidFill>
                          <a:latin typeface="Arial" pitchFamily="34" charset="0"/>
                          <a:ea typeface="メイリオ" pitchFamily="50" charset="-128"/>
                          <a:cs typeface="+mn-cs"/>
                        </a:rPr>
                        <a:t>コピーレフト型</a:t>
                      </a:r>
                      <a:r>
                        <a:rPr kumimoji="1" lang="ja-JP" altLang="en-US" sz="1100" b="1" kern="1200" baseline="0" dirty="0">
                          <a:solidFill>
                            <a:schemeClr val="tx1">
                              <a:lumMod val="75000"/>
                              <a:lumOff val="25000"/>
                            </a:schemeClr>
                          </a:solidFill>
                          <a:latin typeface="Arial" pitchFamily="34" charset="0"/>
                          <a:ea typeface="メイリオ" pitchFamily="50" charset="-128"/>
                          <a:cs typeface="+mn-cs"/>
                        </a:rPr>
                        <a:t>、</a:t>
                      </a:r>
                      <a:r>
                        <a:rPr kumimoji="1" lang="ja-JP" altLang="ja-JP" sz="1100" b="1" kern="1200" baseline="0" dirty="0">
                          <a:solidFill>
                            <a:schemeClr val="tx1">
                              <a:lumMod val="75000"/>
                              <a:lumOff val="25000"/>
                            </a:schemeClr>
                          </a:solidFill>
                          <a:latin typeface="Arial" pitchFamily="34" charset="0"/>
                          <a:ea typeface="メイリオ" pitchFamily="50" charset="-128"/>
                          <a:cs typeface="+mn-cs"/>
                        </a:rPr>
                        <a:t>準コピーレフト型</a:t>
                      </a:r>
                      <a:r>
                        <a:rPr kumimoji="1" lang="ja-JP" altLang="en-US" sz="1100" b="1" kern="1200" baseline="0" dirty="0">
                          <a:solidFill>
                            <a:schemeClr val="tx1">
                              <a:lumMod val="75000"/>
                              <a:lumOff val="25000"/>
                            </a:schemeClr>
                          </a:solidFill>
                          <a:latin typeface="Arial" pitchFamily="34" charset="0"/>
                          <a:ea typeface="メイリオ" pitchFamily="50" charset="-128"/>
                          <a:cs typeface="+mn-cs"/>
                        </a:rPr>
                        <a:t>の場合</a:t>
                      </a: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a:t>
                      </a:r>
                      <a:endParaRPr kumimoji="1" lang="ja-JP" altLang="en-US" sz="1100" b="1" baseline="0" dirty="0">
                        <a:solidFill>
                          <a:schemeClr val="tx1">
                            <a:lumMod val="75000"/>
                            <a:lumOff val="25000"/>
                          </a:schemeClr>
                        </a:solidFill>
                        <a:latin typeface="Arial" pitchFamily="34" charset="0"/>
                        <a:ea typeface="メイリオ" pitchFamily="50" charset="-128"/>
                      </a:endParaRPr>
                    </a:p>
                  </a:txBody>
                  <a:tcPr marL="94726" marR="94726" marT="36851"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08000" indent="-108000">
                        <a:lnSpc>
                          <a:spcPct val="150000"/>
                        </a:lnSpc>
                        <a:buSzPct val="83000"/>
                        <a:buFont typeface="Wingdings" pitchFamily="2" charset="2"/>
                        <a:buChar char="l"/>
                      </a:pPr>
                      <a:r>
                        <a:rPr kumimoji="1" lang="ja-JP" altLang="ja-JP" sz="1200" b="1" kern="1200" baseline="0" dirty="0">
                          <a:solidFill>
                            <a:srgbClr val="F6167B"/>
                          </a:solidFill>
                          <a:latin typeface="Arial" pitchFamily="34" charset="0"/>
                          <a:ea typeface="メイリオ" pitchFamily="50" charset="-128"/>
                          <a:cs typeface="+mn-cs"/>
                        </a:rPr>
                        <a:t>改変部分に関する</a:t>
                      </a:r>
                      <a:br>
                        <a:rPr kumimoji="1" lang="en-US" altLang="ja-JP" sz="1200" b="1" kern="1200" baseline="0" dirty="0">
                          <a:solidFill>
                            <a:srgbClr val="F6167B"/>
                          </a:solidFill>
                          <a:latin typeface="Arial" pitchFamily="34" charset="0"/>
                          <a:ea typeface="メイリオ" pitchFamily="50" charset="-128"/>
                          <a:cs typeface="+mn-cs"/>
                        </a:rPr>
                      </a:br>
                      <a:r>
                        <a:rPr kumimoji="1" lang="ja-JP" altLang="ja-JP" sz="1200" b="1" kern="1200" baseline="0" dirty="0">
                          <a:solidFill>
                            <a:srgbClr val="F6167B"/>
                          </a:solidFill>
                          <a:latin typeface="Arial" pitchFamily="34" charset="0"/>
                          <a:ea typeface="メイリオ" pitchFamily="50" charset="-128"/>
                          <a:cs typeface="+mn-cs"/>
                        </a:rPr>
                        <a:t>当社技術情報の流出</a:t>
                      </a:r>
                      <a:endParaRPr kumimoji="1" lang="ja-JP" altLang="en-US" sz="1200" b="1" baseline="0" dirty="0">
                        <a:solidFill>
                          <a:srgbClr val="F6167B"/>
                        </a:solidFill>
                        <a:latin typeface="Arial" pitchFamily="34" charset="0"/>
                        <a:ea typeface="メイリオ" pitchFamily="50" charset="-128"/>
                      </a:endParaRPr>
                    </a:p>
                  </a:txBody>
                  <a:tcPr marL="94726" marR="72000" marT="36851"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60711">
                <a:tc>
                  <a:txBody>
                    <a:bodyPr/>
                    <a:lstStyle/>
                    <a:p>
                      <a:pPr algn="l">
                        <a:lnSpc>
                          <a:spcPct val="150000"/>
                        </a:lnSpc>
                      </a:pP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ソースコード</a:t>
                      </a:r>
                      <a:r>
                        <a:rPr kumimoji="1" lang="ja-JP" altLang="en-US" sz="1200" b="1" kern="1200" baseline="0" dirty="0">
                          <a:solidFill>
                            <a:schemeClr val="tx1">
                              <a:lumMod val="75000"/>
                              <a:lumOff val="25000"/>
                            </a:schemeClr>
                          </a:solidFill>
                          <a:latin typeface="Arial" pitchFamily="34" charset="0"/>
                          <a:ea typeface="メイリオ" pitchFamily="50" charset="-128"/>
                          <a:cs typeface="+mn-cs"/>
                        </a:rPr>
                        <a:t>を</a:t>
                      </a: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組み込んで利用</a:t>
                      </a:r>
                      <a:endParaRPr kumimoji="1" lang="en-US" altLang="ja-JP" sz="1200" b="1" kern="1200" baseline="0" dirty="0">
                        <a:solidFill>
                          <a:schemeClr val="tx1">
                            <a:lumMod val="75000"/>
                            <a:lumOff val="25000"/>
                          </a:schemeClr>
                        </a:solidFill>
                        <a:latin typeface="Arial" pitchFamily="34" charset="0"/>
                        <a:ea typeface="メイリオ" pitchFamily="50" charset="-128"/>
                        <a:cs typeface="+mn-cs"/>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lnSpc>
                          <a:spcPct val="150000"/>
                        </a:lnSpc>
                      </a:pPr>
                      <a:endParaRPr kumimoji="1" lang="ja-JP" altLang="en-US" sz="1200" b="1" baseline="0" dirty="0">
                        <a:solidFill>
                          <a:srgbClr val="1E8CAA"/>
                        </a:solidFill>
                        <a:latin typeface="Arial" pitchFamily="34" charset="0"/>
                        <a:ea typeface="メイリオ" pitchFamily="50" charset="-128"/>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1" lang="en-US" altLang="ja-JP" sz="1200" b="1" kern="1200" baseline="0" dirty="0">
                          <a:solidFill>
                            <a:schemeClr val="tx1">
                              <a:lumMod val="75000"/>
                              <a:lumOff val="25000"/>
                            </a:schemeClr>
                          </a:solidFill>
                          <a:latin typeface="Arial" pitchFamily="34" charset="0"/>
                          <a:ea typeface="メイリオ" pitchFamily="50" charset="-128"/>
                          <a:cs typeface="+mn-cs"/>
                        </a:rPr>
                        <a:t>OSS</a:t>
                      </a: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のライセンス条件が当社独自開発部分に伝播</a:t>
                      </a:r>
                      <a:br>
                        <a:rPr kumimoji="1" lang="en-US" altLang="ja-JP" sz="1200" b="1" kern="1200" baseline="0" dirty="0">
                          <a:solidFill>
                            <a:schemeClr val="tx1">
                              <a:lumMod val="75000"/>
                              <a:lumOff val="25000"/>
                            </a:schemeClr>
                          </a:solidFill>
                          <a:latin typeface="Arial" pitchFamily="34" charset="0"/>
                          <a:ea typeface="メイリオ" pitchFamily="50" charset="-128"/>
                          <a:cs typeface="+mn-cs"/>
                        </a:rPr>
                      </a:b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a:t>
                      </a:r>
                      <a:r>
                        <a:rPr kumimoji="1" lang="ja-JP" altLang="ja-JP" sz="1100" b="1" kern="1200" baseline="0" dirty="0">
                          <a:solidFill>
                            <a:schemeClr val="tx1">
                              <a:lumMod val="75000"/>
                              <a:lumOff val="25000"/>
                            </a:schemeClr>
                          </a:solidFill>
                          <a:latin typeface="Arial" pitchFamily="34" charset="0"/>
                          <a:ea typeface="メイリオ" pitchFamily="50" charset="-128"/>
                          <a:cs typeface="+mn-cs"/>
                        </a:rPr>
                        <a:t>コピーレフト型</a:t>
                      </a:r>
                      <a:r>
                        <a:rPr kumimoji="1" lang="ja-JP" altLang="en-US" sz="1100" b="1" kern="1200" baseline="0" dirty="0">
                          <a:solidFill>
                            <a:schemeClr val="tx1">
                              <a:lumMod val="75000"/>
                              <a:lumOff val="25000"/>
                            </a:schemeClr>
                          </a:solidFill>
                          <a:latin typeface="Arial" pitchFamily="34" charset="0"/>
                          <a:ea typeface="メイリオ" pitchFamily="50" charset="-128"/>
                          <a:cs typeface="+mn-cs"/>
                        </a:rPr>
                        <a:t>、</a:t>
                      </a: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LGPL(</a:t>
                      </a:r>
                      <a:r>
                        <a:rPr kumimoji="0" lang="en-US" altLang="ja-JP" sz="1100" b="1" kern="0" spc="100" dirty="0">
                          <a:solidFill>
                            <a:srgbClr val="FF699F"/>
                          </a:solidFill>
                          <a:latin typeface="メイリオ" panose="020B0604030504040204" pitchFamily="50" charset="-128"/>
                          <a:ea typeface="メイリオ" panose="020B0604030504040204" pitchFamily="50" charset="-128"/>
                          <a:cs typeface="メイリオ" panose="020B0604030504040204" pitchFamily="50" charset="-128"/>
                        </a:rPr>
                        <a:t>※1</a:t>
                      </a: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a:t>
                      </a:r>
                      <a:r>
                        <a:rPr kumimoji="1" lang="ja-JP" altLang="en-US" sz="1100" b="1" kern="1200" baseline="0" dirty="0">
                          <a:solidFill>
                            <a:schemeClr val="tx1">
                              <a:lumMod val="75000"/>
                              <a:lumOff val="25000"/>
                            </a:schemeClr>
                          </a:solidFill>
                          <a:latin typeface="Arial" pitchFamily="34" charset="0"/>
                          <a:ea typeface="メイリオ" pitchFamily="50" charset="-128"/>
                          <a:cs typeface="+mn-cs"/>
                        </a:rPr>
                        <a:t>の場合</a:t>
                      </a: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a:t>
                      </a:r>
                      <a:endParaRPr kumimoji="1" lang="ja-JP" altLang="en-US" sz="1100" b="1" baseline="0" dirty="0">
                        <a:solidFill>
                          <a:schemeClr val="tx1">
                            <a:lumMod val="75000"/>
                            <a:lumOff val="25000"/>
                          </a:schemeClr>
                        </a:solidFill>
                        <a:latin typeface="Arial" pitchFamily="34" charset="0"/>
                        <a:ea typeface="メイリオ" pitchFamily="50" charset="-128"/>
                      </a:endParaRPr>
                    </a:p>
                  </a:txBody>
                  <a:tcPr marL="94726" marR="94726" marT="36851"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rowSpan="2">
                  <a:txBody>
                    <a:bodyPr/>
                    <a:lstStyle/>
                    <a:p>
                      <a:pPr marL="108000" indent="-108000">
                        <a:lnSpc>
                          <a:spcPct val="150000"/>
                        </a:lnSpc>
                        <a:buSzPct val="83000"/>
                        <a:buFont typeface="Wingdings" pitchFamily="2" charset="2"/>
                        <a:buChar char="l"/>
                      </a:pPr>
                      <a:r>
                        <a:rPr kumimoji="1" lang="ja-JP" altLang="en-US" sz="1200" b="1" kern="1200" baseline="0" dirty="0">
                          <a:solidFill>
                            <a:srgbClr val="F6167B"/>
                          </a:solidFill>
                          <a:latin typeface="Arial" pitchFamily="34" charset="0"/>
                          <a:ea typeface="メイリオ" pitchFamily="50" charset="-128"/>
                          <a:cs typeface="+mn-cs"/>
                        </a:rPr>
                        <a:t>当社技術情報の流出</a:t>
                      </a:r>
                      <a:r>
                        <a:rPr kumimoji="1" lang="en-US" altLang="ja-JP" sz="1200" b="1" kern="1200" baseline="0" dirty="0">
                          <a:solidFill>
                            <a:srgbClr val="F6167B"/>
                          </a:solidFill>
                          <a:latin typeface="Arial" pitchFamily="34" charset="0"/>
                          <a:ea typeface="メイリオ" pitchFamily="50" charset="-128"/>
                          <a:cs typeface="+mn-cs"/>
                        </a:rPr>
                        <a:t>(</a:t>
                      </a:r>
                      <a:r>
                        <a:rPr kumimoji="1" lang="ja-JP" altLang="en-US" sz="1200" b="1" kern="1200" baseline="0" dirty="0">
                          <a:solidFill>
                            <a:srgbClr val="F6167B"/>
                          </a:solidFill>
                          <a:latin typeface="Arial" pitchFamily="34" charset="0"/>
                          <a:ea typeface="メイリオ" pitchFamily="50" charset="-128"/>
                          <a:cs typeface="+mn-cs"/>
                        </a:rPr>
                        <a:t>当社独自開発部分や製品全体のソースコードの開示など）</a:t>
                      </a:r>
                      <a:br>
                        <a:rPr kumimoji="1" lang="en-US" altLang="ja-JP" sz="1200" b="1" kern="1200" baseline="0" dirty="0">
                          <a:solidFill>
                            <a:srgbClr val="F6167B"/>
                          </a:solidFill>
                          <a:latin typeface="Arial" pitchFamily="34" charset="0"/>
                          <a:ea typeface="メイリオ" pitchFamily="50" charset="-128"/>
                          <a:cs typeface="+mn-cs"/>
                        </a:rPr>
                      </a:br>
                      <a:endParaRPr kumimoji="1" lang="en-US" altLang="ja-JP" sz="1200" b="1" kern="1200" baseline="0" dirty="0">
                        <a:solidFill>
                          <a:srgbClr val="F6167B"/>
                        </a:solidFill>
                        <a:latin typeface="Arial" pitchFamily="34" charset="0"/>
                        <a:ea typeface="メイリオ" pitchFamily="50" charset="-128"/>
                        <a:cs typeface="+mn-cs"/>
                      </a:endParaRPr>
                    </a:p>
                  </a:txBody>
                  <a:tcPr marL="94726" marR="72000" marT="36851" marB="36851" anchor="ctr">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87925">
                <a:tc>
                  <a:txBody>
                    <a:bodyPr/>
                    <a:lstStyle/>
                    <a:p>
                      <a:pPr algn="l">
                        <a:lnSpc>
                          <a:spcPct val="150000"/>
                        </a:lnSpc>
                      </a:pP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バイナリコードの</a:t>
                      </a:r>
                      <a:br>
                        <a:rPr kumimoji="1" lang="en-US" altLang="ja-JP" sz="1200" b="1" kern="1200" baseline="0" dirty="0">
                          <a:solidFill>
                            <a:schemeClr val="tx1">
                              <a:lumMod val="75000"/>
                              <a:lumOff val="25000"/>
                            </a:schemeClr>
                          </a:solidFill>
                          <a:latin typeface="Arial" pitchFamily="34" charset="0"/>
                          <a:ea typeface="メイリオ" pitchFamily="50" charset="-128"/>
                          <a:cs typeface="+mn-cs"/>
                        </a:rPr>
                      </a:b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リンク</a:t>
                      </a:r>
                      <a:endParaRPr kumimoji="1" lang="en-US" altLang="ja-JP" sz="1200" b="1" kern="1200" baseline="0" dirty="0">
                        <a:solidFill>
                          <a:schemeClr val="tx1">
                            <a:lumMod val="75000"/>
                            <a:lumOff val="25000"/>
                          </a:schemeClr>
                        </a:solidFill>
                        <a:latin typeface="Arial" pitchFamily="34" charset="0"/>
                        <a:ea typeface="メイリオ" pitchFamily="50" charset="-128"/>
                        <a:cs typeface="+mn-cs"/>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lnSpc>
                          <a:spcPct val="150000"/>
                        </a:lnSpc>
                      </a:pPr>
                      <a:endParaRPr kumimoji="1" lang="ja-JP" altLang="en-US" sz="1200" b="1" baseline="0" dirty="0">
                        <a:solidFill>
                          <a:srgbClr val="1E8CAA"/>
                        </a:solidFill>
                        <a:latin typeface="Arial" pitchFamily="34" charset="0"/>
                        <a:ea typeface="メイリオ" pitchFamily="50" charset="-128"/>
                      </a:endParaRPr>
                    </a:p>
                  </a:txBody>
                  <a:tcPr marL="94726" marR="94726" marT="72000"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r>
                        <a:rPr kumimoji="1" lang="en-US" altLang="ja-JP" sz="1200" b="1" kern="1200" baseline="0" dirty="0">
                          <a:solidFill>
                            <a:schemeClr val="tx1">
                              <a:lumMod val="75000"/>
                              <a:lumOff val="25000"/>
                            </a:schemeClr>
                          </a:solidFill>
                          <a:latin typeface="Arial" pitchFamily="34" charset="0"/>
                          <a:ea typeface="メイリオ" pitchFamily="50" charset="-128"/>
                          <a:cs typeface="+mn-cs"/>
                        </a:rPr>
                        <a:t>OSS</a:t>
                      </a: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のライセンス条件が製品等</a:t>
                      </a:r>
                      <a:r>
                        <a:rPr kumimoji="1" lang="en-US" altLang="ja-JP" sz="1200" b="1" kern="1200" baseline="0" dirty="0">
                          <a:solidFill>
                            <a:schemeClr val="tx1">
                              <a:lumMod val="75000"/>
                              <a:lumOff val="25000"/>
                            </a:schemeClr>
                          </a:solidFill>
                          <a:latin typeface="Arial" pitchFamily="34" charset="0"/>
                          <a:ea typeface="メイリオ" pitchFamily="50" charset="-128"/>
                          <a:cs typeface="+mn-cs"/>
                        </a:rPr>
                        <a:t>(</a:t>
                      </a: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リンク部分</a:t>
                      </a:r>
                      <a:r>
                        <a:rPr kumimoji="1" lang="en-US" altLang="ja-JP" sz="1200" b="1" kern="1200" baseline="0" dirty="0">
                          <a:solidFill>
                            <a:schemeClr val="tx1">
                              <a:lumMod val="75000"/>
                              <a:lumOff val="25000"/>
                            </a:schemeClr>
                          </a:solidFill>
                          <a:latin typeface="Arial" pitchFamily="34" charset="0"/>
                          <a:ea typeface="メイリオ" pitchFamily="50" charset="-128"/>
                          <a:cs typeface="+mn-cs"/>
                        </a:rPr>
                        <a:t>)</a:t>
                      </a:r>
                      <a:r>
                        <a:rPr kumimoji="1" lang="ja-JP" altLang="ja-JP" sz="1200" b="1" kern="1200" baseline="0" dirty="0">
                          <a:solidFill>
                            <a:schemeClr val="tx1">
                              <a:lumMod val="75000"/>
                              <a:lumOff val="25000"/>
                            </a:schemeClr>
                          </a:solidFill>
                          <a:latin typeface="Arial" pitchFamily="34" charset="0"/>
                          <a:ea typeface="メイリオ" pitchFamily="50" charset="-128"/>
                          <a:cs typeface="+mn-cs"/>
                        </a:rPr>
                        <a:t>に伝播</a:t>
                      </a:r>
                      <a:br>
                        <a:rPr kumimoji="1" lang="en-US" altLang="ja-JP" sz="1200" b="1" kern="1200" baseline="0" dirty="0">
                          <a:solidFill>
                            <a:schemeClr val="tx1">
                              <a:lumMod val="75000"/>
                              <a:lumOff val="25000"/>
                            </a:schemeClr>
                          </a:solidFill>
                          <a:latin typeface="Arial" pitchFamily="34" charset="0"/>
                          <a:ea typeface="メイリオ" pitchFamily="50" charset="-128"/>
                          <a:cs typeface="+mn-cs"/>
                        </a:rPr>
                      </a:b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a:t>
                      </a:r>
                      <a:r>
                        <a:rPr kumimoji="1" lang="ja-JP" altLang="ja-JP" sz="1100" b="1" kern="1200" baseline="0" dirty="0">
                          <a:solidFill>
                            <a:schemeClr val="tx1">
                              <a:lumMod val="75000"/>
                              <a:lumOff val="25000"/>
                            </a:schemeClr>
                          </a:solidFill>
                          <a:latin typeface="Arial" pitchFamily="34" charset="0"/>
                          <a:ea typeface="メイリオ" pitchFamily="50" charset="-128"/>
                          <a:cs typeface="+mn-cs"/>
                        </a:rPr>
                        <a:t>コピーレフト型</a:t>
                      </a:r>
                      <a:r>
                        <a:rPr kumimoji="1" lang="ja-JP" altLang="en-US" sz="1100" b="1" kern="1200" baseline="0" dirty="0">
                          <a:solidFill>
                            <a:schemeClr val="tx1">
                              <a:lumMod val="75000"/>
                              <a:lumOff val="25000"/>
                            </a:schemeClr>
                          </a:solidFill>
                          <a:latin typeface="Arial" pitchFamily="34" charset="0"/>
                          <a:ea typeface="メイリオ" pitchFamily="50" charset="-128"/>
                          <a:cs typeface="+mn-cs"/>
                        </a:rPr>
                        <a:t>、</a:t>
                      </a: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LGPL(</a:t>
                      </a:r>
                      <a:r>
                        <a:rPr kumimoji="0" lang="en-US" altLang="ja-JP" sz="1100" b="1" kern="0" spc="100" dirty="0">
                          <a:solidFill>
                            <a:srgbClr val="FF699F"/>
                          </a:solidFill>
                          <a:latin typeface="メイリオ" panose="020B0604030504040204" pitchFamily="50" charset="-128"/>
                          <a:ea typeface="メイリオ" panose="020B0604030504040204" pitchFamily="50" charset="-128"/>
                          <a:cs typeface="メイリオ" panose="020B0604030504040204" pitchFamily="50" charset="-128"/>
                        </a:rPr>
                        <a:t>※1</a:t>
                      </a: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a:t>
                      </a:r>
                      <a:r>
                        <a:rPr kumimoji="1" lang="ja-JP" altLang="en-US" sz="1100" b="1" kern="1200" baseline="0" dirty="0">
                          <a:solidFill>
                            <a:schemeClr val="tx1">
                              <a:lumMod val="75000"/>
                              <a:lumOff val="25000"/>
                            </a:schemeClr>
                          </a:solidFill>
                          <a:latin typeface="Arial" pitchFamily="34" charset="0"/>
                          <a:ea typeface="メイリオ" pitchFamily="50" charset="-128"/>
                          <a:cs typeface="+mn-cs"/>
                        </a:rPr>
                        <a:t>の場合</a:t>
                      </a:r>
                      <a:r>
                        <a:rPr kumimoji="1" lang="en-US" altLang="ja-JP" sz="1100" b="1" kern="1200" baseline="0" dirty="0">
                          <a:solidFill>
                            <a:schemeClr val="tx1">
                              <a:lumMod val="75000"/>
                              <a:lumOff val="25000"/>
                            </a:schemeClr>
                          </a:solidFill>
                          <a:latin typeface="Arial" pitchFamily="34" charset="0"/>
                          <a:ea typeface="メイリオ" pitchFamily="50" charset="-128"/>
                          <a:cs typeface="+mn-cs"/>
                        </a:rPr>
                        <a:t>]</a:t>
                      </a:r>
                      <a:endParaRPr kumimoji="1" lang="ja-JP" altLang="en-US" sz="1100" b="1" baseline="0" dirty="0">
                        <a:solidFill>
                          <a:schemeClr val="tx1">
                            <a:lumMod val="75000"/>
                            <a:lumOff val="25000"/>
                          </a:schemeClr>
                        </a:solidFill>
                        <a:latin typeface="Arial" pitchFamily="34" charset="0"/>
                        <a:ea typeface="メイリオ" pitchFamily="50" charset="-128"/>
                      </a:endParaRPr>
                    </a:p>
                  </a:txBody>
                  <a:tcPr marL="94726" marR="94726" marT="36851" marB="36851">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vMerge="1">
                  <a:txBody>
                    <a:bodyPr/>
                    <a:lstStyle/>
                    <a:p>
                      <a:pPr marL="108000" indent="-108000">
                        <a:lnSpc>
                          <a:spcPct val="150000"/>
                        </a:lnSpc>
                        <a:buSzPct val="83000"/>
                        <a:buFont typeface="Wingdings" pitchFamily="2" charset="2"/>
                        <a:buChar char="l"/>
                      </a:pPr>
                      <a:endParaRPr kumimoji="1" lang="ja-JP" altLang="en-US" sz="1200" b="1" baseline="0" dirty="0">
                        <a:solidFill>
                          <a:srgbClr val="F6167B"/>
                        </a:solidFill>
                        <a:latin typeface="Arial" pitchFamily="34" charset="0"/>
                        <a:ea typeface="メイリオ" pitchFamily="50" charset="-128"/>
                      </a:endParaRPr>
                    </a:p>
                  </a:txBody>
                  <a:tcPr marL="94726" marR="94726" marT="36851" marB="36851">
                    <a:lnL w="952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65000"/>
                          <a:lumOff val="35000"/>
                        </a:schemeClr>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305" name="グループ化 304"/>
          <p:cNvGrpSpPr/>
          <p:nvPr/>
        </p:nvGrpSpPr>
        <p:grpSpPr>
          <a:xfrm>
            <a:off x="1192842" y="3213116"/>
            <a:ext cx="3488259" cy="915986"/>
            <a:chOff x="1336000" y="2684224"/>
            <a:chExt cx="3488259" cy="915986"/>
          </a:xfrm>
        </p:grpSpPr>
        <p:sp>
          <p:nvSpPr>
            <p:cNvPr id="288" name="テキスト ボックス 287"/>
            <p:cNvSpPr txBox="1"/>
            <p:nvPr/>
          </p:nvSpPr>
          <p:spPr>
            <a:xfrm>
              <a:off x="1336000" y="2924072"/>
              <a:ext cx="1168400" cy="263149"/>
            </a:xfrm>
            <a:prstGeom prst="rect">
              <a:avLst/>
            </a:prstGeom>
            <a:noFill/>
          </p:spPr>
          <p:txBody>
            <a:bodyPr wrap="square" rtlCol="0">
              <a:spAutoFit/>
            </a:bodyPr>
            <a:lstStyle/>
            <a:p>
              <a:pPr algn="ctr"/>
              <a:r>
                <a:rPr kumimoji="1" lang="en-US" altLang="ja-JP" sz="1200" spc="100" dirty="0">
                  <a:solidFill>
                    <a:schemeClr val="tx1"/>
                  </a:solidFill>
                  <a:latin typeface="Arial" pitchFamily="34" charset="0"/>
                  <a:ea typeface="メイリオ" pitchFamily="50" charset="-128"/>
                </a:rPr>
                <a:t>or</a:t>
              </a:r>
              <a:endParaRPr kumimoji="1" lang="ja-JP" altLang="en-US" sz="1200" spc="100" dirty="0">
                <a:solidFill>
                  <a:schemeClr val="tx1"/>
                </a:solidFill>
                <a:latin typeface="Arial" pitchFamily="34" charset="0"/>
                <a:ea typeface="メイリオ" pitchFamily="50" charset="-128"/>
              </a:endParaRPr>
            </a:p>
          </p:txBody>
        </p:sp>
        <p:cxnSp>
          <p:nvCxnSpPr>
            <p:cNvPr id="289" name="直線矢印コネクタ 198"/>
            <p:cNvCxnSpPr>
              <a:stCxn id="296" idx="3"/>
              <a:endCxn id="290" idx="1"/>
            </p:cNvCxnSpPr>
            <p:nvPr/>
          </p:nvCxnSpPr>
          <p:spPr bwMode="auto">
            <a:xfrm>
              <a:off x="2334200" y="2828224"/>
              <a:ext cx="1109403" cy="243456"/>
            </a:xfrm>
            <a:prstGeom prst="bentConnector3">
              <a:avLst>
                <a:gd name="adj1" fmla="val 50000"/>
              </a:avLst>
            </a:prstGeom>
            <a:noFill/>
            <a:ln w="57150" cap="flat" cmpd="sng" algn="ctr">
              <a:solidFill>
                <a:schemeClr val="bg1">
                  <a:lumMod val="75000"/>
                </a:schemeClr>
              </a:solidFill>
              <a:prstDash val="solid"/>
              <a:round/>
              <a:headEnd type="none" w="med" len="med"/>
              <a:tailEnd type="triangle" w="med" len="med"/>
            </a:ln>
            <a:effectLst/>
          </p:spPr>
        </p:cxnSp>
        <p:sp>
          <p:nvSpPr>
            <p:cNvPr id="290" name="正方形/長方形 289"/>
            <p:cNvSpPr/>
            <p:nvPr/>
          </p:nvSpPr>
          <p:spPr bwMode="auto">
            <a:xfrm>
              <a:off x="3443603" y="2684224"/>
              <a:ext cx="1380656" cy="774911"/>
            </a:xfrm>
            <a:prstGeom prst="rect">
              <a:avLst/>
            </a:prstGeom>
            <a:solidFill>
              <a:srgbClr val="FBB54F"/>
            </a:solidFill>
            <a:ln w="9525">
              <a:noFill/>
              <a:miter lim="800000"/>
              <a:headEnd/>
              <a:tailEnd/>
            </a:ln>
            <a:effectLst/>
          </p:spPr>
          <p:txBody>
            <a:bodyPr wrap="square" lIns="0" tIns="72000" rIns="0" bIns="0" rtlCol="0" anchor="ctr" anchorCtr="0">
              <a:noAutofit/>
            </a:bodyPr>
            <a:lstStyle/>
            <a:p>
              <a:pPr algn="ctr">
                <a:lnSpc>
                  <a:spcPct val="100000"/>
                </a:lnSpc>
              </a:pPr>
              <a:r>
                <a:rPr kumimoji="1" lang="ja-JP" altLang="en-US" sz="1200" b="1" spc="100" dirty="0">
                  <a:solidFill>
                    <a:schemeClr val="tx1">
                      <a:lumMod val="75000"/>
                      <a:lumOff val="25000"/>
                    </a:schemeClr>
                  </a:solidFill>
                  <a:latin typeface="Arial" pitchFamily="34" charset="0"/>
                  <a:ea typeface="メイリオ" pitchFamily="50" charset="-128"/>
                </a:rPr>
                <a:t>当社ソース</a:t>
              </a:r>
              <a:br>
                <a:rPr kumimoji="1" lang="en-US" altLang="ja-JP" sz="1200" b="1" spc="100" dirty="0">
                  <a:solidFill>
                    <a:schemeClr val="tx1">
                      <a:lumMod val="75000"/>
                      <a:lumOff val="25000"/>
                    </a:schemeClr>
                  </a:solidFill>
                  <a:latin typeface="Arial" pitchFamily="34" charset="0"/>
                  <a:ea typeface="メイリオ" pitchFamily="50" charset="-128"/>
                </a:rPr>
              </a:br>
              <a:r>
                <a:rPr kumimoji="1" lang="ja-JP" altLang="en-US" sz="1200" b="1" spc="100" dirty="0">
                  <a:solidFill>
                    <a:schemeClr val="tx1">
                      <a:lumMod val="75000"/>
                      <a:lumOff val="25000"/>
                    </a:schemeClr>
                  </a:solidFill>
                  <a:latin typeface="Arial" pitchFamily="34" charset="0"/>
                  <a:ea typeface="メイリオ" pitchFamily="50" charset="-128"/>
                </a:rPr>
                <a:t>コード</a:t>
              </a:r>
              <a:r>
                <a:rPr kumimoji="1" lang="en-US" altLang="ja-JP" sz="1200" b="1" spc="100" dirty="0">
                  <a:solidFill>
                    <a:schemeClr val="tx1">
                      <a:lumMod val="75000"/>
                      <a:lumOff val="25000"/>
                    </a:schemeClr>
                  </a:solidFill>
                  <a:latin typeface="Arial" pitchFamily="34" charset="0"/>
                  <a:ea typeface="メイリオ" pitchFamily="50" charset="-128"/>
                </a:rPr>
                <a:t>B</a:t>
              </a:r>
            </a:p>
            <a:p>
              <a:pPr algn="ctr">
                <a:lnSpc>
                  <a:spcPct val="100000"/>
                </a:lnSpc>
              </a:pPr>
              <a:endParaRPr lang="en-US" altLang="ja-JP" sz="1200" b="1" spc="100" dirty="0">
                <a:solidFill>
                  <a:schemeClr val="bg1"/>
                </a:solidFill>
                <a:latin typeface="Arial" pitchFamily="34" charset="0"/>
                <a:ea typeface="メイリオ" pitchFamily="50" charset="-128"/>
              </a:endParaRPr>
            </a:p>
            <a:p>
              <a:pPr algn="ctr">
                <a:lnSpc>
                  <a:spcPct val="100000"/>
                </a:lnSpc>
              </a:pPr>
              <a:endParaRPr kumimoji="1" lang="en-US" altLang="ja-JP" sz="1200" b="1" spc="100" dirty="0">
                <a:solidFill>
                  <a:schemeClr val="bg1"/>
                </a:solidFill>
                <a:latin typeface="Arial" pitchFamily="34" charset="0"/>
                <a:ea typeface="メイリオ" pitchFamily="50" charset="-128"/>
              </a:endParaRPr>
            </a:p>
          </p:txBody>
        </p:sp>
        <p:sp>
          <p:nvSpPr>
            <p:cNvPr id="291" name="正方形/長方形 290"/>
            <p:cNvSpPr/>
            <p:nvPr/>
          </p:nvSpPr>
          <p:spPr bwMode="auto">
            <a:xfrm>
              <a:off x="3509742" y="3118178"/>
              <a:ext cx="1248379" cy="262800"/>
            </a:xfrm>
            <a:prstGeom prst="rect">
              <a:avLst/>
            </a:prstGeom>
            <a:solidFill>
              <a:srgbClr val="F46F3A"/>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1200" b="1" spc="100" dirty="0">
                  <a:solidFill>
                    <a:schemeClr val="bg1"/>
                  </a:solidFill>
                  <a:latin typeface="Arial" pitchFamily="34" charset="0"/>
                  <a:ea typeface="メイリオ" pitchFamily="50" charset="-128"/>
                </a:rPr>
                <a:t>OSS A( or A´)</a:t>
              </a:r>
            </a:p>
          </p:txBody>
        </p:sp>
        <p:sp>
          <p:nvSpPr>
            <p:cNvPr id="296" name="正方形/長方形 295"/>
            <p:cNvSpPr/>
            <p:nvPr/>
          </p:nvSpPr>
          <p:spPr bwMode="auto">
            <a:xfrm>
              <a:off x="1506200" y="2684224"/>
              <a:ext cx="828000" cy="288000"/>
            </a:xfrm>
            <a:prstGeom prst="rect">
              <a:avLst/>
            </a:prstGeom>
            <a:solidFill>
              <a:srgbClr val="F46F3A"/>
            </a:solidFill>
            <a:ln w="9525">
              <a:no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a:solidFill>
                    <a:schemeClr val="bg1"/>
                  </a:solidFill>
                  <a:latin typeface="Arial" pitchFamily="34" charset="0"/>
                  <a:ea typeface="メイリオ" pitchFamily="50" charset="-128"/>
                </a:rPr>
                <a:t>OSS A</a:t>
              </a:r>
            </a:p>
          </p:txBody>
        </p:sp>
        <p:sp>
          <p:nvSpPr>
            <p:cNvPr id="297" name="正方形/長方形 296"/>
            <p:cNvSpPr/>
            <p:nvPr/>
          </p:nvSpPr>
          <p:spPr bwMode="auto">
            <a:xfrm>
              <a:off x="1506200" y="3161744"/>
              <a:ext cx="828000" cy="288000"/>
            </a:xfrm>
            <a:prstGeom prst="rect">
              <a:avLst/>
            </a:prstGeom>
            <a:solidFill>
              <a:srgbClr val="F46F3A"/>
            </a:solidFill>
            <a:ln w="9525">
              <a:no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a:solidFill>
                    <a:schemeClr val="bg1"/>
                  </a:solidFill>
                  <a:latin typeface="Arial" pitchFamily="34" charset="0"/>
                  <a:ea typeface="メイリオ" pitchFamily="50" charset="-128"/>
                </a:rPr>
                <a:t>OSS A´</a:t>
              </a:r>
            </a:p>
          </p:txBody>
        </p:sp>
        <p:cxnSp>
          <p:nvCxnSpPr>
            <p:cNvPr id="298" name="直線矢印コネクタ 198"/>
            <p:cNvCxnSpPr>
              <a:stCxn id="297" idx="3"/>
              <a:endCxn id="290" idx="1"/>
            </p:cNvCxnSpPr>
            <p:nvPr/>
          </p:nvCxnSpPr>
          <p:spPr bwMode="auto">
            <a:xfrm flipV="1">
              <a:off x="2334200" y="3071680"/>
              <a:ext cx="1109403" cy="234064"/>
            </a:xfrm>
            <a:prstGeom prst="bentConnector3">
              <a:avLst>
                <a:gd name="adj1" fmla="val 50000"/>
              </a:avLst>
            </a:prstGeom>
            <a:noFill/>
            <a:ln w="57150" cap="flat" cmpd="sng" algn="ctr">
              <a:solidFill>
                <a:schemeClr val="bg1">
                  <a:lumMod val="75000"/>
                </a:schemeClr>
              </a:solidFill>
              <a:prstDash val="solid"/>
              <a:round/>
              <a:headEnd type="none" w="med" len="med"/>
              <a:tailEnd type="triangle" w="med" len="med"/>
            </a:ln>
            <a:effectLst/>
          </p:spPr>
        </p:cxnSp>
        <p:sp>
          <p:nvSpPr>
            <p:cNvPr id="301" name="テキスト ボックス 300"/>
            <p:cNvSpPr txBox="1"/>
            <p:nvPr/>
          </p:nvSpPr>
          <p:spPr>
            <a:xfrm>
              <a:off x="2560669" y="3337061"/>
              <a:ext cx="1030354" cy="263149"/>
            </a:xfrm>
            <a:prstGeom prst="rect">
              <a:avLst/>
            </a:prstGeom>
            <a:noFill/>
          </p:spPr>
          <p:txBody>
            <a:bodyPr wrap="square" rtlCol="0">
              <a:spAutoFit/>
            </a:bodyPr>
            <a:lstStyle/>
            <a:p>
              <a:pPr algn="ctr"/>
              <a:r>
                <a:rPr kumimoji="1" lang="ja-JP" altLang="en-US" sz="1200" spc="100" dirty="0">
                  <a:solidFill>
                    <a:schemeClr val="tx1"/>
                  </a:solidFill>
                  <a:latin typeface="Arial" pitchFamily="34" charset="0"/>
                  <a:ea typeface="メイリオ" pitchFamily="50" charset="-128"/>
                </a:rPr>
                <a:t>組み込み</a:t>
              </a:r>
            </a:p>
          </p:txBody>
        </p:sp>
      </p:grpSp>
      <p:grpSp>
        <p:nvGrpSpPr>
          <p:cNvPr id="304" name="グループ化 303"/>
          <p:cNvGrpSpPr/>
          <p:nvPr/>
        </p:nvGrpSpPr>
        <p:grpSpPr>
          <a:xfrm>
            <a:off x="1372981" y="2400531"/>
            <a:ext cx="3290441" cy="489870"/>
            <a:chOff x="1506200" y="1856075"/>
            <a:chExt cx="3290441" cy="489870"/>
          </a:xfrm>
        </p:grpSpPr>
        <p:sp>
          <p:nvSpPr>
            <p:cNvPr id="285" name="正方形/長方形 284"/>
            <p:cNvSpPr/>
            <p:nvPr/>
          </p:nvSpPr>
          <p:spPr bwMode="auto">
            <a:xfrm>
              <a:off x="1506200" y="1856075"/>
              <a:ext cx="828000" cy="288000"/>
            </a:xfrm>
            <a:prstGeom prst="rect">
              <a:avLst/>
            </a:prstGeom>
            <a:solidFill>
              <a:srgbClr val="F46F3A"/>
            </a:solidFill>
            <a:ln w="9525">
              <a:no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a:solidFill>
                    <a:schemeClr val="bg1"/>
                  </a:solidFill>
                  <a:latin typeface="Arial" pitchFamily="34" charset="0"/>
                  <a:ea typeface="メイリオ" pitchFamily="50" charset="-128"/>
                </a:rPr>
                <a:t>OSS A</a:t>
              </a:r>
            </a:p>
          </p:txBody>
        </p:sp>
        <p:sp>
          <p:nvSpPr>
            <p:cNvPr id="286" name="正方形/長方形 285"/>
            <p:cNvSpPr/>
            <p:nvPr/>
          </p:nvSpPr>
          <p:spPr bwMode="auto">
            <a:xfrm>
              <a:off x="3968641" y="1856075"/>
              <a:ext cx="828000" cy="288000"/>
            </a:xfrm>
            <a:prstGeom prst="rect">
              <a:avLst/>
            </a:prstGeom>
            <a:solidFill>
              <a:srgbClr val="F46F3A"/>
            </a:solidFill>
            <a:ln w="9525">
              <a:no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a:solidFill>
                    <a:schemeClr val="bg1"/>
                  </a:solidFill>
                  <a:latin typeface="Arial" pitchFamily="34" charset="0"/>
                  <a:ea typeface="メイリオ" pitchFamily="50" charset="-128"/>
                </a:rPr>
                <a:t>OSS A´</a:t>
              </a:r>
            </a:p>
          </p:txBody>
        </p:sp>
        <p:cxnSp>
          <p:nvCxnSpPr>
            <p:cNvPr id="287" name="直線矢印コネクタ 286"/>
            <p:cNvCxnSpPr>
              <a:stCxn id="285" idx="3"/>
              <a:endCxn id="286" idx="1"/>
            </p:cNvCxnSpPr>
            <p:nvPr/>
          </p:nvCxnSpPr>
          <p:spPr bwMode="auto">
            <a:xfrm>
              <a:off x="2334200" y="2000075"/>
              <a:ext cx="1634441" cy="1588"/>
            </a:xfrm>
            <a:prstGeom prst="straightConnector1">
              <a:avLst/>
            </a:prstGeom>
            <a:noFill/>
            <a:ln w="57150" cap="flat" cmpd="sng" algn="ctr">
              <a:solidFill>
                <a:schemeClr val="bg1">
                  <a:lumMod val="75000"/>
                </a:schemeClr>
              </a:solidFill>
              <a:prstDash val="solid"/>
              <a:round/>
              <a:headEnd type="none" w="med" len="med"/>
              <a:tailEnd type="triangle" w="med" len="med"/>
            </a:ln>
            <a:effectLst/>
          </p:spPr>
        </p:cxnSp>
        <p:sp>
          <p:nvSpPr>
            <p:cNvPr id="302" name="テキスト ボックス 301"/>
            <p:cNvSpPr txBox="1"/>
            <p:nvPr/>
          </p:nvSpPr>
          <p:spPr>
            <a:xfrm>
              <a:off x="2528698" y="2082796"/>
              <a:ext cx="1030354" cy="263149"/>
            </a:xfrm>
            <a:prstGeom prst="rect">
              <a:avLst/>
            </a:prstGeom>
            <a:noFill/>
          </p:spPr>
          <p:txBody>
            <a:bodyPr wrap="square" rtlCol="0">
              <a:spAutoFit/>
            </a:bodyPr>
            <a:lstStyle/>
            <a:p>
              <a:pPr algn="ctr"/>
              <a:r>
                <a:rPr kumimoji="1" lang="ja-JP" altLang="en-US" sz="1200" spc="100" dirty="0">
                  <a:solidFill>
                    <a:schemeClr val="tx1"/>
                  </a:solidFill>
                  <a:latin typeface="Arial" pitchFamily="34" charset="0"/>
                  <a:ea typeface="メイリオ" pitchFamily="50" charset="-128"/>
                </a:rPr>
                <a:t>改変</a:t>
              </a:r>
            </a:p>
          </p:txBody>
        </p:sp>
      </p:grpSp>
      <p:grpSp>
        <p:nvGrpSpPr>
          <p:cNvPr id="306" name="グループ化 305"/>
          <p:cNvGrpSpPr/>
          <p:nvPr/>
        </p:nvGrpSpPr>
        <p:grpSpPr>
          <a:xfrm>
            <a:off x="1193155" y="4317148"/>
            <a:ext cx="3489131" cy="976039"/>
            <a:chOff x="1336000" y="3910049"/>
            <a:chExt cx="3489131" cy="976039"/>
          </a:xfrm>
        </p:grpSpPr>
        <p:sp>
          <p:nvSpPr>
            <p:cNvPr id="292" name="正方形/長方形 291"/>
            <p:cNvSpPr/>
            <p:nvPr/>
          </p:nvSpPr>
          <p:spPr bwMode="auto">
            <a:xfrm>
              <a:off x="1506200" y="3910049"/>
              <a:ext cx="828000" cy="288000"/>
            </a:xfrm>
            <a:prstGeom prst="rect">
              <a:avLst/>
            </a:prstGeom>
            <a:solidFill>
              <a:srgbClr val="F46F3A"/>
            </a:solidFill>
            <a:ln w="57150">
              <a:solidFill>
                <a:srgbClr val="EFA143"/>
              </a:solid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a:solidFill>
                    <a:schemeClr val="bg1"/>
                  </a:solidFill>
                  <a:latin typeface="Arial" pitchFamily="34" charset="0"/>
                  <a:ea typeface="メイリオ" pitchFamily="50" charset="-128"/>
                </a:rPr>
                <a:t>OSS A</a:t>
              </a:r>
            </a:p>
          </p:txBody>
        </p:sp>
        <p:sp>
          <p:nvSpPr>
            <p:cNvPr id="293" name="正方形/長方形 292"/>
            <p:cNvSpPr/>
            <p:nvPr/>
          </p:nvSpPr>
          <p:spPr bwMode="auto">
            <a:xfrm>
              <a:off x="1506200" y="4387569"/>
              <a:ext cx="828000" cy="288000"/>
            </a:xfrm>
            <a:prstGeom prst="rect">
              <a:avLst/>
            </a:prstGeom>
            <a:solidFill>
              <a:srgbClr val="F46F3A"/>
            </a:solidFill>
            <a:ln w="57150">
              <a:solidFill>
                <a:srgbClr val="EFA143"/>
              </a:solidFill>
              <a:miter lim="800000"/>
              <a:headEnd/>
              <a:tailEnd/>
            </a:ln>
            <a:effectLst/>
          </p:spPr>
          <p:txBody>
            <a:bodyPr wrap="square" lIns="0" tIns="0" rIns="0" bIns="0" rtlCol="0" anchor="ctr" anchorCtr="0">
              <a:noAutofit/>
            </a:bodyPr>
            <a:lstStyle/>
            <a:p>
              <a:pPr algn="ctr">
                <a:lnSpc>
                  <a:spcPct val="100000"/>
                </a:lnSpc>
              </a:pPr>
              <a:r>
                <a:rPr kumimoji="1" lang="en-US" altLang="ja-JP" sz="1200" b="1" spc="100" dirty="0">
                  <a:solidFill>
                    <a:schemeClr val="bg1"/>
                  </a:solidFill>
                  <a:latin typeface="Arial" pitchFamily="34" charset="0"/>
                  <a:ea typeface="メイリオ" pitchFamily="50" charset="-128"/>
                </a:rPr>
                <a:t>OSS A´</a:t>
              </a:r>
            </a:p>
          </p:txBody>
        </p:sp>
        <p:sp>
          <p:nvSpPr>
            <p:cNvPr id="294" name="テキスト ボックス 293"/>
            <p:cNvSpPr txBox="1"/>
            <p:nvPr/>
          </p:nvSpPr>
          <p:spPr>
            <a:xfrm>
              <a:off x="1336000" y="4149897"/>
              <a:ext cx="1168400" cy="288000"/>
            </a:xfrm>
            <a:prstGeom prst="rect">
              <a:avLst/>
            </a:prstGeom>
            <a:noFill/>
          </p:spPr>
          <p:txBody>
            <a:bodyPr wrap="square" rtlCol="0">
              <a:spAutoFit/>
            </a:bodyPr>
            <a:lstStyle/>
            <a:p>
              <a:pPr algn="ctr"/>
              <a:r>
                <a:rPr kumimoji="1" lang="en-US" altLang="ja-JP" sz="1200" spc="100" dirty="0">
                  <a:solidFill>
                    <a:schemeClr val="tx1"/>
                  </a:solidFill>
                  <a:latin typeface="Arial" pitchFamily="34" charset="0"/>
                  <a:ea typeface="メイリオ" pitchFamily="50" charset="-128"/>
                </a:rPr>
                <a:t>or</a:t>
              </a:r>
              <a:endParaRPr kumimoji="1" lang="ja-JP" altLang="en-US" sz="1200" spc="100" dirty="0">
                <a:solidFill>
                  <a:schemeClr val="tx1"/>
                </a:solidFill>
                <a:latin typeface="Arial" pitchFamily="34" charset="0"/>
                <a:ea typeface="メイリオ" pitchFamily="50" charset="-128"/>
              </a:endParaRPr>
            </a:p>
          </p:txBody>
        </p:sp>
        <p:sp>
          <p:nvSpPr>
            <p:cNvPr id="295" name="正方形/長方形 294"/>
            <p:cNvSpPr/>
            <p:nvPr/>
          </p:nvSpPr>
          <p:spPr bwMode="auto">
            <a:xfrm>
              <a:off x="3442731" y="4022692"/>
              <a:ext cx="1382400" cy="536050"/>
            </a:xfrm>
            <a:prstGeom prst="rect">
              <a:avLst/>
            </a:prstGeom>
            <a:solidFill>
              <a:srgbClr val="F46F3A"/>
            </a:solidFill>
            <a:ln w="57150">
              <a:solidFill>
                <a:srgbClr val="EFA143"/>
              </a:solid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a:solidFill>
                    <a:schemeClr val="bg1"/>
                  </a:solidFill>
                  <a:latin typeface="Arial" pitchFamily="34" charset="0"/>
                  <a:ea typeface="メイリオ" pitchFamily="50" charset="-128"/>
                </a:rPr>
                <a:t>当社バイナリ</a:t>
              </a:r>
              <a:endParaRPr kumimoji="1" lang="en-US" altLang="ja-JP" sz="1200" b="1" spc="100" dirty="0">
                <a:solidFill>
                  <a:schemeClr val="bg1"/>
                </a:solidFill>
                <a:latin typeface="Arial" pitchFamily="34" charset="0"/>
                <a:ea typeface="メイリオ" pitchFamily="50" charset="-128"/>
              </a:endParaRPr>
            </a:p>
            <a:p>
              <a:pPr algn="ctr">
                <a:lnSpc>
                  <a:spcPct val="100000"/>
                </a:lnSpc>
              </a:pPr>
              <a:r>
                <a:rPr lang="ja-JP" altLang="en-US" sz="1200" b="1" spc="100" dirty="0">
                  <a:solidFill>
                    <a:schemeClr val="bg1"/>
                  </a:solidFill>
                  <a:latin typeface="Arial" pitchFamily="34" charset="0"/>
                  <a:ea typeface="メイリオ" pitchFamily="50" charset="-128"/>
                </a:rPr>
                <a:t>コード</a:t>
              </a:r>
              <a:r>
                <a:rPr lang="en-US" altLang="ja-JP" sz="1200" b="1" spc="100" dirty="0">
                  <a:solidFill>
                    <a:schemeClr val="bg1"/>
                  </a:solidFill>
                  <a:latin typeface="Arial" pitchFamily="34" charset="0"/>
                  <a:ea typeface="メイリオ" pitchFamily="50" charset="-128"/>
                </a:rPr>
                <a:t>B</a:t>
              </a:r>
              <a:endParaRPr kumimoji="1" lang="en-US" altLang="ja-JP" sz="1200" b="1" spc="100" dirty="0">
                <a:solidFill>
                  <a:schemeClr val="bg1"/>
                </a:solidFill>
                <a:latin typeface="Arial" pitchFamily="34" charset="0"/>
                <a:ea typeface="メイリオ" pitchFamily="50" charset="-128"/>
              </a:endParaRPr>
            </a:p>
          </p:txBody>
        </p:sp>
        <p:cxnSp>
          <p:nvCxnSpPr>
            <p:cNvPr id="299" name="直線矢印コネクタ 198"/>
            <p:cNvCxnSpPr>
              <a:stCxn id="292" idx="3"/>
              <a:endCxn id="295" idx="1"/>
            </p:cNvCxnSpPr>
            <p:nvPr/>
          </p:nvCxnSpPr>
          <p:spPr bwMode="auto">
            <a:xfrm>
              <a:off x="2334200" y="4054049"/>
              <a:ext cx="1108531" cy="236668"/>
            </a:xfrm>
            <a:prstGeom prst="bentConnector3">
              <a:avLst>
                <a:gd name="adj1" fmla="val 50000"/>
              </a:avLst>
            </a:prstGeom>
            <a:noFill/>
            <a:ln w="57150" cap="flat" cmpd="sng" algn="ctr">
              <a:solidFill>
                <a:schemeClr val="bg1">
                  <a:lumMod val="75000"/>
                </a:schemeClr>
              </a:solidFill>
              <a:prstDash val="solid"/>
              <a:round/>
              <a:headEnd type="triangle" w="med" len="med"/>
              <a:tailEnd type="triangle" w="med" len="med"/>
            </a:ln>
            <a:effectLst/>
          </p:spPr>
        </p:cxnSp>
        <p:cxnSp>
          <p:nvCxnSpPr>
            <p:cNvPr id="300" name="直線矢印コネクタ 198"/>
            <p:cNvCxnSpPr>
              <a:stCxn id="293" idx="3"/>
              <a:endCxn id="295" idx="1"/>
            </p:cNvCxnSpPr>
            <p:nvPr/>
          </p:nvCxnSpPr>
          <p:spPr bwMode="auto">
            <a:xfrm flipV="1">
              <a:off x="2334200" y="4290717"/>
              <a:ext cx="1108531" cy="240852"/>
            </a:xfrm>
            <a:prstGeom prst="bentConnector3">
              <a:avLst>
                <a:gd name="adj1" fmla="val 50000"/>
              </a:avLst>
            </a:prstGeom>
            <a:noFill/>
            <a:ln w="57150" cap="flat" cmpd="sng" algn="ctr">
              <a:solidFill>
                <a:schemeClr val="bg1">
                  <a:lumMod val="75000"/>
                </a:schemeClr>
              </a:solidFill>
              <a:prstDash val="solid"/>
              <a:round/>
              <a:headEnd type="triangle" w="med" len="med"/>
              <a:tailEnd type="triangle" w="med" len="med"/>
            </a:ln>
            <a:effectLst/>
          </p:spPr>
        </p:cxnSp>
        <p:sp>
          <p:nvSpPr>
            <p:cNvPr id="303" name="テキスト ボックス 302"/>
            <p:cNvSpPr txBox="1"/>
            <p:nvPr/>
          </p:nvSpPr>
          <p:spPr>
            <a:xfrm>
              <a:off x="2231872" y="4627556"/>
              <a:ext cx="1816910" cy="258532"/>
            </a:xfrm>
            <a:prstGeom prst="rect">
              <a:avLst/>
            </a:prstGeom>
            <a:noFill/>
          </p:spPr>
          <p:txBody>
            <a:bodyPr wrap="square" rtlCol="0">
              <a:spAutoFit/>
            </a:bodyPr>
            <a:lstStyle/>
            <a:p>
              <a:pPr algn="ctr"/>
              <a:r>
                <a:rPr kumimoji="1" lang="ja-JP" altLang="en-US" sz="1200" spc="100" dirty="0">
                  <a:solidFill>
                    <a:schemeClr val="tx1"/>
                  </a:solidFill>
                  <a:latin typeface="Arial" pitchFamily="34" charset="0"/>
                  <a:ea typeface="メイリオ" pitchFamily="50" charset="-128"/>
                </a:rPr>
                <a:t>動的／</a:t>
              </a:r>
              <a:r>
                <a:rPr lang="ja-JP" altLang="en-US" sz="1200" spc="100" dirty="0">
                  <a:solidFill>
                    <a:schemeClr val="tx1"/>
                  </a:solidFill>
                  <a:latin typeface="Arial" pitchFamily="34" charset="0"/>
                  <a:ea typeface="メイリオ" pitchFamily="50" charset="-128"/>
                </a:rPr>
                <a:t>静的</a:t>
              </a:r>
              <a:r>
                <a:rPr kumimoji="1" lang="ja-JP" altLang="en-US" sz="1200" spc="100" dirty="0">
                  <a:solidFill>
                    <a:schemeClr val="tx1"/>
                  </a:solidFill>
                  <a:latin typeface="Arial" pitchFamily="34" charset="0"/>
                  <a:ea typeface="メイリオ" pitchFamily="50" charset="-128"/>
                </a:rPr>
                <a:t>リンク</a:t>
              </a:r>
            </a:p>
          </p:txBody>
        </p:sp>
      </p:grpSp>
      <p:grpSp>
        <p:nvGrpSpPr>
          <p:cNvPr id="40" name="グループ化 39"/>
          <p:cNvGrpSpPr/>
          <p:nvPr/>
        </p:nvGrpSpPr>
        <p:grpSpPr>
          <a:xfrm>
            <a:off x="193883" y="595995"/>
            <a:ext cx="9066448" cy="325539"/>
            <a:chOff x="226539" y="620486"/>
            <a:chExt cx="9066448" cy="481693"/>
          </a:xfrm>
        </p:grpSpPr>
        <p:sp>
          <p:nvSpPr>
            <p:cNvPr id="41" name="フリーフォーム 40"/>
            <p:cNvSpPr/>
            <p:nvPr/>
          </p:nvSpPr>
          <p:spPr bwMode="auto">
            <a:xfrm>
              <a:off x="226539"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42" name="フリーフォーム 41"/>
            <p:cNvSpPr/>
            <p:nvPr/>
          </p:nvSpPr>
          <p:spPr bwMode="auto">
            <a:xfrm flipH="1">
              <a:off x="2976626"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43" name="直線コネクタ 42"/>
            <p:cNvCxnSpPr/>
            <p:nvPr/>
          </p:nvCxnSpPr>
          <p:spPr bwMode="auto">
            <a:xfrm rot="10800000" flipH="1" flipV="1">
              <a:off x="6160987" y="1080728"/>
              <a:ext cx="3132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71" name="正方形/長方形 70"/>
          <p:cNvSpPr/>
          <p:nvPr/>
        </p:nvSpPr>
        <p:spPr bwMode="auto">
          <a:xfrm>
            <a:off x="404260" y="1001028"/>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ts val="1800"/>
              </a:lnSpc>
            </a:pPr>
            <a:r>
              <a:rPr lang="ja-JP" altLang="en-US" sz="1200" b="1" spc="100" dirty="0">
                <a:solidFill>
                  <a:srgbClr val="F6167B"/>
                </a:solidFill>
                <a:latin typeface="Arial" pitchFamily="34" charset="0"/>
                <a:ea typeface="メイリオ" pitchFamily="50" charset="-128"/>
              </a:rPr>
              <a:t>活用形態</a:t>
            </a:r>
            <a:r>
              <a:rPr lang="en-US" altLang="ja-JP" sz="1200" b="1" spc="100" dirty="0">
                <a:solidFill>
                  <a:srgbClr val="F6167B"/>
                </a:solidFill>
                <a:latin typeface="Arial" pitchFamily="34" charset="0"/>
                <a:ea typeface="メイリオ" pitchFamily="50" charset="-128"/>
              </a:rPr>
              <a:t>､</a:t>
            </a:r>
            <a:r>
              <a:rPr lang="ja-JP" altLang="en-US" sz="1200" b="1" spc="100" dirty="0">
                <a:solidFill>
                  <a:srgbClr val="F6167B"/>
                </a:solidFill>
                <a:latin typeface="Arial" pitchFamily="34" charset="0"/>
                <a:ea typeface="メイリオ" pitchFamily="50" charset="-128"/>
              </a:rPr>
              <a:t>活用形態により課せられるライセンス条件、リスクを確認することで</a:t>
            </a:r>
            <a:r>
              <a:rPr lang="en-US" altLang="ja-JP" sz="1200" b="1" spc="100" dirty="0">
                <a:solidFill>
                  <a:srgbClr val="F6167B"/>
                </a:solidFill>
                <a:latin typeface="Arial" pitchFamily="34" charset="0"/>
                <a:ea typeface="メイリオ" pitchFamily="50" charset="-128"/>
              </a:rPr>
              <a:t>､</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ソースコードの開示の必要十分性の審議</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開示範囲を不必要に広げない実装上の工夫</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非コピーレフト型の</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の利用や独自開発の検討</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などの検討事項が明確化されます。</a:t>
            </a:r>
            <a:endParaRPr lang="ja-JP" altLang="en-US" sz="1200" b="1" spc="100" dirty="0">
              <a:solidFill>
                <a:srgbClr val="F6167B"/>
              </a:solidFill>
              <a:latin typeface="Arial" pitchFamily="34" charset="0"/>
              <a:ea typeface="メイリオ" pitchFamily="50" charset="-128"/>
            </a:endParaRPr>
          </a:p>
        </p:txBody>
      </p:sp>
      <p:cxnSp>
        <p:nvCxnSpPr>
          <p:cNvPr id="80" name="直線コネクタ 79"/>
          <p:cNvCxnSpPr/>
          <p:nvPr/>
        </p:nvCxnSpPr>
        <p:spPr bwMode="auto">
          <a:xfrm flipV="1">
            <a:off x="216971" y="1766812"/>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sp>
        <p:nvSpPr>
          <p:cNvPr id="33" name="テキスト ボックス 32"/>
          <p:cNvSpPr txBox="1"/>
          <p:nvPr/>
        </p:nvSpPr>
        <p:spPr>
          <a:xfrm>
            <a:off x="302079" y="636815"/>
            <a:ext cx="5686172" cy="341632"/>
          </a:xfrm>
          <a:prstGeom prst="rect">
            <a:avLst/>
          </a:prstGeom>
          <a:noFill/>
        </p:spPr>
        <p:txBody>
          <a:bodyPr wrap="none" rtlCol="0">
            <a:spAutoFit/>
          </a:bodyPr>
          <a:lstStyle/>
          <a:p>
            <a:pPr marL="342900" indent="-342900">
              <a:buSzPct val="89000"/>
              <a:buFont typeface="+mj-lt"/>
              <a:buAutoNum type="arabicPeriod" startAt="2"/>
            </a:pPr>
            <a:r>
              <a:rPr lang="en-US" altLang="ja-JP" sz="1800" b="1" spc="100" dirty="0">
                <a:solidFill>
                  <a:srgbClr val="F6167B"/>
                </a:solidFill>
                <a:latin typeface="Arial" pitchFamily="34" charset="0"/>
                <a:ea typeface="メイリオ" pitchFamily="50" charset="-128"/>
                <a:cs typeface="Times New Roman" pitchFamily="18" charset="0"/>
              </a:rPr>
              <a:t>OSS</a:t>
            </a:r>
            <a:r>
              <a:rPr lang="ja-JP" altLang="en-US" sz="1800" b="1" spc="100" dirty="0">
                <a:solidFill>
                  <a:srgbClr val="F6167B"/>
                </a:solidFill>
                <a:latin typeface="Arial" pitchFamily="34" charset="0"/>
                <a:ea typeface="メイリオ" pitchFamily="50" charset="-128"/>
                <a:cs typeface="Times New Roman" pitchFamily="18" charset="0"/>
              </a:rPr>
              <a:t>活用形態、ライセンス条件、リスクの確認</a:t>
            </a:r>
            <a:endParaRPr lang="ja-JP" altLang="en-US" sz="1800" b="1" spc="100" dirty="0">
              <a:solidFill>
                <a:srgbClr val="F6167B"/>
              </a:solidFill>
              <a:latin typeface="Arial" pitchFamily="34" charset="0"/>
              <a:ea typeface="メイリオ" pitchFamily="50" charset="-128"/>
            </a:endParaRPr>
          </a:p>
        </p:txBody>
      </p:sp>
      <p:sp>
        <p:nvSpPr>
          <p:cNvPr id="34" name="正方形/長方形 33"/>
          <p:cNvSpPr/>
          <p:nvPr/>
        </p:nvSpPr>
        <p:spPr>
          <a:xfrm>
            <a:off x="7459753" y="4764913"/>
            <a:ext cx="2017536" cy="521681"/>
          </a:xfrm>
          <a:prstGeom prst="rect">
            <a:avLst/>
          </a:prstGeom>
        </p:spPr>
        <p:txBody>
          <a:bodyPr wrap="square">
            <a:spAutoFit/>
          </a:bodyPr>
          <a:lstStyle/>
          <a:p>
            <a:r>
              <a:rPr kumimoji="0" lang="en-US" altLang="ja-JP" sz="1050" b="1" kern="0" spc="100" dirty="0">
                <a:solidFill>
                  <a:srgbClr val="FF699F"/>
                </a:solidFill>
                <a:latin typeface="メイリオ" panose="020B0604030504040204" pitchFamily="50" charset="-128"/>
                <a:ea typeface="メイリオ" panose="020B0604030504040204" pitchFamily="50" charset="-128"/>
                <a:cs typeface="メイリオ" panose="020B0604030504040204" pitchFamily="50" charset="-128"/>
              </a:rPr>
              <a:t>※1</a:t>
            </a:r>
            <a:r>
              <a:rPr kumimoji="0" lang="ja-JP" altLang="en-US" sz="1050" b="1" kern="0" spc="100" dirty="0">
                <a:solidFill>
                  <a:srgbClr val="FF699F"/>
                </a:solidFill>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000" b="1" kern="0"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オブジェクトコード</a:t>
            </a:r>
            <a:endParaRPr kumimoji="0" lang="en-US" altLang="ja-JP" sz="1000" b="1" kern="0"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0" lang="ja-JP" altLang="en-US" sz="1000" b="1" kern="0"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またはソースコードの提供</a:t>
            </a:r>
            <a:endParaRPr kumimoji="0" lang="en-US" altLang="ja-JP" sz="1000" b="1" kern="0"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0" lang="ja-JP" altLang="en-US" sz="1000" b="1" kern="0"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が必要</a:t>
            </a:r>
            <a:r>
              <a:rPr kumimoji="0" lang="ja-JP" altLang="en-US" sz="1050" b="1" kern="0"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p>
        </p:txBody>
      </p:sp>
    </p:spTree>
    <p:extLst>
      <p:ext uri="{BB962C8B-B14F-4D97-AF65-F5344CB8AC3E}">
        <p14:creationId xmlns:p14="http://schemas.microsoft.com/office/powerpoint/2010/main" val="860111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5-4</a:t>
            </a:r>
            <a:r>
              <a:rPr lang="ja-JP" altLang="en-US" dirty="0"/>
              <a:t> </a:t>
            </a:r>
            <a:r>
              <a:rPr lang="en-US" altLang="ja-JP" dirty="0"/>
              <a:t>OSS</a:t>
            </a:r>
            <a:r>
              <a:rPr lang="ja-JP" altLang="en-US" dirty="0"/>
              <a:t>導入時の検討・実施事項④</a:t>
            </a:r>
          </a:p>
        </p:txBody>
      </p:sp>
      <p:sp>
        <p:nvSpPr>
          <p:cNvPr id="2053" name="AutoShape 5" descr="「ソフトウェアアイコン」の画像検索結果"/>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grpSp>
        <p:nvGrpSpPr>
          <p:cNvPr id="32" name="グループ化 31"/>
          <p:cNvGrpSpPr/>
          <p:nvPr/>
        </p:nvGrpSpPr>
        <p:grpSpPr>
          <a:xfrm>
            <a:off x="268377" y="2190541"/>
            <a:ext cx="8945197" cy="2968601"/>
            <a:chOff x="455266" y="2098899"/>
            <a:chExt cx="8469884" cy="3601751"/>
          </a:xfrm>
          <a:solidFill>
            <a:srgbClr val="DEE4E6"/>
          </a:solidFill>
          <a:effectLst>
            <a:outerShdw blurRad="50800" dist="38100" dir="2700000" algn="tl" rotWithShape="0">
              <a:prstClr val="black">
                <a:alpha val="40000"/>
              </a:prstClr>
            </a:outerShdw>
          </a:effectLst>
        </p:grpSpPr>
        <p:sp>
          <p:nvSpPr>
            <p:cNvPr id="35" name="正方形/長方形 34"/>
            <p:cNvSpPr/>
            <p:nvPr/>
          </p:nvSpPr>
          <p:spPr bwMode="auto">
            <a:xfrm>
              <a:off x="3304208" y="2098899"/>
              <a:ext cx="2772000" cy="3601750"/>
            </a:xfrm>
            <a:prstGeom prst="rect">
              <a:avLst/>
            </a:prstGeom>
            <a:grpFill/>
            <a:ln w="57150" cap="sq" cmpd="sng" algn="ctr">
              <a:solidFill>
                <a:schemeClr val="bg1">
                  <a:lumMod val="95000"/>
                </a:schemeClr>
              </a:solidFill>
              <a:prstDash val="solid"/>
              <a:miter lim="800000"/>
              <a:headEnd type="none" w="med" len="med"/>
              <a:tailEnd type="none" w="med" len="med"/>
            </a:ln>
            <a:effectLst/>
          </p:spPr>
          <p:txBody>
            <a:bodyPr wrap="square" rtlCol="0" anchor="t" anchorCtr="0">
              <a:noAutofit/>
            </a:bodyPr>
            <a:lstStyle/>
            <a:p>
              <a:pPr eaLnBrk="0"/>
              <a:endParaRPr lang="en-US" altLang="ja-JP" sz="1600" b="1" dirty="0">
                <a:solidFill>
                  <a:schemeClr val="tx1">
                    <a:lumMod val="75000"/>
                    <a:lumOff val="25000"/>
                  </a:schemeClr>
                </a:solidFill>
                <a:latin typeface="Arial" pitchFamily="34" charset="0"/>
                <a:ea typeface="メイリオ" pitchFamily="50" charset="-128"/>
              </a:endParaRPr>
            </a:p>
          </p:txBody>
        </p:sp>
        <p:sp>
          <p:nvSpPr>
            <p:cNvPr id="33" name="正方形/長方形 32"/>
            <p:cNvSpPr/>
            <p:nvPr/>
          </p:nvSpPr>
          <p:spPr bwMode="auto">
            <a:xfrm>
              <a:off x="455266" y="2098900"/>
              <a:ext cx="2772000" cy="3601750"/>
            </a:xfrm>
            <a:prstGeom prst="rect">
              <a:avLst/>
            </a:prstGeom>
            <a:grpFill/>
            <a:ln w="57150" cap="sq" cmpd="sng" algn="ctr">
              <a:solidFill>
                <a:schemeClr val="bg1">
                  <a:lumMod val="95000"/>
                </a:schemeClr>
              </a:solidFill>
              <a:prstDash val="solid"/>
              <a:miter lim="800000"/>
              <a:headEnd type="none" w="med" len="med"/>
              <a:tailEnd type="none" w="med" len="med"/>
            </a:ln>
            <a:effectLst/>
          </p:spPr>
          <p:txBody>
            <a:bodyPr wrap="square" rtlCol="0" anchor="t" anchorCtr="0">
              <a:noAutofit/>
            </a:bodyPr>
            <a:lstStyle/>
            <a:p>
              <a:pPr eaLnBrk="0"/>
              <a:endParaRPr lang="en-US" altLang="ja-JP" sz="1600" b="1" dirty="0">
                <a:solidFill>
                  <a:schemeClr val="tx1">
                    <a:lumMod val="75000"/>
                    <a:lumOff val="25000"/>
                  </a:schemeClr>
                </a:solidFill>
                <a:latin typeface="Arial" pitchFamily="34" charset="0"/>
                <a:ea typeface="メイリオ" pitchFamily="50" charset="-128"/>
              </a:endParaRPr>
            </a:p>
          </p:txBody>
        </p:sp>
        <p:sp>
          <p:nvSpPr>
            <p:cNvPr id="34" name="正方形/長方形 33"/>
            <p:cNvSpPr/>
            <p:nvPr/>
          </p:nvSpPr>
          <p:spPr bwMode="auto">
            <a:xfrm>
              <a:off x="6153150" y="2098900"/>
              <a:ext cx="2772000" cy="3601750"/>
            </a:xfrm>
            <a:prstGeom prst="rect">
              <a:avLst/>
            </a:prstGeom>
            <a:grpFill/>
            <a:ln w="57150" cap="sq" cmpd="sng" algn="ctr">
              <a:solidFill>
                <a:schemeClr val="bg1">
                  <a:lumMod val="95000"/>
                </a:schemeClr>
              </a:solidFill>
              <a:prstDash val="solid"/>
              <a:miter lim="800000"/>
              <a:headEnd type="none" w="med" len="med"/>
              <a:tailEnd type="none" w="med" len="med"/>
            </a:ln>
            <a:effectLst/>
          </p:spPr>
          <p:txBody>
            <a:bodyPr wrap="square" rtlCol="0" anchor="t" anchorCtr="0">
              <a:noAutofit/>
            </a:bodyPr>
            <a:lstStyle/>
            <a:p>
              <a:pPr eaLnBrk="0"/>
              <a:endParaRPr lang="en-US" altLang="ja-JP" sz="1200" b="1" dirty="0">
                <a:solidFill>
                  <a:schemeClr val="tx1">
                    <a:lumMod val="75000"/>
                    <a:lumOff val="25000"/>
                  </a:schemeClr>
                </a:solidFill>
                <a:latin typeface="Arial" pitchFamily="34" charset="0"/>
                <a:ea typeface="メイリオ" pitchFamily="50" charset="-128"/>
              </a:endParaRPr>
            </a:p>
          </p:txBody>
        </p:sp>
      </p:grpSp>
      <p:sp>
        <p:nvSpPr>
          <p:cNvPr id="72" name="Text Box 31"/>
          <p:cNvSpPr txBox="1">
            <a:spLocks noChangeArrowheads="1"/>
          </p:cNvSpPr>
          <p:nvPr/>
        </p:nvSpPr>
        <p:spPr bwMode="gray">
          <a:xfrm>
            <a:off x="268377" y="2428995"/>
            <a:ext cx="2765264" cy="637849"/>
          </a:xfrm>
          <a:prstGeom prst="rect">
            <a:avLst/>
          </a:prstGeom>
          <a:noFill/>
          <a:ln w="3175" cap="rnd">
            <a:noFill/>
            <a:miter lim="800000"/>
            <a:headEnd/>
            <a:tailEnd/>
          </a:ln>
          <a:effectLst/>
        </p:spPr>
        <p:txBody>
          <a:bodyPr wrap="square" lIns="144000" tIns="72000" rIns="144000" bIns="72000" anchor="ctr">
            <a:spAutoFit/>
          </a:bodyPr>
          <a:lstStyle/>
          <a:p>
            <a:pPr>
              <a:lnSpc>
                <a:spcPct val="100000"/>
              </a:lnSpc>
              <a:buClr>
                <a:srgbClr val="C00000"/>
              </a:buClr>
              <a:defRPr/>
            </a:pPr>
            <a:r>
              <a:rPr lang="ja-JP" altLang="en-US" sz="1600" b="1" spc="100" dirty="0">
                <a:solidFill>
                  <a:srgbClr val="F6167B"/>
                </a:solidFill>
                <a:latin typeface="Arial" pitchFamily="34" charset="0"/>
                <a:ea typeface="メイリオ" pitchFamily="50" charset="-128"/>
              </a:rPr>
              <a:t>    同等機能の他社製品の</a:t>
            </a:r>
            <a:br>
              <a:rPr lang="en-US" altLang="ja-JP" sz="1600" b="1" spc="100" dirty="0">
                <a:solidFill>
                  <a:srgbClr val="F6167B"/>
                </a:solidFill>
                <a:latin typeface="Arial" pitchFamily="34" charset="0"/>
                <a:ea typeface="メイリオ" pitchFamily="50" charset="-128"/>
              </a:rPr>
            </a:br>
            <a:r>
              <a:rPr lang="ja-JP" altLang="en-US" sz="1600" b="1" spc="100" dirty="0">
                <a:solidFill>
                  <a:srgbClr val="F6167B"/>
                </a:solidFill>
                <a:latin typeface="Arial" pitchFamily="34" charset="0"/>
                <a:ea typeface="メイリオ" pitchFamily="50" charset="-128"/>
              </a:rPr>
              <a:t>    導入検討・評価</a:t>
            </a:r>
            <a:endParaRPr lang="en-US" altLang="ja-JP" sz="1600" b="1" spc="100" dirty="0">
              <a:solidFill>
                <a:srgbClr val="F6167B"/>
              </a:solidFill>
              <a:latin typeface="Arial" pitchFamily="34" charset="0"/>
              <a:ea typeface="メイリオ" pitchFamily="50" charset="-128"/>
            </a:endParaRPr>
          </a:p>
        </p:txBody>
      </p:sp>
      <p:sp>
        <p:nvSpPr>
          <p:cNvPr id="73" name="Text Box 31"/>
          <p:cNvSpPr txBox="1">
            <a:spLocks noChangeArrowheads="1"/>
          </p:cNvSpPr>
          <p:nvPr/>
        </p:nvSpPr>
        <p:spPr bwMode="gray">
          <a:xfrm>
            <a:off x="3275567" y="2428995"/>
            <a:ext cx="2765264" cy="391628"/>
          </a:xfrm>
          <a:prstGeom prst="rect">
            <a:avLst/>
          </a:prstGeom>
          <a:noFill/>
          <a:ln w="3175" cap="rnd">
            <a:noFill/>
            <a:miter lim="800000"/>
            <a:headEnd/>
            <a:tailEnd/>
          </a:ln>
          <a:effectLst/>
        </p:spPr>
        <p:txBody>
          <a:bodyPr wrap="square" lIns="144000" tIns="72000" rIns="144000" bIns="72000" anchor="ctr">
            <a:spAutoFit/>
          </a:bodyPr>
          <a:lstStyle/>
          <a:p>
            <a:pPr>
              <a:lnSpc>
                <a:spcPct val="100000"/>
              </a:lnSpc>
              <a:buClr>
                <a:srgbClr val="C00000"/>
              </a:buClr>
              <a:defRPr/>
            </a:pPr>
            <a:r>
              <a:rPr lang="ja-JP" altLang="en-US" sz="1600" b="1" spc="100" dirty="0">
                <a:solidFill>
                  <a:srgbClr val="F6167B"/>
                </a:solidFill>
                <a:latin typeface="Arial" pitchFamily="34" charset="0"/>
                <a:ea typeface="メイリオ" pitchFamily="50" charset="-128"/>
              </a:rPr>
              <a:t>    開発委託の検討・評価</a:t>
            </a:r>
            <a:endParaRPr lang="en-US" altLang="ja-JP" sz="1600" b="1" spc="100" dirty="0">
              <a:solidFill>
                <a:srgbClr val="F6167B"/>
              </a:solidFill>
              <a:latin typeface="Arial" pitchFamily="34" charset="0"/>
              <a:ea typeface="メイリオ" pitchFamily="50" charset="-128"/>
            </a:endParaRPr>
          </a:p>
        </p:txBody>
      </p:sp>
      <p:sp>
        <p:nvSpPr>
          <p:cNvPr id="76" name="Text Box 31"/>
          <p:cNvSpPr txBox="1">
            <a:spLocks noChangeArrowheads="1"/>
          </p:cNvSpPr>
          <p:nvPr/>
        </p:nvSpPr>
        <p:spPr bwMode="gray">
          <a:xfrm>
            <a:off x="6284519" y="2428995"/>
            <a:ext cx="2765264" cy="637849"/>
          </a:xfrm>
          <a:prstGeom prst="rect">
            <a:avLst/>
          </a:prstGeom>
          <a:noFill/>
          <a:ln w="3175" cap="rnd">
            <a:noFill/>
            <a:miter lim="800000"/>
            <a:headEnd/>
            <a:tailEnd/>
          </a:ln>
          <a:effectLst/>
        </p:spPr>
        <p:txBody>
          <a:bodyPr wrap="square" lIns="144000" tIns="72000" rIns="144000" bIns="72000" anchor="ctr">
            <a:spAutoFit/>
          </a:bodyPr>
          <a:lstStyle/>
          <a:p>
            <a:pPr>
              <a:lnSpc>
                <a:spcPct val="100000"/>
              </a:lnSpc>
              <a:buClr>
                <a:srgbClr val="C00000"/>
              </a:buClr>
              <a:defRPr/>
            </a:pPr>
            <a:r>
              <a:rPr lang="ja-JP" altLang="en-US" sz="1600" b="1" spc="100" dirty="0">
                <a:solidFill>
                  <a:srgbClr val="F6167B"/>
                </a:solidFill>
                <a:latin typeface="Arial" pitchFamily="34" charset="0"/>
                <a:ea typeface="メイリオ" pitchFamily="50" charset="-128"/>
              </a:rPr>
              <a:t>    以下などを確認し、</a:t>
            </a:r>
            <a:br>
              <a:rPr lang="ja-JP" altLang="en-US" sz="1600" b="1" spc="100" dirty="0">
                <a:solidFill>
                  <a:srgbClr val="F6167B"/>
                </a:solidFill>
                <a:latin typeface="Arial" pitchFamily="34" charset="0"/>
                <a:ea typeface="メイリオ" pitchFamily="50" charset="-128"/>
              </a:rPr>
            </a:br>
            <a:r>
              <a:rPr lang="ja-JP" altLang="en-US" sz="1600" b="1" spc="100" dirty="0">
                <a:solidFill>
                  <a:srgbClr val="F6167B"/>
                </a:solidFill>
                <a:latin typeface="Arial" pitchFamily="34" charset="0"/>
                <a:ea typeface="メイリオ" pitchFamily="50" charset="-128"/>
              </a:rPr>
              <a:t>    保守計画・契約に反映</a:t>
            </a:r>
            <a:endParaRPr lang="en-US" altLang="ja-JP" sz="1600" b="1" spc="100" dirty="0">
              <a:solidFill>
                <a:srgbClr val="F6167B"/>
              </a:solidFill>
              <a:latin typeface="Arial" pitchFamily="34" charset="0"/>
              <a:ea typeface="メイリオ" pitchFamily="50" charset="-128"/>
            </a:endParaRPr>
          </a:p>
        </p:txBody>
      </p:sp>
      <p:sp>
        <p:nvSpPr>
          <p:cNvPr id="77" name="Text Box 31"/>
          <p:cNvSpPr txBox="1">
            <a:spLocks noChangeArrowheads="1"/>
          </p:cNvSpPr>
          <p:nvPr/>
        </p:nvSpPr>
        <p:spPr bwMode="gray">
          <a:xfrm>
            <a:off x="6527716" y="2932221"/>
            <a:ext cx="2595741" cy="1591956"/>
          </a:xfrm>
          <a:prstGeom prst="rect">
            <a:avLst/>
          </a:prstGeom>
          <a:noFill/>
          <a:ln w="3175" cap="rnd">
            <a:noFill/>
            <a:miter lim="800000"/>
            <a:headEnd/>
            <a:tailEnd/>
          </a:ln>
          <a:effectLst/>
        </p:spPr>
        <p:txBody>
          <a:bodyPr wrap="square" lIns="144000" tIns="72000" rIns="144000" bIns="72000" anchor="ctr">
            <a:spAutoFit/>
          </a:bodyPr>
          <a:lstStyle/>
          <a:p>
            <a:pPr marL="108000" indent="-108000">
              <a:lnSpc>
                <a:spcPct val="100000"/>
              </a:lnSpc>
              <a:spcBef>
                <a:spcPts val="600"/>
              </a:spcBef>
              <a:buClr>
                <a:srgbClr val="C00000"/>
              </a:buClr>
              <a:buFontTx/>
              <a:buChar char="-"/>
              <a:defRPr/>
            </a:pPr>
            <a:r>
              <a:rPr lang="ja-JP" altLang="en-US" sz="1200" b="1" spc="100" dirty="0">
                <a:solidFill>
                  <a:schemeClr val="tx1">
                    <a:lumMod val="75000"/>
                    <a:lumOff val="25000"/>
                  </a:schemeClr>
                </a:solidFill>
                <a:latin typeface="Arial" pitchFamily="34" charset="0"/>
                <a:ea typeface="メイリオ" pitchFamily="50" charset="-128"/>
              </a:rPr>
              <a:t>安定稼働している？</a:t>
            </a:r>
            <a:endParaRPr lang="en-US" altLang="ja-JP" sz="1200" b="1" spc="100" dirty="0">
              <a:solidFill>
                <a:schemeClr val="tx1">
                  <a:lumMod val="75000"/>
                  <a:lumOff val="25000"/>
                </a:schemeClr>
              </a:solidFill>
              <a:latin typeface="Arial" pitchFamily="34" charset="0"/>
              <a:ea typeface="メイリオ" pitchFamily="50" charset="-128"/>
            </a:endParaRPr>
          </a:p>
          <a:p>
            <a:pPr marL="108000" indent="-108000">
              <a:lnSpc>
                <a:spcPct val="100000"/>
              </a:lnSpc>
              <a:spcBef>
                <a:spcPts val="600"/>
              </a:spcBef>
              <a:buClr>
                <a:srgbClr val="C00000"/>
              </a:buClr>
              <a:buFontTx/>
              <a:buChar char="-"/>
              <a:defRPr/>
            </a:pPr>
            <a:r>
              <a:rPr lang="ja-JP" altLang="en-US" sz="1200" b="1" spc="100" dirty="0">
                <a:solidFill>
                  <a:schemeClr val="tx1">
                    <a:lumMod val="75000"/>
                    <a:lumOff val="25000"/>
                  </a:schemeClr>
                </a:solidFill>
                <a:latin typeface="Arial" pitchFamily="34" charset="0"/>
                <a:ea typeface="メイリオ" pitchFamily="50" charset="-128"/>
              </a:rPr>
              <a:t>ディストリビュータ経由での保守サポートあり？</a:t>
            </a:r>
            <a:endParaRPr lang="en-US" altLang="ja-JP" sz="1200" b="1" spc="100" dirty="0">
              <a:solidFill>
                <a:schemeClr val="tx1">
                  <a:lumMod val="75000"/>
                  <a:lumOff val="25000"/>
                </a:schemeClr>
              </a:solidFill>
              <a:latin typeface="Arial" pitchFamily="34" charset="0"/>
              <a:ea typeface="メイリオ" pitchFamily="50" charset="-128"/>
            </a:endParaRPr>
          </a:p>
          <a:p>
            <a:pPr marL="108000" indent="-108000">
              <a:lnSpc>
                <a:spcPct val="100000"/>
              </a:lnSpc>
              <a:spcBef>
                <a:spcPts val="600"/>
              </a:spcBef>
              <a:buClr>
                <a:srgbClr val="C00000"/>
              </a:buClr>
              <a:buFontTx/>
              <a:buChar char="-"/>
              <a:defRPr/>
            </a:pPr>
            <a:r>
              <a:rPr lang="ja-JP" altLang="en-US" sz="1200" b="1" spc="100" dirty="0">
                <a:solidFill>
                  <a:schemeClr val="tx1">
                    <a:lumMod val="75000"/>
                    <a:lumOff val="25000"/>
                  </a:schemeClr>
                </a:solidFill>
                <a:latin typeface="Arial" pitchFamily="34" charset="0"/>
                <a:ea typeface="メイリオ" pitchFamily="50" charset="-128"/>
              </a:rPr>
              <a:t>自前で保守（不具合・脆弱性・</a:t>
            </a:r>
            <a:r>
              <a:rPr lang="en-US" altLang="ja-JP" sz="1200" b="1" spc="100" dirty="0">
                <a:solidFill>
                  <a:schemeClr val="tx1">
                    <a:lumMod val="75000"/>
                    <a:lumOff val="25000"/>
                  </a:schemeClr>
                </a:solidFill>
                <a:latin typeface="Arial" pitchFamily="34" charset="0"/>
                <a:ea typeface="メイリオ" pitchFamily="50" charset="-128"/>
              </a:rPr>
              <a:t>EOL</a:t>
            </a:r>
            <a:r>
              <a:rPr lang="ja-JP" altLang="en-US" sz="1200" b="1" spc="100" dirty="0">
                <a:solidFill>
                  <a:schemeClr val="tx1">
                    <a:lumMod val="75000"/>
                    <a:lumOff val="25000"/>
                  </a:schemeClr>
                </a:solidFill>
                <a:latin typeface="Arial" pitchFamily="34" charset="0"/>
                <a:ea typeface="メイリオ" pitchFamily="50" charset="-128"/>
              </a:rPr>
              <a:t>対応等）する場合の</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コンテンジェンシープラン</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準備済？</a:t>
            </a:r>
          </a:p>
        </p:txBody>
      </p:sp>
      <p:grpSp>
        <p:nvGrpSpPr>
          <p:cNvPr id="82" name="グループ化 81"/>
          <p:cNvGrpSpPr/>
          <p:nvPr/>
        </p:nvGrpSpPr>
        <p:grpSpPr>
          <a:xfrm>
            <a:off x="7671940" y="4528320"/>
            <a:ext cx="1441174" cy="505397"/>
            <a:chOff x="-2653747" y="2604052"/>
            <a:chExt cx="1441174" cy="505397"/>
          </a:xfrm>
        </p:grpSpPr>
        <p:sp>
          <p:nvSpPr>
            <p:cNvPr id="80" name="フリーフォーム 79"/>
            <p:cNvSpPr/>
            <p:nvPr/>
          </p:nvSpPr>
          <p:spPr bwMode="auto">
            <a:xfrm>
              <a:off x="-2653747" y="2604052"/>
              <a:ext cx="1441174" cy="498569"/>
            </a:xfrm>
            <a:custGeom>
              <a:avLst/>
              <a:gdLst>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 name="connsiteX0" fmla="*/ 874644 w 1838739"/>
                <a:gd name="connsiteY0" fmla="*/ 0 h 636105"/>
                <a:gd name="connsiteX1" fmla="*/ 1838739 w 1838739"/>
                <a:gd name="connsiteY1" fmla="*/ 59635 h 636105"/>
                <a:gd name="connsiteX2" fmla="*/ 914400 w 1838739"/>
                <a:gd name="connsiteY2" fmla="*/ 636105 h 636105"/>
                <a:gd name="connsiteX3" fmla="*/ 0 w 1838739"/>
                <a:gd name="connsiteY3" fmla="*/ 566531 h 636105"/>
                <a:gd name="connsiteX4" fmla="*/ 874644 w 1838739"/>
                <a:gd name="connsiteY4" fmla="*/ 0 h 636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739" h="636105">
                  <a:moveTo>
                    <a:pt x="874644" y="0"/>
                  </a:moveTo>
                  <a:lnTo>
                    <a:pt x="1838739" y="59635"/>
                  </a:lnTo>
                  <a:cubicBezTo>
                    <a:pt x="1550504" y="331305"/>
                    <a:pt x="1272208" y="503583"/>
                    <a:pt x="914400" y="636105"/>
                  </a:cubicBezTo>
                  <a:lnTo>
                    <a:pt x="0" y="566531"/>
                  </a:lnTo>
                  <a:cubicBezTo>
                    <a:pt x="341244" y="407505"/>
                    <a:pt x="593036" y="218661"/>
                    <a:pt x="874644" y="0"/>
                  </a:cubicBezTo>
                  <a:close/>
                </a:path>
              </a:pathLst>
            </a:custGeom>
            <a:solidFill>
              <a:schemeClr val="bg1"/>
            </a:solidFill>
            <a:ln w="9525">
              <a:noFill/>
              <a:miter lim="800000"/>
              <a:headEnd/>
              <a:tailEnd/>
            </a:ln>
            <a:effectLst>
              <a:outerShdw blurRad="50800" dist="38100" dir="2700000" algn="tl" rotWithShape="0">
                <a:prstClr val="black">
                  <a:alpha val="40000"/>
                </a:prstClr>
              </a:outerShdw>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1" name="テキスト ボックス 80"/>
            <p:cNvSpPr txBox="1"/>
            <p:nvPr/>
          </p:nvSpPr>
          <p:spPr>
            <a:xfrm>
              <a:off x="-2276057" y="2623931"/>
              <a:ext cx="761747" cy="485518"/>
            </a:xfrm>
            <a:prstGeom prst="rect">
              <a:avLst/>
            </a:prstGeom>
            <a:noFill/>
            <a:scene3d>
              <a:camera prst="isometricOffAxis2Top">
                <a:rot lat="18714683" lon="2130995" rev="19311848"/>
              </a:camera>
              <a:lightRig rig="threePt" dir="t"/>
            </a:scene3d>
          </p:spPr>
          <p:txBody>
            <a:bodyPr wrap="none" rtlCol="0">
              <a:spAutoFit/>
            </a:bodyPr>
            <a:lstStyle/>
            <a:p>
              <a:pPr algn="ctr"/>
              <a:r>
                <a:rPr kumimoji="1" lang="ja-JP" altLang="en-US" sz="1400" b="1" spc="100" dirty="0">
                  <a:solidFill>
                    <a:schemeClr val="tx1"/>
                  </a:solidFill>
                  <a:latin typeface="Arial" pitchFamily="34" charset="0"/>
                  <a:ea typeface="メイリオ" pitchFamily="50" charset="-128"/>
                </a:rPr>
                <a:t>保守</a:t>
              </a:r>
              <a:endParaRPr kumimoji="1" lang="en-US" altLang="ja-JP" sz="1400" b="1" spc="100" dirty="0">
                <a:solidFill>
                  <a:schemeClr val="tx1"/>
                </a:solidFill>
                <a:latin typeface="Arial" pitchFamily="34" charset="0"/>
                <a:ea typeface="メイリオ" pitchFamily="50" charset="-128"/>
              </a:endParaRPr>
            </a:p>
            <a:p>
              <a:pPr algn="ctr"/>
              <a:r>
                <a:rPr kumimoji="1" lang="ja-JP" altLang="en-US" sz="1400" b="1" spc="100" dirty="0">
                  <a:solidFill>
                    <a:schemeClr val="tx1"/>
                  </a:solidFill>
                  <a:latin typeface="Arial" pitchFamily="34" charset="0"/>
                  <a:ea typeface="メイリオ" pitchFamily="50" charset="-128"/>
                </a:rPr>
                <a:t>契約書</a:t>
              </a:r>
            </a:p>
          </p:txBody>
        </p:sp>
      </p:grpSp>
      <p:grpSp>
        <p:nvGrpSpPr>
          <p:cNvPr id="86" name="グループ化 85"/>
          <p:cNvGrpSpPr/>
          <p:nvPr/>
        </p:nvGrpSpPr>
        <p:grpSpPr>
          <a:xfrm>
            <a:off x="6439487" y="4409050"/>
            <a:ext cx="973386" cy="636103"/>
            <a:chOff x="-2037522" y="2802835"/>
            <a:chExt cx="1089992" cy="712305"/>
          </a:xfrm>
          <a:effectLst>
            <a:outerShdw blurRad="50800" dist="38100" dir="2700000" algn="tl" rotWithShape="0">
              <a:prstClr val="black">
                <a:alpha val="40000"/>
              </a:prstClr>
            </a:outerShdw>
          </a:effectLst>
        </p:grpSpPr>
        <p:sp>
          <p:nvSpPr>
            <p:cNvPr id="83" name="1 つの角を丸めた四角形 82"/>
            <p:cNvSpPr/>
            <p:nvPr/>
          </p:nvSpPr>
          <p:spPr bwMode="auto">
            <a:xfrm>
              <a:off x="-2037522" y="2802835"/>
              <a:ext cx="974035" cy="616226"/>
            </a:xfrm>
            <a:prstGeom prst="snipRoundRect">
              <a:avLst/>
            </a:prstGeom>
            <a:solidFill>
              <a:schemeClr val="bg1">
                <a:lumMod val="85000"/>
              </a:schemeClr>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a:solidFill>
                    <a:schemeClr val="tx1">
                      <a:lumMod val="75000"/>
                      <a:lumOff val="25000"/>
                    </a:schemeClr>
                  </a:solidFill>
                  <a:latin typeface="Arial" pitchFamily="34" charset="0"/>
                  <a:ea typeface="メイリオ" pitchFamily="50" charset="-128"/>
                </a:rPr>
                <a:t>保守</a:t>
              </a:r>
              <a:endParaRPr kumimoji="1" lang="en-US" altLang="ja-JP" sz="1200" b="1" spc="100" dirty="0">
                <a:solidFill>
                  <a:schemeClr val="tx1">
                    <a:lumMod val="75000"/>
                    <a:lumOff val="25000"/>
                  </a:schemeClr>
                </a:solidFill>
                <a:latin typeface="Arial" pitchFamily="34" charset="0"/>
                <a:ea typeface="メイリオ" pitchFamily="50" charset="-128"/>
              </a:endParaRPr>
            </a:p>
            <a:p>
              <a:pPr algn="ctr">
                <a:lnSpc>
                  <a:spcPct val="100000"/>
                </a:lnSpc>
              </a:pPr>
              <a:r>
                <a:rPr kumimoji="1" lang="ja-JP" altLang="en-US" sz="1200" b="1" spc="100" dirty="0">
                  <a:solidFill>
                    <a:schemeClr val="tx1">
                      <a:lumMod val="75000"/>
                      <a:lumOff val="25000"/>
                    </a:schemeClr>
                  </a:solidFill>
                  <a:latin typeface="Arial" pitchFamily="34" charset="0"/>
                  <a:ea typeface="メイリオ" pitchFamily="50" charset="-128"/>
                </a:rPr>
                <a:t>計画書</a:t>
              </a:r>
            </a:p>
          </p:txBody>
        </p:sp>
        <p:sp>
          <p:nvSpPr>
            <p:cNvPr id="84" name="1 つの角を丸めた四角形 83"/>
            <p:cNvSpPr/>
            <p:nvPr/>
          </p:nvSpPr>
          <p:spPr bwMode="auto">
            <a:xfrm>
              <a:off x="-1979544" y="2850874"/>
              <a:ext cx="974035" cy="616226"/>
            </a:xfrm>
            <a:prstGeom prst="snipRoundRect">
              <a:avLst/>
            </a:prstGeom>
            <a:solidFill>
              <a:schemeClr val="bg1">
                <a:lumMod val="95000"/>
              </a:schemeClr>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a:solidFill>
                    <a:schemeClr val="tx1">
                      <a:lumMod val="75000"/>
                      <a:lumOff val="25000"/>
                    </a:schemeClr>
                  </a:solidFill>
                  <a:latin typeface="Arial" pitchFamily="34" charset="0"/>
                  <a:ea typeface="メイリオ" pitchFamily="50" charset="-128"/>
                </a:rPr>
                <a:t>保守</a:t>
              </a:r>
              <a:endParaRPr kumimoji="1" lang="en-US" altLang="ja-JP" sz="1200" b="1" spc="100" dirty="0">
                <a:solidFill>
                  <a:schemeClr val="tx1">
                    <a:lumMod val="75000"/>
                    <a:lumOff val="25000"/>
                  </a:schemeClr>
                </a:solidFill>
                <a:latin typeface="Arial" pitchFamily="34" charset="0"/>
                <a:ea typeface="メイリオ" pitchFamily="50" charset="-128"/>
              </a:endParaRPr>
            </a:p>
            <a:p>
              <a:pPr algn="ctr">
                <a:lnSpc>
                  <a:spcPct val="100000"/>
                </a:lnSpc>
              </a:pPr>
              <a:r>
                <a:rPr kumimoji="1" lang="ja-JP" altLang="en-US" sz="1200" b="1" spc="100" dirty="0">
                  <a:solidFill>
                    <a:schemeClr val="tx1">
                      <a:lumMod val="75000"/>
                      <a:lumOff val="25000"/>
                    </a:schemeClr>
                  </a:solidFill>
                  <a:latin typeface="Arial" pitchFamily="34" charset="0"/>
                  <a:ea typeface="メイリオ" pitchFamily="50" charset="-128"/>
                </a:rPr>
                <a:t>計画書</a:t>
              </a:r>
            </a:p>
          </p:txBody>
        </p:sp>
        <p:sp>
          <p:nvSpPr>
            <p:cNvPr id="85" name="1 つの角を丸めた四角形 84"/>
            <p:cNvSpPr/>
            <p:nvPr/>
          </p:nvSpPr>
          <p:spPr bwMode="auto">
            <a:xfrm>
              <a:off x="-1921565" y="2898914"/>
              <a:ext cx="974035" cy="616226"/>
            </a:xfrm>
            <a:prstGeom prst="snipRoundRect">
              <a:avLst/>
            </a:prstGeom>
            <a:solidFill>
              <a:schemeClr val="bg1"/>
            </a:solidFill>
            <a:ln w="9525">
              <a:noFill/>
              <a:miter lim="800000"/>
              <a:headEnd/>
              <a:tailEnd/>
            </a:ln>
            <a:effectLst/>
          </p:spPr>
          <p:txBody>
            <a:bodyPr wrap="square" lIns="0" tIns="0" rIns="0" bIns="0" rtlCol="0" anchor="ctr" anchorCtr="0">
              <a:noAutofit/>
            </a:bodyPr>
            <a:lstStyle/>
            <a:p>
              <a:pPr algn="ctr">
                <a:lnSpc>
                  <a:spcPct val="100000"/>
                </a:lnSpc>
              </a:pPr>
              <a:r>
                <a:rPr kumimoji="1" lang="ja-JP" altLang="en-US" sz="1200" b="1" spc="100" dirty="0">
                  <a:solidFill>
                    <a:schemeClr val="tx1">
                      <a:lumMod val="75000"/>
                      <a:lumOff val="25000"/>
                    </a:schemeClr>
                  </a:solidFill>
                  <a:latin typeface="Arial" pitchFamily="34" charset="0"/>
                  <a:ea typeface="メイリオ" pitchFamily="50" charset="-128"/>
                </a:rPr>
                <a:t>保守</a:t>
              </a:r>
              <a:endParaRPr kumimoji="1" lang="en-US" altLang="ja-JP" sz="1200" b="1" spc="100" dirty="0">
                <a:solidFill>
                  <a:schemeClr val="tx1">
                    <a:lumMod val="75000"/>
                    <a:lumOff val="25000"/>
                  </a:schemeClr>
                </a:solidFill>
                <a:latin typeface="Arial" pitchFamily="34" charset="0"/>
                <a:ea typeface="メイリオ" pitchFamily="50" charset="-128"/>
              </a:endParaRPr>
            </a:p>
            <a:p>
              <a:pPr algn="ctr">
                <a:lnSpc>
                  <a:spcPct val="100000"/>
                </a:lnSpc>
              </a:pPr>
              <a:r>
                <a:rPr kumimoji="1" lang="ja-JP" altLang="en-US" sz="1200" b="1" spc="100" dirty="0">
                  <a:solidFill>
                    <a:schemeClr val="tx1">
                      <a:lumMod val="75000"/>
                      <a:lumOff val="25000"/>
                    </a:schemeClr>
                  </a:solidFill>
                  <a:latin typeface="Arial" pitchFamily="34" charset="0"/>
                  <a:ea typeface="メイリオ" pitchFamily="50" charset="-128"/>
                </a:rPr>
                <a:t>計画書</a:t>
              </a:r>
            </a:p>
          </p:txBody>
        </p:sp>
      </p:grpSp>
      <p:grpSp>
        <p:nvGrpSpPr>
          <p:cNvPr id="96" name="グループ化 95"/>
          <p:cNvGrpSpPr/>
          <p:nvPr/>
        </p:nvGrpSpPr>
        <p:grpSpPr>
          <a:xfrm>
            <a:off x="1813560" y="3364362"/>
            <a:ext cx="523240" cy="523240"/>
            <a:chOff x="-3764280" y="0"/>
            <a:chExt cx="2123440" cy="2123440"/>
          </a:xfrm>
        </p:grpSpPr>
        <p:sp>
          <p:nvSpPr>
            <p:cNvPr id="90" name="パイ 89"/>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1" name="パイ 90"/>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3" name="パイ 92"/>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4" name="パイ 93"/>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5" name="円/楕円 94"/>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97" name="グループ化 96"/>
          <p:cNvGrpSpPr/>
          <p:nvPr/>
        </p:nvGrpSpPr>
        <p:grpSpPr>
          <a:xfrm>
            <a:off x="1813560" y="3928242"/>
            <a:ext cx="523240" cy="523240"/>
            <a:chOff x="-3764280" y="0"/>
            <a:chExt cx="2123440" cy="2123440"/>
          </a:xfrm>
        </p:grpSpPr>
        <p:sp>
          <p:nvSpPr>
            <p:cNvPr id="98" name="パイ 97"/>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9" name="パイ 98"/>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0" name="パイ 99"/>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1" name="パイ 100"/>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2" name="円/楕円 101"/>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103" name="グループ化 102"/>
          <p:cNvGrpSpPr/>
          <p:nvPr/>
        </p:nvGrpSpPr>
        <p:grpSpPr>
          <a:xfrm>
            <a:off x="1813560" y="4492122"/>
            <a:ext cx="523240" cy="523240"/>
            <a:chOff x="-3764280" y="0"/>
            <a:chExt cx="2123440" cy="2123440"/>
          </a:xfrm>
        </p:grpSpPr>
        <p:sp>
          <p:nvSpPr>
            <p:cNvPr id="104" name="パイ 103"/>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5" name="パイ 104"/>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6" name="パイ 105"/>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7" name="パイ 106"/>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08" name="円/楕円 107"/>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09" name="角丸四角形 108"/>
          <p:cNvSpPr/>
          <p:nvPr/>
        </p:nvSpPr>
        <p:spPr bwMode="auto">
          <a:xfrm>
            <a:off x="2228661" y="3471698"/>
            <a:ext cx="684364" cy="217146"/>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rtlCol="0" anchor="ctr">
            <a:noAutofit/>
          </a:bodyPr>
          <a:lstStyle/>
          <a:p>
            <a:pPr algn="ct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製品</a:t>
            </a:r>
            <a:r>
              <a:rPr lang="en-US" altLang="ja-JP" sz="1200" b="1" dirty="0">
                <a:solidFill>
                  <a:schemeClr val="tx1">
                    <a:lumMod val="75000"/>
                    <a:lumOff val="25000"/>
                  </a:schemeClr>
                </a:solidFill>
                <a:latin typeface="メイリオ" pitchFamily="50" charset="-128"/>
                <a:ea typeface="メイリオ" pitchFamily="50" charset="-128"/>
                <a:cs typeface="メイリオ" pitchFamily="50" charset="-128"/>
              </a:rPr>
              <a:t>α</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sp>
        <p:nvSpPr>
          <p:cNvPr id="110" name="角丸四角形 109"/>
          <p:cNvSpPr/>
          <p:nvPr/>
        </p:nvSpPr>
        <p:spPr bwMode="auto">
          <a:xfrm>
            <a:off x="2220003" y="4048977"/>
            <a:ext cx="684364" cy="217146"/>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rtlCol="0" anchor="ctr">
            <a:noAutofit/>
          </a:bodyPr>
          <a:lstStyle/>
          <a:p>
            <a:pPr algn="ct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製品</a:t>
            </a:r>
            <a:r>
              <a:rPr lang="en-US" altLang="ja-JP" sz="1200" b="1" dirty="0">
                <a:solidFill>
                  <a:schemeClr val="tx1">
                    <a:lumMod val="75000"/>
                    <a:lumOff val="25000"/>
                  </a:schemeClr>
                </a:solidFill>
                <a:latin typeface="メイリオ" pitchFamily="50" charset="-128"/>
                <a:ea typeface="メイリオ" pitchFamily="50" charset="-128"/>
                <a:cs typeface="メイリオ" pitchFamily="50" charset="-128"/>
              </a:rPr>
              <a:t>β</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sp>
        <p:nvSpPr>
          <p:cNvPr id="111" name="角丸四角形 110"/>
          <p:cNvSpPr/>
          <p:nvPr/>
        </p:nvSpPr>
        <p:spPr bwMode="auto">
          <a:xfrm>
            <a:off x="2217705" y="4637810"/>
            <a:ext cx="684364" cy="217146"/>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rtlCol="0" anchor="ctr">
            <a:noAutofit/>
          </a:bodyPr>
          <a:lstStyle/>
          <a:p>
            <a:pPr algn="ct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製品</a:t>
            </a:r>
            <a:r>
              <a:rPr lang="en-US" altLang="ja-JP" sz="1200" b="1" dirty="0">
                <a:solidFill>
                  <a:schemeClr val="tx1">
                    <a:lumMod val="75000"/>
                    <a:lumOff val="25000"/>
                  </a:schemeClr>
                </a:solidFill>
                <a:latin typeface="メイリオ" pitchFamily="50" charset="-128"/>
                <a:ea typeface="メイリオ" pitchFamily="50" charset="-128"/>
                <a:cs typeface="メイリオ" pitchFamily="50" charset="-128"/>
              </a:rPr>
              <a:t>γ</a:t>
            </a:r>
            <a:endPar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endParaRPr>
          </a:p>
        </p:txBody>
      </p:sp>
      <p:grpSp>
        <p:nvGrpSpPr>
          <p:cNvPr id="121" name="グループ化 120"/>
          <p:cNvGrpSpPr/>
          <p:nvPr/>
        </p:nvGrpSpPr>
        <p:grpSpPr>
          <a:xfrm>
            <a:off x="1273376" y="3575054"/>
            <a:ext cx="519064" cy="1186741"/>
            <a:chOff x="1273376" y="3695572"/>
            <a:chExt cx="519064" cy="1186741"/>
          </a:xfrm>
        </p:grpSpPr>
        <p:sp>
          <p:nvSpPr>
            <p:cNvPr id="117" name="上矢印 116"/>
            <p:cNvSpPr/>
            <p:nvPr/>
          </p:nvSpPr>
          <p:spPr bwMode="auto">
            <a:xfrm rot="17419636">
              <a:off x="1423684" y="4513558"/>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18" name="上矢印 117"/>
            <p:cNvSpPr/>
            <p:nvPr/>
          </p:nvSpPr>
          <p:spPr bwMode="auto">
            <a:xfrm rot="4180364" flipV="1">
              <a:off x="1423684" y="3572654"/>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0" name="上矢印 119"/>
            <p:cNvSpPr/>
            <p:nvPr/>
          </p:nvSpPr>
          <p:spPr bwMode="auto">
            <a:xfrm rot="5400000" flipV="1">
              <a:off x="1396294" y="4043106"/>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122" name="グループ化 121"/>
          <p:cNvGrpSpPr/>
          <p:nvPr/>
        </p:nvGrpSpPr>
        <p:grpSpPr>
          <a:xfrm>
            <a:off x="4433248" y="3578367"/>
            <a:ext cx="519064" cy="1186741"/>
            <a:chOff x="1273376" y="3695572"/>
            <a:chExt cx="519064" cy="1186741"/>
          </a:xfrm>
        </p:grpSpPr>
        <p:sp>
          <p:nvSpPr>
            <p:cNvPr id="123" name="上矢印 122"/>
            <p:cNvSpPr/>
            <p:nvPr/>
          </p:nvSpPr>
          <p:spPr bwMode="auto">
            <a:xfrm rot="17419636">
              <a:off x="1423684" y="4513558"/>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4" name="上矢印 123"/>
            <p:cNvSpPr/>
            <p:nvPr/>
          </p:nvSpPr>
          <p:spPr bwMode="auto">
            <a:xfrm rot="4180364" flipV="1">
              <a:off x="1423684" y="3572654"/>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27" name="上矢印 126"/>
            <p:cNvSpPr/>
            <p:nvPr/>
          </p:nvSpPr>
          <p:spPr bwMode="auto">
            <a:xfrm rot="5400000" flipV="1">
              <a:off x="1396294" y="4043106"/>
              <a:ext cx="245837" cy="491674"/>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35" name="円/楕円 134"/>
          <p:cNvSpPr/>
          <p:nvPr/>
        </p:nvSpPr>
        <p:spPr bwMode="auto">
          <a:xfrm>
            <a:off x="377687" y="2486428"/>
            <a:ext cx="216000" cy="216000"/>
          </a:xfrm>
          <a:prstGeom prst="ellipse">
            <a:avLst/>
          </a:prstGeom>
          <a:solidFill>
            <a:schemeClr val="bg1"/>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1400" b="1" spc="100" dirty="0">
                <a:solidFill>
                  <a:srgbClr val="F6167B"/>
                </a:solidFill>
                <a:latin typeface="Century Gothic" pitchFamily="34" charset="0"/>
                <a:ea typeface="メイリオ" pitchFamily="50" charset="-128"/>
              </a:rPr>
              <a:t>1</a:t>
            </a:r>
            <a:endParaRPr kumimoji="1" lang="ja-JP" altLang="en-US" sz="1400" b="1" spc="100" dirty="0">
              <a:solidFill>
                <a:srgbClr val="F6167B"/>
              </a:solidFill>
              <a:latin typeface="Century Gothic" pitchFamily="34" charset="0"/>
              <a:ea typeface="メイリオ" pitchFamily="50" charset="-128"/>
            </a:endParaRPr>
          </a:p>
        </p:txBody>
      </p:sp>
      <p:sp>
        <p:nvSpPr>
          <p:cNvPr id="136" name="円/楕円 135"/>
          <p:cNvSpPr/>
          <p:nvPr/>
        </p:nvSpPr>
        <p:spPr bwMode="auto">
          <a:xfrm>
            <a:off x="3382617" y="2486428"/>
            <a:ext cx="216000" cy="216000"/>
          </a:xfrm>
          <a:prstGeom prst="ellipse">
            <a:avLst/>
          </a:prstGeom>
          <a:solidFill>
            <a:schemeClr val="bg1"/>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1400" b="1" spc="100" dirty="0">
                <a:solidFill>
                  <a:srgbClr val="F6167B"/>
                </a:solidFill>
                <a:latin typeface="Century Gothic" pitchFamily="34" charset="0"/>
                <a:ea typeface="メイリオ" pitchFamily="50" charset="-128"/>
              </a:rPr>
              <a:t>2</a:t>
            </a:r>
            <a:endParaRPr kumimoji="1" lang="ja-JP" altLang="en-US" sz="1400" b="1" spc="100" dirty="0">
              <a:solidFill>
                <a:srgbClr val="F6167B"/>
              </a:solidFill>
              <a:latin typeface="Century Gothic" pitchFamily="34" charset="0"/>
              <a:ea typeface="メイリオ" pitchFamily="50" charset="-128"/>
            </a:endParaRPr>
          </a:p>
        </p:txBody>
      </p:sp>
      <p:sp>
        <p:nvSpPr>
          <p:cNvPr id="137" name="円/楕円 136"/>
          <p:cNvSpPr/>
          <p:nvPr/>
        </p:nvSpPr>
        <p:spPr bwMode="auto">
          <a:xfrm>
            <a:off x="6387547" y="2486428"/>
            <a:ext cx="216000" cy="216000"/>
          </a:xfrm>
          <a:prstGeom prst="ellipse">
            <a:avLst/>
          </a:prstGeom>
          <a:solidFill>
            <a:schemeClr val="bg1"/>
          </a:solidFill>
          <a:ln w="9525">
            <a:noFill/>
            <a:miter lim="800000"/>
            <a:headEnd/>
            <a:tailEnd/>
          </a:ln>
          <a:effectLst/>
        </p:spPr>
        <p:txBody>
          <a:bodyPr wrap="none" lIns="0" tIns="0" rIns="0" bIns="0" rtlCol="0" anchor="ctr" anchorCtr="0">
            <a:noAutofit/>
          </a:bodyPr>
          <a:lstStyle/>
          <a:p>
            <a:pPr algn="ctr">
              <a:lnSpc>
                <a:spcPct val="100000"/>
              </a:lnSpc>
            </a:pPr>
            <a:r>
              <a:rPr kumimoji="1" lang="en-US" altLang="ja-JP" sz="1400" b="1" spc="100" dirty="0">
                <a:solidFill>
                  <a:srgbClr val="F6167B"/>
                </a:solidFill>
                <a:latin typeface="Century Gothic" pitchFamily="34" charset="0"/>
                <a:ea typeface="メイリオ" pitchFamily="50" charset="-128"/>
              </a:rPr>
              <a:t>3</a:t>
            </a:r>
            <a:endParaRPr kumimoji="1" lang="ja-JP" altLang="en-US" sz="1400" b="1" spc="100" dirty="0">
              <a:solidFill>
                <a:srgbClr val="F6167B"/>
              </a:solidFill>
              <a:latin typeface="Century Gothic" pitchFamily="34" charset="0"/>
              <a:ea typeface="メイリオ" pitchFamily="50" charset="-128"/>
            </a:endParaRPr>
          </a:p>
        </p:txBody>
      </p:sp>
      <p:grpSp>
        <p:nvGrpSpPr>
          <p:cNvPr id="138" name="グループ化 137"/>
          <p:cNvGrpSpPr/>
          <p:nvPr/>
        </p:nvGrpSpPr>
        <p:grpSpPr>
          <a:xfrm>
            <a:off x="261258" y="595995"/>
            <a:ext cx="8931698" cy="325539"/>
            <a:chOff x="293914" y="620486"/>
            <a:chExt cx="8931698" cy="481693"/>
          </a:xfrm>
        </p:grpSpPr>
        <p:sp>
          <p:nvSpPr>
            <p:cNvPr id="139" name="フリーフォーム 138"/>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140" name="フリーフォーム 139"/>
            <p:cNvSpPr/>
            <p:nvPr/>
          </p:nvSpPr>
          <p:spPr bwMode="auto">
            <a:xfrm flipH="1">
              <a:off x="2316806"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141" name="直線コネクタ 140"/>
            <p:cNvCxnSpPr/>
            <p:nvPr/>
          </p:nvCxnSpPr>
          <p:spPr bwMode="auto">
            <a:xfrm rot="10800000" flipH="1" flipV="1">
              <a:off x="5517612" y="1080728"/>
              <a:ext cx="3708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grpSp>
        <p:nvGrpSpPr>
          <p:cNvPr id="248" name="グループ化 247"/>
          <p:cNvGrpSpPr/>
          <p:nvPr/>
        </p:nvGrpSpPr>
        <p:grpSpPr>
          <a:xfrm>
            <a:off x="263222" y="3686477"/>
            <a:ext cx="1122816" cy="915565"/>
            <a:chOff x="-1940964" y="2560322"/>
            <a:chExt cx="882185" cy="719350"/>
          </a:xfrm>
        </p:grpSpPr>
        <p:grpSp>
          <p:nvGrpSpPr>
            <p:cNvPr id="246" name="グループ化 245"/>
            <p:cNvGrpSpPr/>
            <p:nvPr/>
          </p:nvGrpSpPr>
          <p:grpSpPr>
            <a:xfrm>
              <a:off x="-1940964" y="2560322"/>
              <a:ext cx="882185" cy="719350"/>
              <a:chOff x="-1940964" y="2560322"/>
              <a:chExt cx="882185" cy="719350"/>
            </a:xfrm>
          </p:grpSpPr>
          <p:grpSp>
            <p:nvGrpSpPr>
              <p:cNvPr id="180" name="グループ化 179"/>
              <p:cNvGrpSpPr/>
              <p:nvPr/>
            </p:nvGrpSpPr>
            <p:grpSpPr>
              <a:xfrm>
                <a:off x="-1940964" y="2560322"/>
                <a:ext cx="882185" cy="719350"/>
                <a:chOff x="821485" y="1021892"/>
                <a:chExt cx="2131142" cy="1737772"/>
              </a:xfrm>
            </p:grpSpPr>
            <p:sp>
              <p:nvSpPr>
                <p:cNvPr id="181" name="円/楕円 180"/>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182" name="グループ化 47"/>
                <p:cNvGrpSpPr/>
                <p:nvPr/>
              </p:nvGrpSpPr>
              <p:grpSpPr>
                <a:xfrm>
                  <a:off x="1171022" y="1021892"/>
                  <a:ext cx="1385519" cy="1634535"/>
                  <a:chOff x="1401097" y="467112"/>
                  <a:chExt cx="1385519" cy="1634535"/>
                </a:xfrm>
              </p:grpSpPr>
              <p:grpSp>
                <p:nvGrpSpPr>
                  <p:cNvPr id="183" name="グループ化 22"/>
                  <p:cNvGrpSpPr/>
                  <p:nvPr/>
                </p:nvGrpSpPr>
                <p:grpSpPr>
                  <a:xfrm>
                    <a:off x="1401097" y="467112"/>
                    <a:ext cx="1385519" cy="1634535"/>
                    <a:chOff x="-1069260" y="78352"/>
                    <a:chExt cx="2470353" cy="2914344"/>
                  </a:xfrm>
                </p:grpSpPr>
                <p:sp>
                  <p:nvSpPr>
                    <p:cNvPr id="203" name="台形 202"/>
                    <p:cNvSpPr/>
                    <p:nvPr/>
                  </p:nvSpPr>
                  <p:spPr bwMode="auto">
                    <a:xfrm rot="16200000">
                      <a:off x="-1582531" y="591623"/>
                      <a:ext cx="2914338" cy="1887796"/>
                    </a:xfrm>
                    <a:prstGeom prst="trapezoid">
                      <a:avLst>
                        <a:gd name="adj" fmla="val 9232"/>
                      </a:avLst>
                    </a:prstGeom>
                    <a:solidFill>
                      <a:srgbClr val="C2CC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4" name="台形 203"/>
                    <p:cNvSpPr/>
                    <p:nvPr/>
                  </p:nvSpPr>
                  <p:spPr bwMode="auto">
                    <a:xfrm rot="16200000" flipV="1">
                      <a:off x="-367021" y="1224582"/>
                      <a:ext cx="2914340" cy="621888"/>
                    </a:xfrm>
                    <a:prstGeom prst="trapezoid">
                      <a:avLst>
                        <a:gd name="adj" fmla="val 9232"/>
                      </a:avLst>
                    </a:prstGeom>
                    <a:solidFill>
                      <a:srgbClr val="A4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94" name="フリーフォーム 193"/>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238" name="グループ化 237"/>
              <p:cNvGrpSpPr/>
              <p:nvPr/>
            </p:nvGrpSpPr>
            <p:grpSpPr>
              <a:xfrm>
                <a:off x="-1548441" y="2603764"/>
                <a:ext cx="141257" cy="112638"/>
                <a:chOff x="-1548441" y="2603764"/>
                <a:chExt cx="141257" cy="112638"/>
              </a:xfrm>
            </p:grpSpPr>
            <p:sp>
              <p:nvSpPr>
                <p:cNvPr id="232" name="台形 231"/>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3" name="台形 232"/>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4" name="台形 233"/>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5" name="台形 234"/>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6" name="台形 235"/>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7" name="台形 236"/>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245" name="グループ化 244"/>
              <p:cNvGrpSpPr/>
              <p:nvPr/>
            </p:nvGrpSpPr>
            <p:grpSpPr>
              <a:xfrm>
                <a:off x="-1700841" y="2613924"/>
                <a:ext cx="141257" cy="112638"/>
                <a:chOff x="-1700841" y="2613924"/>
                <a:chExt cx="141257" cy="112638"/>
              </a:xfrm>
            </p:grpSpPr>
            <p:sp>
              <p:nvSpPr>
                <p:cNvPr id="239" name="台形 238"/>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0" name="台形 239"/>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1" name="台形 240"/>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2" name="台形 241"/>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3" name="台形 242"/>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4" name="台形 243"/>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247" name="角丸四角形 246"/>
            <p:cNvSpPr/>
            <p:nvPr/>
          </p:nvSpPr>
          <p:spPr bwMode="auto">
            <a:xfrm>
              <a:off x="-1773098" y="2821941"/>
              <a:ext cx="518338" cy="195580"/>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tIns="0" bIns="0" rtlCol="0" anchor="ctr">
              <a:noAutofit/>
            </a:bodyPr>
            <a:lstStyle/>
            <a:p>
              <a:pPr algn="ctr">
                <a:lnSpc>
                  <a:spcPct val="100000"/>
                </a:lnSpc>
              </a:pP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日立</a:t>
              </a:r>
            </a:p>
          </p:txBody>
        </p:sp>
      </p:grpSp>
      <p:grpSp>
        <p:nvGrpSpPr>
          <p:cNvPr id="273" name="グループ化 272"/>
          <p:cNvGrpSpPr/>
          <p:nvPr/>
        </p:nvGrpSpPr>
        <p:grpSpPr>
          <a:xfrm>
            <a:off x="3389825" y="3686477"/>
            <a:ext cx="1122816" cy="915565"/>
            <a:chOff x="-1940964" y="2560322"/>
            <a:chExt cx="882185" cy="719350"/>
          </a:xfrm>
        </p:grpSpPr>
        <p:grpSp>
          <p:nvGrpSpPr>
            <p:cNvPr id="274" name="グループ化 245"/>
            <p:cNvGrpSpPr/>
            <p:nvPr/>
          </p:nvGrpSpPr>
          <p:grpSpPr>
            <a:xfrm>
              <a:off x="-1940964" y="2560324"/>
              <a:ext cx="882185" cy="719353"/>
              <a:chOff x="-1940964" y="2560324"/>
              <a:chExt cx="882185" cy="719353"/>
            </a:xfrm>
          </p:grpSpPr>
          <p:grpSp>
            <p:nvGrpSpPr>
              <p:cNvPr id="276" name="グループ化 179"/>
              <p:cNvGrpSpPr/>
              <p:nvPr/>
            </p:nvGrpSpPr>
            <p:grpSpPr>
              <a:xfrm>
                <a:off x="-1940964" y="2560324"/>
                <a:ext cx="882185" cy="719353"/>
                <a:chOff x="821485" y="1021892"/>
                <a:chExt cx="2131142" cy="1737772"/>
              </a:xfrm>
            </p:grpSpPr>
            <p:sp>
              <p:nvSpPr>
                <p:cNvPr id="291" name="円/楕円 290"/>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92" name="グループ化 47"/>
                <p:cNvGrpSpPr/>
                <p:nvPr/>
              </p:nvGrpSpPr>
              <p:grpSpPr>
                <a:xfrm>
                  <a:off x="1171022" y="1021892"/>
                  <a:ext cx="1385519" cy="1634535"/>
                  <a:chOff x="1401097" y="467112"/>
                  <a:chExt cx="1385519" cy="1634535"/>
                </a:xfrm>
              </p:grpSpPr>
              <p:grpSp>
                <p:nvGrpSpPr>
                  <p:cNvPr id="293" name="グループ化 22"/>
                  <p:cNvGrpSpPr/>
                  <p:nvPr/>
                </p:nvGrpSpPr>
                <p:grpSpPr>
                  <a:xfrm>
                    <a:off x="1401097" y="467112"/>
                    <a:ext cx="1385519" cy="1634535"/>
                    <a:chOff x="-1069260" y="78352"/>
                    <a:chExt cx="2470353" cy="2914344"/>
                  </a:xfrm>
                </p:grpSpPr>
                <p:sp>
                  <p:nvSpPr>
                    <p:cNvPr id="295" name="台形 294"/>
                    <p:cNvSpPr/>
                    <p:nvPr/>
                  </p:nvSpPr>
                  <p:spPr bwMode="auto">
                    <a:xfrm rot="16200000">
                      <a:off x="-1582531" y="591623"/>
                      <a:ext cx="2914338" cy="1887796"/>
                    </a:xfrm>
                    <a:prstGeom prst="trapezoid">
                      <a:avLst>
                        <a:gd name="adj" fmla="val 9232"/>
                      </a:avLst>
                    </a:prstGeom>
                    <a:solidFill>
                      <a:srgbClr val="C2CC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6" name="台形 295"/>
                    <p:cNvSpPr/>
                    <p:nvPr/>
                  </p:nvSpPr>
                  <p:spPr bwMode="auto">
                    <a:xfrm rot="16200000" flipV="1">
                      <a:off x="-367021" y="1224582"/>
                      <a:ext cx="2914340" cy="621888"/>
                    </a:xfrm>
                    <a:prstGeom prst="trapezoid">
                      <a:avLst>
                        <a:gd name="adj" fmla="val 9232"/>
                      </a:avLst>
                    </a:prstGeom>
                    <a:solidFill>
                      <a:srgbClr val="A4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94" name="フリーフォーム 293"/>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277" name="グループ化 237"/>
              <p:cNvGrpSpPr/>
              <p:nvPr/>
            </p:nvGrpSpPr>
            <p:grpSpPr>
              <a:xfrm>
                <a:off x="-1548441" y="2603764"/>
                <a:ext cx="141257" cy="112638"/>
                <a:chOff x="-1548441" y="2603764"/>
                <a:chExt cx="141257" cy="112638"/>
              </a:xfrm>
            </p:grpSpPr>
            <p:sp>
              <p:nvSpPr>
                <p:cNvPr id="285" name="台形 284"/>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6" name="台形 285"/>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7" name="台形 286"/>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8" name="台形 287"/>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9" name="台形 288"/>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0" name="台形 289"/>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278" name="グループ化 244"/>
              <p:cNvGrpSpPr/>
              <p:nvPr/>
            </p:nvGrpSpPr>
            <p:grpSpPr>
              <a:xfrm>
                <a:off x="-1700841" y="2613924"/>
                <a:ext cx="141257" cy="112638"/>
                <a:chOff x="-1700841" y="2613924"/>
                <a:chExt cx="141257" cy="112638"/>
              </a:xfrm>
            </p:grpSpPr>
            <p:sp>
              <p:nvSpPr>
                <p:cNvPr id="279" name="台形 278"/>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0" name="台形 279"/>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1" name="台形 280"/>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2" name="台形 281"/>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3" name="台形 282"/>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4" name="台形 283"/>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275" name="角丸四角形 274"/>
            <p:cNvSpPr/>
            <p:nvPr/>
          </p:nvSpPr>
          <p:spPr bwMode="auto">
            <a:xfrm>
              <a:off x="-1773098" y="2821941"/>
              <a:ext cx="518338" cy="195580"/>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tIns="0" bIns="0" rtlCol="0" anchor="ctr">
              <a:noAutofit/>
            </a:bodyPr>
            <a:lstStyle/>
            <a:p>
              <a:pPr algn="ctr">
                <a:lnSpc>
                  <a:spcPct val="100000"/>
                </a:lnSpc>
              </a:pP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日立</a:t>
              </a:r>
            </a:p>
          </p:txBody>
        </p:sp>
      </p:grpSp>
      <p:grpSp>
        <p:nvGrpSpPr>
          <p:cNvPr id="297" name="グループ化 296"/>
          <p:cNvGrpSpPr/>
          <p:nvPr/>
        </p:nvGrpSpPr>
        <p:grpSpPr>
          <a:xfrm>
            <a:off x="5063020" y="2991857"/>
            <a:ext cx="830852" cy="677495"/>
            <a:chOff x="-1940964" y="2560324"/>
            <a:chExt cx="882185" cy="719353"/>
          </a:xfrm>
        </p:grpSpPr>
        <p:grpSp>
          <p:nvGrpSpPr>
            <p:cNvPr id="298" name="グループ化 245"/>
            <p:cNvGrpSpPr/>
            <p:nvPr/>
          </p:nvGrpSpPr>
          <p:grpSpPr>
            <a:xfrm>
              <a:off x="-1940964" y="2560324"/>
              <a:ext cx="882185" cy="719353"/>
              <a:chOff x="-1940964" y="2560324"/>
              <a:chExt cx="882185" cy="719353"/>
            </a:xfrm>
          </p:grpSpPr>
          <p:grpSp>
            <p:nvGrpSpPr>
              <p:cNvPr id="300" name="グループ化 179"/>
              <p:cNvGrpSpPr/>
              <p:nvPr/>
            </p:nvGrpSpPr>
            <p:grpSpPr>
              <a:xfrm>
                <a:off x="-1940964" y="2560324"/>
                <a:ext cx="882185" cy="719353"/>
                <a:chOff x="821485" y="1021892"/>
                <a:chExt cx="2131142" cy="1737772"/>
              </a:xfrm>
            </p:grpSpPr>
            <p:sp>
              <p:nvSpPr>
                <p:cNvPr id="315" name="円/楕円 314"/>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316" name="グループ化 47"/>
                <p:cNvGrpSpPr/>
                <p:nvPr/>
              </p:nvGrpSpPr>
              <p:grpSpPr>
                <a:xfrm>
                  <a:off x="1171022" y="1021892"/>
                  <a:ext cx="1385519" cy="1634535"/>
                  <a:chOff x="1401097" y="467112"/>
                  <a:chExt cx="1385519" cy="1634535"/>
                </a:xfrm>
              </p:grpSpPr>
              <p:grpSp>
                <p:nvGrpSpPr>
                  <p:cNvPr id="317" name="グループ化 22"/>
                  <p:cNvGrpSpPr/>
                  <p:nvPr/>
                </p:nvGrpSpPr>
                <p:grpSpPr>
                  <a:xfrm>
                    <a:off x="1401097" y="467112"/>
                    <a:ext cx="1385519" cy="1634535"/>
                    <a:chOff x="-1069260" y="78352"/>
                    <a:chExt cx="2470353" cy="2914344"/>
                  </a:xfrm>
                </p:grpSpPr>
                <p:sp>
                  <p:nvSpPr>
                    <p:cNvPr id="319" name="台形 318"/>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20" name="台形 319"/>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318" name="フリーフォーム 317"/>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301" name="グループ化 237"/>
              <p:cNvGrpSpPr/>
              <p:nvPr/>
            </p:nvGrpSpPr>
            <p:grpSpPr>
              <a:xfrm>
                <a:off x="-1548441" y="2603764"/>
                <a:ext cx="141257" cy="112638"/>
                <a:chOff x="-1548441" y="2603764"/>
                <a:chExt cx="141257" cy="112638"/>
              </a:xfrm>
            </p:grpSpPr>
            <p:sp>
              <p:nvSpPr>
                <p:cNvPr id="309" name="台形 308"/>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0" name="台形 309"/>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1" name="台形 310"/>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2" name="台形 311"/>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3" name="台形 312"/>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14" name="台形 313"/>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02" name="グループ化 244"/>
              <p:cNvGrpSpPr/>
              <p:nvPr/>
            </p:nvGrpSpPr>
            <p:grpSpPr>
              <a:xfrm>
                <a:off x="-1700841" y="2613924"/>
                <a:ext cx="141257" cy="112638"/>
                <a:chOff x="-1700841" y="2613924"/>
                <a:chExt cx="141257" cy="112638"/>
              </a:xfrm>
            </p:grpSpPr>
            <p:sp>
              <p:nvSpPr>
                <p:cNvPr id="303" name="台形 302"/>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4" name="台形 303"/>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5" name="台形 304"/>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6" name="台形 305"/>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7" name="台形 306"/>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8" name="台形 307"/>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299" name="角丸四角形 298"/>
            <p:cNvSpPr/>
            <p:nvPr/>
          </p:nvSpPr>
          <p:spPr bwMode="auto">
            <a:xfrm>
              <a:off x="-1880567" y="2821941"/>
              <a:ext cx="786497"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取引先Ｘ</a:t>
              </a:r>
            </a:p>
          </p:txBody>
        </p:sp>
      </p:grpSp>
      <p:grpSp>
        <p:nvGrpSpPr>
          <p:cNvPr id="369" name="グループ化 368"/>
          <p:cNvGrpSpPr/>
          <p:nvPr/>
        </p:nvGrpSpPr>
        <p:grpSpPr>
          <a:xfrm>
            <a:off x="5063020" y="3697710"/>
            <a:ext cx="830852" cy="677495"/>
            <a:chOff x="-1940964" y="2560324"/>
            <a:chExt cx="882185" cy="719353"/>
          </a:xfrm>
        </p:grpSpPr>
        <p:grpSp>
          <p:nvGrpSpPr>
            <p:cNvPr id="370" name="グループ化 245"/>
            <p:cNvGrpSpPr/>
            <p:nvPr/>
          </p:nvGrpSpPr>
          <p:grpSpPr>
            <a:xfrm>
              <a:off x="-1940964" y="2560324"/>
              <a:ext cx="882185" cy="719353"/>
              <a:chOff x="-1940964" y="2560324"/>
              <a:chExt cx="882185" cy="719353"/>
            </a:xfrm>
          </p:grpSpPr>
          <p:grpSp>
            <p:nvGrpSpPr>
              <p:cNvPr id="372" name="グループ化 179"/>
              <p:cNvGrpSpPr/>
              <p:nvPr/>
            </p:nvGrpSpPr>
            <p:grpSpPr>
              <a:xfrm>
                <a:off x="-1940964" y="2560324"/>
                <a:ext cx="882185" cy="719353"/>
                <a:chOff x="821485" y="1021892"/>
                <a:chExt cx="2131142" cy="1737772"/>
              </a:xfrm>
            </p:grpSpPr>
            <p:sp>
              <p:nvSpPr>
                <p:cNvPr id="387" name="円/楕円 386"/>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388" name="グループ化 47"/>
                <p:cNvGrpSpPr/>
                <p:nvPr/>
              </p:nvGrpSpPr>
              <p:grpSpPr>
                <a:xfrm>
                  <a:off x="1171022" y="1021892"/>
                  <a:ext cx="1385519" cy="1634535"/>
                  <a:chOff x="1401097" y="467112"/>
                  <a:chExt cx="1385519" cy="1634535"/>
                </a:xfrm>
              </p:grpSpPr>
              <p:grpSp>
                <p:nvGrpSpPr>
                  <p:cNvPr id="389" name="グループ化 22"/>
                  <p:cNvGrpSpPr/>
                  <p:nvPr/>
                </p:nvGrpSpPr>
                <p:grpSpPr>
                  <a:xfrm>
                    <a:off x="1401097" y="467112"/>
                    <a:ext cx="1385519" cy="1634535"/>
                    <a:chOff x="-1069260" y="78352"/>
                    <a:chExt cx="2470353" cy="2914344"/>
                  </a:xfrm>
                </p:grpSpPr>
                <p:sp>
                  <p:nvSpPr>
                    <p:cNvPr id="391" name="台形 390"/>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92" name="台形 391"/>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390" name="フリーフォーム 389"/>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373" name="グループ化 237"/>
              <p:cNvGrpSpPr/>
              <p:nvPr/>
            </p:nvGrpSpPr>
            <p:grpSpPr>
              <a:xfrm>
                <a:off x="-1548441" y="2603764"/>
                <a:ext cx="141257" cy="112638"/>
                <a:chOff x="-1548441" y="2603764"/>
                <a:chExt cx="141257" cy="112638"/>
              </a:xfrm>
            </p:grpSpPr>
            <p:sp>
              <p:nvSpPr>
                <p:cNvPr id="381" name="台形 380"/>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82" name="台形 381"/>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83" name="台形 382"/>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84" name="台形 383"/>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85" name="台形 384"/>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86" name="台形 385"/>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74" name="グループ化 244"/>
              <p:cNvGrpSpPr/>
              <p:nvPr/>
            </p:nvGrpSpPr>
            <p:grpSpPr>
              <a:xfrm>
                <a:off x="-1700841" y="2613924"/>
                <a:ext cx="141257" cy="112638"/>
                <a:chOff x="-1700841" y="2613924"/>
                <a:chExt cx="141257" cy="112638"/>
              </a:xfrm>
            </p:grpSpPr>
            <p:sp>
              <p:nvSpPr>
                <p:cNvPr id="375" name="台形 374"/>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76" name="台形 375"/>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77" name="台形 376"/>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78" name="台形 377"/>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79" name="台形 378"/>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80" name="台形 379"/>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371" name="角丸四角形 370"/>
            <p:cNvSpPr/>
            <p:nvPr/>
          </p:nvSpPr>
          <p:spPr bwMode="auto">
            <a:xfrm>
              <a:off x="-1880567" y="2821941"/>
              <a:ext cx="786497"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取引先Ｙ</a:t>
              </a:r>
            </a:p>
          </p:txBody>
        </p:sp>
      </p:grpSp>
      <p:grpSp>
        <p:nvGrpSpPr>
          <p:cNvPr id="393" name="グループ化 392"/>
          <p:cNvGrpSpPr/>
          <p:nvPr/>
        </p:nvGrpSpPr>
        <p:grpSpPr>
          <a:xfrm>
            <a:off x="5063020" y="4403562"/>
            <a:ext cx="830852" cy="677495"/>
            <a:chOff x="-1940964" y="2560324"/>
            <a:chExt cx="882185" cy="719353"/>
          </a:xfrm>
        </p:grpSpPr>
        <p:grpSp>
          <p:nvGrpSpPr>
            <p:cNvPr id="394" name="グループ化 245"/>
            <p:cNvGrpSpPr/>
            <p:nvPr/>
          </p:nvGrpSpPr>
          <p:grpSpPr>
            <a:xfrm>
              <a:off x="-1940964" y="2560324"/>
              <a:ext cx="882185" cy="719353"/>
              <a:chOff x="-1940964" y="2560324"/>
              <a:chExt cx="882185" cy="719353"/>
            </a:xfrm>
          </p:grpSpPr>
          <p:grpSp>
            <p:nvGrpSpPr>
              <p:cNvPr id="396" name="グループ化 179"/>
              <p:cNvGrpSpPr/>
              <p:nvPr/>
            </p:nvGrpSpPr>
            <p:grpSpPr>
              <a:xfrm>
                <a:off x="-1940964" y="2560324"/>
                <a:ext cx="882185" cy="719353"/>
                <a:chOff x="821485" y="1021892"/>
                <a:chExt cx="2131142" cy="1737772"/>
              </a:xfrm>
            </p:grpSpPr>
            <p:sp>
              <p:nvSpPr>
                <p:cNvPr id="411" name="円/楕円 410"/>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412" name="グループ化 47"/>
                <p:cNvGrpSpPr/>
                <p:nvPr/>
              </p:nvGrpSpPr>
              <p:grpSpPr>
                <a:xfrm>
                  <a:off x="1171022" y="1021892"/>
                  <a:ext cx="1385519" cy="1634535"/>
                  <a:chOff x="1401097" y="467112"/>
                  <a:chExt cx="1385519" cy="1634535"/>
                </a:xfrm>
              </p:grpSpPr>
              <p:grpSp>
                <p:nvGrpSpPr>
                  <p:cNvPr id="413" name="グループ化 22"/>
                  <p:cNvGrpSpPr/>
                  <p:nvPr/>
                </p:nvGrpSpPr>
                <p:grpSpPr>
                  <a:xfrm>
                    <a:off x="1401097" y="467112"/>
                    <a:ext cx="1385519" cy="1634535"/>
                    <a:chOff x="-1069260" y="78352"/>
                    <a:chExt cx="2470353" cy="2914344"/>
                  </a:xfrm>
                </p:grpSpPr>
                <p:sp>
                  <p:nvSpPr>
                    <p:cNvPr id="415" name="台形 414"/>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16" name="台形 415"/>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414" name="フリーフォーム 413"/>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397" name="グループ化 237"/>
              <p:cNvGrpSpPr/>
              <p:nvPr/>
            </p:nvGrpSpPr>
            <p:grpSpPr>
              <a:xfrm>
                <a:off x="-1548441" y="2603764"/>
                <a:ext cx="141257" cy="112638"/>
                <a:chOff x="-1548441" y="2603764"/>
                <a:chExt cx="141257" cy="112638"/>
              </a:xfrm>
            </p:grpSpPr>
            <p:sp>
              <p:nvSpPr>
                <p:cNvPr id="405" name="台形 404"/>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06" name="台形 405"/>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07" name="台形 406"/>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08" name="台形 407"/>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09" name="台形 408"/>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10" name="台形 409"/>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98" name="グループ化 244"/>
              <p:cNvGrpSpPr/>
              <p:nvPr/>
            </p:nvGrpSpPr>
            <p:grpSpPr>
              <a:xfrm>
                <a:off x="-1700841" y="2613924"/>
                <a:ext cx="141257" cy="112638"/>
                <a:chOff x="-1700841" y="2613924"/>
                <a:chExt cx="141257" cy="112638"/>
              </a:xfrm>
            </p:grpSpPr>
            <p:sp>
              <p:nvSpPr>
                <p:cNvPr id="399" name="台形 398"/>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00" name="台形 399"/>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01" name="台形 400"/>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02" name="台形 401"/>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03" name="台形 402"/>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04" name="台形 403"/>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395" name="角丸四角形 394"/>
            <p:cNvSpPr/>
            <p:nvPr/>
          </p:nvSpPr>
          <p:spPr bwMode="auto">
            <a:xfrm>
              <a:off x="-1880567" y="2821941"/>
              <a:ext cx="786497"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取引先Ｚ</a:t>
              </a:r>
            </a:p>
          </p:txBody>
        </p:sp>
      </p:grpSp>
      <p:sp>
        <p:nvSpPr>
          <p:cNvPr id="431" name="正方形/長方形 430"/>
          <p:cNvSpPr/>
          <p:nvPr/>
        </p:nvSpPr>
        <p:spPr bwMode="auto">
          <a:xfrm>
            <a:off x="404260" y="1001028"/>
            <a:ext cx="5484074"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は品質や脆弱性について無保証であり、その保守や対策を</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当社で行うのは非常に困難という場合もあります。</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そのため、下記の事項を必ず確認・実施しておかなければなりません。</a:t>
            </a:r>
          </a:p>
        </p:txBody>
      </p:sp>
      <p:cxnSp>
        <p:nvCxnSpPr>
          <p:cNvPr id="432" name="直線コネクタ 431"/>
          <p:cNvCxnSpPr/>
          <p:nvPr/>
        </p:nvCxnSpPr>
        <p:spPr bwMode="auto">
          <a:xfrm flipV="1">
            <a:off x="216971" y="2034410"/>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sp>
        <p:nvSpPr>
          <p:cNvPr id="433" name="星 12 432"/>
          <p:cNvSpPr/>
          <p:nvPr/>
        </p:nvSpPr>
        <p:spPr bwMode="auto">
          <a:xfrm>
            <a:off x="5569854" y="673399"/>
            <a:ext cx="1348586" cy="1348586"/>
          </a:xfrm>
          <a:prstGeom prst="star12">
            <a:avLst>
              <a:gd name="adj" fmla="val 39554"/>
            </a:avLst>
          </a:prstGeom>
          <a:gradFill flip="none" rotWithShape="1">
            <a:gsLst>
              <a:gs pos="0">
                <a:schemeClr val="tx1"/>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38100">
            <a:solidFill>
              <a:schemeClr val="bg1"/>
            </a:solidFill>
            <a:miter lim="800000"/>
            <a:headEnd/>
            <a:tailEnd/>
          </a:ln>
          <a:effectLst/>
        </p:spPr>
        <p:txBody>
          <a:bodyPr wrap="none" lIns="0" tIns="0" rIns="0" bIns="0" rtlCol="0" anchor="ctr" anchorCtr="0">
            <a:noAutofit/>
          </a:bodyPr>
          <a:lstStyle/>
          <a:p>
            <a:pPr algn="ctr">
              <a:lnSpc>
                <a:spcPct val="100000"/>
              </a:lnSpc>
            </a:pPr>
            <a:r>
              <a:rPr kumimoji="1" lang="ja-JP" altLang="en-US" sz="1200" b="1" spc="100" dirty="0">
                <a:solidFill>
                  <a:schemeClr val="bg1"/>
                </a:solidFill>
                <a:latin typeface="Arial" pitchFamily="34" charset="0"/>
                <a:ea typeface="メイリオ" pitchFamily="50" charset="-128"/>
              </a:rPr>
              <a:t>自前で</a:t>
            </a:r>
            <a:br>
              <a:rPr kumimoji="1" lang="en-US" altLang="ja-JP" sz="1200" b="1" spc="100" dirty="0">
                <a:solidFill>
                  <a:schemeClr val="bg1"/>
                </a:solidFill>
                <a:latin typeface="Arial" pitchFamily="34" charset="0"/>
                <a:ea typeface="メイリオ" pitchFamily="50" charset="-128"/>
              </a:rPr>
            </a:br>
            <a:r>
              <a:rPr kumimoji="1" lang="ja-JP" altLang="en-US" sz="1200" b="1" spc="100" dirty="0">
                <a:solidFill>
                  <a:schemeClr val="bg1"/>
                </a:solidFill>
                <a:latin typeface="Arial" pitchFamily="34" charset="0"/>
                <a:ea typeface="メイリオ" pitchFamily="50" charset="-128"/>
              </a:rPr>
              <a:t>保守対応</a:t>
            </a:r>
            <a:br>
              <a:rPr kumimoji="1" lang="en-US" altLang="ja-JP" sz="1200" b="1" spc="100" dirty="0">
                <a:solidFill>
                  <a:schemeClr val="bg1"/>
                </a:solidFill>
                <a:latin typeface="Arial" pitchFamily="34" charset="0"/>
                <a:ea typeface="メイリオ" pitchFamily="50" charset="-128"/>
              </a:rPr>
            </a:br>
            <a:r>
              <a:rPr kumimoji="1" lang="ja-JP" altLang="en-US" sz="1200" b="1" spc="100" dirty="0">
                <a:solidFill>
                  <a:schemeClr val="bg1"/>
                </a:solidFill>
                <a:latin typeface="Arial" pitchFamily="34" charset="0"/>
                <a:ea typeface="メイリオ" pitchFamily="50" charset="-128"/>
              </a:rPr>
              <a:t>できるのか？</a:t>
            </a:r>
          </a:p>
        </p:txBody>
      </p:sp>
      <p:sp>
        <p:nvSpPr>
          <p:cNvPr id="434" name="星 12 433"/>
          <p:cNvSpPr/>
          <p:nvPr/>
        </p:nvSpPr>
        <p:spPr bwMode="auto">
          <a:xfrm>
            <a:off x="6774439" y="613169"/>
            <a:ext cx="1192696" cy="1192696"/>
          </a:xfrm>
          <a:prstGeom prst="star12">
            <a:avLst>
              <a:gd name="adj" fmla="val 41607"/>
            </a:avLst>
          </a:prstGeom>
          <a:gradFill flip="none" rotWithShape="1">
            <a:gsLst>
              <a:gs pos="0">
                <a:schemeClr val="tx1"/>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38100">
            <a:solidFill>
              <a:schemeClr val="bg1"/>
            </a:solidFill>
            <a:miter lim="800000"/>
            <a:headEnd/>
            <a:tailEnd/>
          </a:ln>
          <a:effectLst/>
        </p:spPr>
        <p:txBody>
          <a:bodyPr wrap="none" lIns="0" tIns="0" rIns="0" bIns="0" rtlCol="0" anchor="ctr" anchorCtr="0">
            <a:noAutofit/>
          </a:bodyPr>
          <a:lstStyle/>
          <a:p>
            <a:pPr algn="ctr">
              <a:lnSpc>
                <a:spcPct val="100000"/>
              </a:lnSpc>
            </a:pPr>
            <a:r>
              <a:rPr kumimoji="1" lang="ja-JP" altLang="en-US" sz="1200" b="1" spc="100" dirty="0">
                <a:solidFill>
                  <a:schemeClr val="bg1"/>
                </a:solidFill>
                <a:latin typeface="Arial" pitchFamily="34" charset="0"/>
                <a:ea typeface="メイリオ" pitchFamily="50" charset="-128"/>
              </a:rPr>
              <a:t>お客様の</a:t>
            </a:r>
            <a:endParaRPr kumimoji="1" lang="en-US" altLang="ja-JP" sz="1200" b="1" spc="100" dirty="0">
              <a:solidFill>
                <a:schemeClr val="bg1"/>
              </a:solidFill>
              <a:latin typeface="Arial" pitchFamily="34" charset="0"/>
              <a:ea typeface="メイリオ" pitchFamily="50" charset="-128"/>
            </a:endParaRPr>
          </a:p>
          <a:p>
            <a:pPr algn="ctr">
              <a:lnSpc>
                <a:spcPct val="100000"/>
              </a:lnSpc>
            </a:pPr>
            <a:r>
              <a:rPr lang="ja-JP" altLang="en-US" sz="1200" b="1" spc="100" dirty="0">
                <a:solidFill>
                  <a:schemeClr val="bg1"/>
                </a:solidFill>
                <a:latin typeface="Arial" pitchFamily="34" charset="0"/>
                <a:ea typeface="メイリオ" pitchFamily="50" charset="-128"/>
              </a:rPr>
              <a:t>ご要望は</a:t>
            </a:r>
            <a:r>
              <a:rPr lang="en-US" altLang="ja-JP" sz="1200" b="1" spc="100" dirty="0">
                <a:solidFill>
                  <a:schemeClr val="bg1"/>
                </a:solidFill>
                <a:latin typeface="Arial" pitchFamily="34" charset="0"/>
                <a:ea typeface="メイリオ" pitchFamily="50" charset="-128"/>
              </a:rPr>
              <a:t>?</a:t>
            </a:r>
            <a:endParaRPr kumimoji="1" lang="ja-JP" altLang="en-US" sz="1200" b="1" spc="100" dirty="0">
              <a:solidFill>
                <a:schemeClr val="bg1"/>
              </a:solidFill>
              <a:latin typeface="Arial" pitchFamily="34" charset="0"/>
              <a:ea typeface="メイリオ" pitchFamily="50" charset="-128"/>
            </a:endParaRPr>
          </a:p>
        </p:txBody>
      </p:sp>
      <p:sp>
        <p:nvSpPr>
          <p:cNvPr id="435" name="星 12 434"/>
          <p:cNvSpPr/>
          <p:nvPr/>
        </p:nvSpPr>
        <p:spPr bwMode="auto">
          <a:xfrm>
            <a:off x="7829087" y="721895"/>
            <a:ext cx="1321727" cy="1321727"/>
          </a:xfrm>
          <a:prstGeom prst="star12">
            <a:avLst>
              <a:gd name="adj" fmla="val 41607"/>
            </a:avLst>
          </a:prstGeom>
          <a:gradFill flip="none" rotWithShape="1">
            <a:gsLst>
              <a:gs pos="0">
                <a:schemeClr val="tx1"/>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38100">
            <a:solidFill>
              <a:schemeClr val="bg1"/>
            </a:solidFill>
            <a:miter lim="800000"/>
            <a:headEnd/>
            <a:tailEnd/>
          </a:ln>
          <a:effectLst/>
        </p:spPr>
        <p:txBody>
          <a:bodyPr wrap="none" lIns="0" tIns="0" rIns="0" bIns="0" rtlCol="0" anchor="ctr" anchorCtr="0">
            <a:noAutofit/>
          </a:bodyPr>
          <a:lstStyle/>
          <a:p>
            <a:pPr algn="ctr">
              <a:lnSpc>
                <a:spcPct val="100000"/>
              </a:lnSpc>
            </a:pPr>
            <a:r>
              <a:rPr kumimoji="1" lang="en-US" altLang="ja-JP" sz="1200" b="1" spc="100" dirty="0">
                <a:solidFill>
                  <a:schemeClr val="bg1"/>
                </a:solidFill>
                <a:latin typeface="Arial" pitchFamily="34" charset="0"/>
                <a:ea typeface="メイリオ" pitchFamily="50" charset="-128"/>
              </a:rPr>
              <a:t>OSS</a:t>
            </a:r>
            <a:br>
              <a:rPr kumimoji="1" lang="en-US" altLang="ja-JP" sz="1200" b="1" spc="100" dirty="0">
                <a:solidFill>
                  <a:schemeClr val="bg1"/>
                </a:solidFill>
                <a:latin typeface="Arial" pitchFamily="34" charset="0"/>
                <a:ea typeface="メイリオ" pitchFamily="50" charset="-128"/>
              </a:rPr>
            </a:br>
            <a:r>
              <a:rPr kumimoji="1" lang="ja-JP" altLang="en-US" sz="1200" b="1" spc="100" dirty="0">
                <a:solidFill>
                  <a:schemeClr val="bg1"/>
                </a:solidFill>
                <a:latin typeface="Arial" pitchFamily="34" charset="0"/>
                <a:ea typeface="メイリオ" pitchFamily="50" charset="-128"/>
              </a:rPr>
              <a:t>コミュニティ</a:t>
            </a:r>
            <a:endParaRPr kumimoji="1" lang="en-US" altLang="ja-JP" sz="1200" b="1" spc="100" dirty="0">
              <a:solidFill>
                <a:schemeClr val="bg1"/>
              </a:solidFill>
              <a:latin typeface="Arial" pitchFamily="34" charset="0"/>
              <a:ea typeface="メイリオ" pitchFamily="50" charset="-128"/>
            </a:endParaRPr>
          </a:p>
          <a:p>
            <a:pPr algn="ctr">
              <a:lnSpc>
                <a:spcPct val="100000"/>
              </a:lnSpc>
            </a:pPr>
            <a:r>
              <a:rPr lang="ja-JP" altLang="en-US" sz="1200" b="1" spc="100" dirty="0">
                <a:solidFill>
                  <a:schemeClr val="bg1"/>
                </a:solidFill>
                <a:latin typeface="Arial" pitchFamily="34" charset="0"/>
                <a:ea typeface="メイリオ" pitchFamily="50" charset="-128"/>
              </a:rPr>
              <a:t>の情報は？</a:t>
            </a:r>
            <a:endParaRPr kumimoji="1" lang="ja-JP" altLang="en-US" sz="1200" b="1" spc="100" dirty="0">
              <a:solidFill>
                <a:schemeClr val="bg1"/>
              </a:solidFill>
              <a:latin typeface="Arial" pitchFamily="34" charset="0"/>
              <a:ea typeface="メイリオ" pitchFamily="50" charset="-128"/>
            </a:endParaRPr>
          </a:p>
        </p:txBody>
      </p:sp>
      <p:sp>
        <p:nvSpPr>
          <p:cNvPr id="185" name="テキスト ボックス 184"/>
          <p:cNvSpPr txBox="1"/>
          <p:nvPr/>
        </p:nvSpPr>
        <p:spPr>
          <a:xfrm>
            <a:off x="302079" y="636815"/>
            <a:ext cx="5160387" cy="341632"/>
          </a:xfrm>
          <a:prstGeom prst="rect">
            <a:avLst/>
          </a:prstGeom>
          <a:noFill/>
        </p:spPr>
        <p:txBody>
          <a:bodyPr wrap="none" rtlCol="0">
            <a:spAutoFit/>
          </a:bodyPr>
          <a:lstStyle/>
          <a:p>
            <a:pPr marL="342900" indent="-342900">
              <a:buSzPct val="89000"/>
              <a:buFont typeface="+mj-lt"/>
              <a:buAutoNum type="arabicPeriod" startAt="3"/>
            </a:pPr>
            <a:r>
              <a:rPr lang="ja-JP" altLang="en-US" sz="1800" b="1" spc="100" dirty="0">
                <a:solidFill>
                  <a:srgbClr val="F6167B"/>
                </a:solidFill>
                <a:latin typeface="Arial" pitchFamily="34" charset="0"/>
                <a:ea typeface="メイリオ" pitchFamily="50" charset="-128"/>
              </a:rPr>
              <a:t>機能・品質・保守性・脆弱性の確認と検討</a:t>
            </a:r>
          </a:p>
        </p:txBody>
      </p:sp>
      <p:grpSp>
        <p:nvGrpSpPr>
          <p:cNvPr id="4" name="グループ化 3">
            <a:extLst>
              <a:ext uri="{FF2B5EF4-FFF2-40B4-BE49-F238E27FC236}">
                <a16:creationId xmlns:a16="http://schemas.microsoft.com/office/drawing/2014/main" id="{F563DBA0-0E66-4143-BDA4-8F018463C13A}"/>
              </a:ext>
            </a:extLst>
          </p:cNvPr>
          <p:cNvGrpSpPr/>
          <p:nvPr/>
        </p:nvGrpSpPr>
        <p:grpSpPr>
          <a:xfrm>
            <a:off x="6459953" y="4987868"/>
            <a:ext cx="1167840" cy="306467"/>
            <a:chOff x="-2732757" y="4031125"/>
            <a:chExt cx="1167840" cy="306467"/>
          </a:xfrm>
        </p:grpSpPr>
        <p:sp>
          <p:nvSpPr>
            <p:cNvPr id="5" name="テキスト ボックス 4">
              <a:extLst>
                <a:ext uri="{FF2B5EF4-FFF2-40B4-BE49-F238E27FC236}">
                  <a16:creationId xmlns:a16="http://schemas.microsoft.com/office/drawing/2014/main" id="{C8F4449E-B42B-DC66-BE88-071F82BA0759}"/>
                </a:ext>
              </a:extLst>
            </p:cNvPr>
            <p:cNvSpPr txBox="1"/>
            <p:nvPr/>
          </p:nvSpPr>
          <p:spPr>
            <a:xfrm>
              <a:off x="-2732757" y="4031125"/>
              <a:ext cx="1167840"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脆弱性とは</a:t>
              </a:r>
            </a:p>
          </p:txBody>
        </p:sp>
        <p:grpSp>
          <p:nvGrpSpPr>
            <p:cNvPr id="6" name="グループ化 67">
              <a:extLst>
                <a:ext uri="{FF2B5EF4-FFF2-40B4-BE49-F238E27FC236}">
                  <a16:creationId xmlns:a16="http://schemas.microsoft.com/office/drawing/2014/main" id="{F7789039-75C2-A660-824E-EC0E9894BBF5}"/>
                </a:ext>
              </a:extLst>
            </p:cNvPr>
            <p:cNvGrpSpPr/>
            <p:nvPr/>
          </p:nvGrpSpPr>
          <p:grpSpPr>
            <a:xfrm>
              <a:off x="-2665990" y="4071930"/>
              <a:ext cx="118940" cy="135520"/>
              <a:chOff x="7910570" y="4110030"/>
              <a:chExt cx="118940" cy="135520"/>
            </a:xfrm>
          </p:grpSpPr>
          <p:sp>
            <p:nvSpPr>
              <p:cNvPr id="7" name="正方形/長方形 6">
                <a:extLst>
                  <a:ext uri="{FF2B5EF4-FFF2-40B4-BE49-F238E27FC236}">
                    <a16:creationId xmlns:a16="http://schemas.microsoft.com/office/drawing/2014/main" id="{CE897F9B-F858-0D8B-FE45-6B5309BB6515}"/>
                  </a:ext>
                </a:extLst>
              </p:cNvPr>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8" name="正方形/長方形 7">
                <a:extLst>
                  <a:ext uri="{FF2B5EF4-FFF2-40B4-BE49-F238E27FC236}">
                    <a16:creationId xmlns:a16="http://schemas.microsoft.com/office/drawing/2014/main" id="{400C9829-5FB7-2B7E-F4F6-F7B0EE8987AE}"/>
                  </a:ext>
                </a:extLst>
              </p:cNvPr>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9" name="グループ化 8">
            <a:extLst>
              <a:ext uri="{FF2B5EF4-FFF2-40B4-BE49-F238E27FC236}">
                <a16:creationId xmlns:a16="http://schemas.microsoft.com/office/drawing/2014/main" id="{9D044E55-AD1E-0AE5-651F-2DE22052A6D9}"/>
              </a:ext>
            </a:extLst>
          </p:cNvPr>
          <p:cNvGrpSpPr/>
          <p:nvPr/>
        </p:nvGrpSpPr>
        <p:grpSpPr>
          <a:xfrm>
            <a:off x="6671426" y="4500656"/>
            <a:ext cx="955040" cy="457200"/>
            <a:chOff x="-2468880" y="1798320"/>
            <a:chExt cx="955040" cy="457200"/>
          </a:xfrm>
        </p:grpSpPr>
        <p:sp>
          <p:nvSpPr>
            <p:cNvPr id="10" name="二等辺三角形 9">
              <a:extLst>
                <a:ext uri="{FF2B5EF4-FFF2-40B4-BE49-F238E27FC236}">
                  <a16:creationId xmlns:a16="http://schemas.microsoft.com/office/drawing/2014/main" id="{30462680-47FD-A188-81E6-12C33FC9930E}"/>
                </a:ext>
              </a:extLst>
            </p:cNvPr>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11" name="角丸四角形 62">
              <a:extLst>
                <a:ext uri="{FF2B5EF4-FFF2-40B4-BE49-F238E27FC236}">
                  <a16:creationId xmlns:a16="http://schemas.microsoft.com/office/drawing/2014/main" id="{7F6AA28E-4C1F-6887-D582-5E37B2E0796E}"/>
                </a:ext>
              </a:extLst>
            </p:cNvPr>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grpSp>
        <p:nvGrpSpPr>
          <p:cNvPr id="20" name="グループ化 19">
            <a:extLst>
              <a:ext uri="{FF2B5EF4-FFF2-40B4-BE49-F238E27FC236}">
                <a16:creationId xmlns:a16="http://schemas.microsoft.com/office/drawing/2014/main" id="{A39BCFD0-05C4-D73B-F0C6-E79A2F436617}"/>
              </a:ext>
            </a:extLst>
          </p:cNvPr>
          <p:cNvGrpSpPr/>
          <p:nvPr/>
        </p:nvGrpSpPr>
        <p:grpSpPr>
          <a:xfrm>
            <a:off x="8089247" y="4987868"/>
            <a:ext cx="2671682" cy="306467"/>
            <a:chOff x="-2732757" y="4031125"/>
            <a:chExt cx="2671682" cy="306467"/>
          </a:xfrm>
        </p:grpSpPr>
        <p:sp>
          <p:nvSpPr>
            <p:cNvPr id="21" name="テキスト ボックス 20">
              <a:extLst>
                <a:ext uri="{FF2B5EF4-FFF2-40B4-BE49-F238E27FC236}">
                  <a16:creationId xmlns:a16="http://schemas.microsoft.com/office/drawing/2014/main" id="{6A100274-7515-662A-DF2A-E5F81F5171A6}"/>
                </a:ext>
              </a:extLst>
            </p:cNvPr>
            <p:cNvSpPr txBox="1"/>
            <p:nvPr/>
          </p:nvSpPr>
          <p:spPr>
            <a:xfrm>
              <a:off x="-2732757" y="4031125"/>
              <a:ext cx="2671682"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脆弱性によるインシデント事例</a:t>
              </a:r>
              <a:endParaRPr kumimoji="1" lang="ja-JP" altLang="en-US" sz="1200" b="1" spc="100" dirty="0">
                <a:solidFill>
                  <a:schemeClr val="bg1"/>
                </a:solidFill>
                <a:latin typeface="Arial" pitchFamily="34" charset="0"/>
                <a:ea typeface="メイリオ" pitchFamily="50" charset="-128"/>
              </a:endParaRPr>
            </a:p>
          </p:txBody>
        </p:sp>
        <p:grpSp>
          <p:nvGrpSpPr>
            <p:cNvPr id="22" name="グループ化 67">
              <a:extLst>
                <a:ext uri="{FF2B5EF4-FFF2-40B4-BE49-F238E27FC236}">
                  <a16:creationId xmlns:a16="http://schemas.microsoft.com/office/drawing/2014/main" id="{026525D5-7CC3-0916-EA5F-C491BA5CF161}"/>
                </a:ext>
              </a:extLst>
            </p:cNvPr>
            <p:cNvGrpSpPr/>
            <p:nvPr/>
          </p:nvGrpSpPr>
          <p:grpSpPr>
            <a:xfrm>
              <a:off x="-2665990" y="4071930"/>
              <a:ext cx="118940" cy="135520"/>
              <a:chOff x="7910570" y="4110030"/>
              <a:chExt cx="118940" cy="135520"/>
            </a:xfrm>
          </p:grpSpPr>
          <p:sp>
            <p:nvSpPr>
              <p:cNvPr id="23" name="正方形/長方形 22">
                <a:extLst>
                  <a:ext uri="{FF2B5EF4-FFF2-40B4-BE49-F238E27FC236}">
                    <a16:creationId xmlns:a16="http://schemas.microsoft.com/office/drawing/2014/main" id="{1C91003A-C711-8687-7B76-EA4F7A98CF91}"/>
                  </a:ext>
                </a:extLst>
              </p:cNvPr>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24" name="正方形/長方形 23">
                <a:extLst>
                  <a:ext uri="{FF2B5EF4-FFF2-40B4-BE49-F238E27FC236}">
                    <a16:creationId xmlns:a16="http://schemas.microsoft.com/office/drawing/2014/main" id="{0CF7D2E1-43F6-1784-E554-28E51BB43007}"/>
                  </a:ext>
                </a:extLst>
              </p:cNvPr>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25" name="グループ化 24">
            <a:extLst>
              <a:ext uri="{FF2B5EF4-FFF2-40B4-BE49-F238E27FC236}">
                <a16:creationId xmlns:a16="http://schemas.microsoft.com/office/drawing/2014/main" id="{7171CCCB-7372-298F-DCC7-82C05B7D5796}"/>
              </a:ext>
            </a:extLst>
          </p:cNvPr>
          <p:cNvGrpSpPr/>
          <p:nvPr/>
        </p:nvGrpSpPr>
        <p:grpSpPr>
          <a:xfrm>
            <a:off x="8300720" y="4500656"/>
            <a:ext cx="955040" cy="457200"/>
            <a:chOff x="-2468880" y="1798320"/>
            <a:chExt cx="955040" cy="457200"/>
          </a:xfrm>
        </p:grpSpPr>
        <p:sp>
          <p:nvSpPr>
            <p:cNvPr id="26" name="二等辺三角形 25">
              <a:extLst>
                <a:ext uri="{FF2B5EF4-FFF2-40B4-BE49-F238E27FC236}">
                  <a16:creationId xmlns:a16="http://schemas.microsoft.com/office/drawing/2014/main" id="{2A363491-C0B4-E245-EE1E-AF35C2AB78DF}"/>
                </a:ext>
              </a:extLst>
            </p:cNvPr>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27" name="角丸四角形 62">
              <a:extLst>
                <a:ext uri="{FF2B5EF4-FFF2-40B4-BE49-F238E27FC236}">
                  <a16:creationId xmlns:a16="http://schemas.microsoft.com/office/drawing/2014/main" id="{B475ADC1-4ABF-5377-2E67-86457BEAE8AB}"/>
                </a:ext>
              </a:extLst>
            </p:cNvPr>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sp>
        <p:nvSpPr>
          <p:cNvPr id="3" name="Text Box 31">
            <a:extLst>
              <a:ext uri="{FF2B5EF4-FFF2-40B4-BE49-F238E27FC236}">
                <a16:creationId xmlns:a16="http://schemas.microsoft.com/office/drawing/2014/main" id="{F9F001D2-E47A-77F1-8D82-7AC1D629C6FA}"/>
              </a:ext>
            </a:extLst>
          </p:cNvPr>
          <p:cNvSpPr txBox="1">
            <a:spLocks noChangeArrowheads="1"/>
          </p:cNvSpPr>
          <p:nvPr/>
        </p:nvSpPr>
        <p:spPr bwMode="gray">
          <a:xfrm>
            <a:off x="4571672" y="5397594"/>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0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990B4A78-E1CD-6961-F999-44B735B416E0}"/>
              </a:ext>
            </a:extLst>
          </p:cNvPr>
          <p:cNvSpPr/>
          <p:nvPr/>
        </p:nvSpPr>
        <p:spPr bwMode="auto">
          <a:xfrm>
            <a:off x="9974412" y="3910408"/>
            <a:ext cx="2311407" cy="941078"/>
          </a:xfrm>
          <a:prstGeom prst="wedgeRoundRectCallout">
            <a:avLst>
              <a:gd name="adj1" fmla="val -74170"/>
              <a:gd name="adj2" fmla="val 51579"/>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この２つのボタンは</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最下部に配置</a:t>
            </a:r>
          </a:p>
        </p:txBody>
      </p:sp>
      <p:sp>
        <p:nvSpPr>
          <p:cNvPr id="15" name="吹き出し: 角を丸めた四角形 14">
            <a:extLst>
              <a:ext uri="{FF2B5EF4-FFF2-40B4-BE49-F238E27FC236}">
                <a16:creationId xmlns:a16="http://schemas.microsoft.com/office/drawing/2014/main" id="{B0899E6C-6DF0-A873-714E-6A458528EE07}"/>
              </a:ext>
            </a:extLst>
          </p:cNvPr>
          <p:cNvSpPr/>
          <p:nvPr/>
        </p:nvSpPr>
        <p:spPr bwMode="auto">
          <a:xfrm>
            <a:off x="10478166" y="2894743"/>
            <a:ext cx="2311407" cy="834977"/>
          </a:xfrm>
          <a:prstGeom prst="wedgeRoundRectCallout">
            <a:avLst>
              <a:gd name="adj1" fmla="val -108461"/>
              <a:gd name="adj2" fmla="val -33877"/>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600" b="1" spc="100" dirty="0">
                <a:solidFill>
                  <a:schemeClr val="tx1"/>
                </a:solidFill>
                <a:latin typeface="Arial" pitchFamily="34" charset="0"/>
                <a:ea typeface="メイリオ" pitchFamily="50" charset="-128"/>
              </a:rPr>
              <a:t>フォントサイズ調整、</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ページ全体の体裁調整</a:t>
            </a:r>
          </a:p>
        </p:txBody>
      </p:sp>
      <p:sp>
        <p:nvSpPr>
          <p:cNvPr id="16" name="吹き出し: 角を丸めた四角形 15">
            <a:extLst>
              <a:ext uri="{FF2B5EF4-FFF2-40B4-BE49-F238E27FC236}">
                <a16:creationId xmlns:a16="http://schemas.microsoft.com/office/drawing/2014/main" id="{083E3FFB-6337-9994-FF6A-A5DFFC1C5E63}"/>
              </a:ext>
            </a:extLst>
          </p:cNvPr>
          <p:cNvSpPr/>
          <p:nvPr/>
        </p:nvSpPr>
        <p:spPr bwMode="auto">
          <a:xfrm>
            <a:off x="6924068" y="5830643"/>
            <a:ext cx="1867326" cy="521472"/>
          </a:xfrm>
          <a:prstGeom prst="wedgeRoundRectCallout">
            <a:avLst>
              <a:gd name="adj1" fmla="val -63505"/>
              <a:gd name="adj2" fmla="val -155485"/>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en-US" altLang="ja-JP" sz="1600" b="1" spc="100" dirty="0">
                <a:solidFill>
                  <a:schemeClr val="tx1"/>
                </a:solidFill>
                <a:latin typeface="Arial" pitchFamily="34" charset="0"/>
                <a:ea typeface="メイリオ" pitchFamily="50" charset="-128"/>
              </a:rPr>
              <a:t>56</a:t>
            </a:r>
            <a:r>
              <a:rPr kumimoji="1" lang="ja-JP" altLang="en-US" sz="1600" b="1" spc="100" dirty="0">
                <a:solidFill>
                  <a:schemeClr val="tx1"/>
                </a:solidFill>
                <a:latin typeface="Arial" pitchFamily="34" charset="0"/>
                <a:ea typeface="メイリオ" pitchFamily="50" charset="-128"/>
              </a:rPr>
              <a:t>ページにリンク</a:t>
            </a:r>
          </a:p>
        </p:txBody>
      </p:sp>
      <p:sp>
        <p:nvSpPr>
          <p:cNvPr id="17" name="吹き出し: 角を丸めた四角形 16">
            <a:extLst>
              <a:ext uri="{FF2B5EF4-FFF2-40B4-BE49-F238E27FC236}">
                <a16:creationId xmlns:a16="http://schemas.microsoft.com/office/drawing/2014/main" id="{99107A7F-B51D-CCD6-4909-111BCE4CE8DF}"/>
              </a:ext>
            </a:extLst>
          </p:cNvPr>
          <p:cNvSpPr/>
          <p:nvPr/>
        </p:nvSpPr>
        <p:spPr bwMode="auto">
          <a:xfrm>
            <a:off x="9275350" y="5815082"/>
            <a:ext cx="1867326" cy="521472"/>
          </a:xfrm>
          <a:prstGeom prst="wedgeRoundRectCallout">
            <a:avLst>
              <a:gd name="adj1" fmla="val -63505"/>
              <a:gd name="adj2" fmla="val -155485"/>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en-US" altLang="ja-JP" sz="1600" b="1" spc="100" dirty="0">
                <a:solidFill>
                  <a:schemeClr val="tx1"/>
                </a:solidFill>
                <a:latin typeface="Arial" pitchFamily="34" charset="0"/>
                <a:ea typeface="メイリオ" pitchFamily="50" charset="-128"/>
              </a:rPr>
              <a:t>57</a:t>
            </a:r>
            <a:r>
              <a:rPr kumimoji="1" lang="ja-JP" altLang="en-US" sz="1600" b="1" spc="100" dirty="0">
                <a:solidFill>
                  <a:schemeClr val="tx1"/>
                </a:solidFill>
                <a:latin typeface="Arial" pitchFamily="34" charset="0"/>
                <a:ea typeface="メイリオ" pitchFamily="50" charset="-128"/>
              </a:rPr>
              <a:t>ページにリンク</a:t>
            </a:r>
          </a:p>
        </p:txBody>
      </p:sp>
    </p:spTree>
    <p:extLst>
      <p:ext uri="{BB962C8B-B14F-4D97-AF65-F5344CB8AC3E}">
        <p14:creationId xmlns:p14="http://schemas.microsoft.com/office/powerpoint/2010/main" val="860111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5-5</a:t>
            </a:r>
            <a:r>
              <a:rPr lang="ja-JP" altLang="en-US" dirty="0"/>
              <a:t> </a:t>
            </a:r>
            <a:r>
              <a:rPr lang="en-US" altLang="ja-JP" dirty="0"/>
              <a:t>OSS</a:t>
            </a:r>
            <a:r>
              <a:rPr lang="ja-JP" altLang="en-US" dirty="0"/>
              <a:t>導入時の検討・実施事項⑤</a:t>
            </a:r>
          </a:p>
        </p:txBody>
      </p:sp>
      <p:sp>
        <p:nvSpPr>
          <p:cNvPr id="7" name="正方形/長方形 6"/>
          <p:cNvSpPr/>
          <p:nvPr/>
        </p:nvSpPr>
        <p:spPr>
          <a:xfrm>
            <a:off x="155856" y="5078959"/>
            <a:ext cx="9231984" cy="400110"/>
          </a:xfrm>
          <a:prstGeom prst="rect">
            <a:avLst/>
          </a:prstGeom>
        </p:spPr>
        <p:txBody>
          <a:bodyPr wrap="square">
            <a:spAutoFit/>
          </a:bodyPr>
          <a:lstStyle/>
          <a:p>
            <a:pPr marL="180000" indent="-180000" fontAlgn="auto">
              <a:lnSpc>
                <a:spcPct val="100000"/>
              </a:lnSpc>
              <a:spcBef>
                <a:spcPts val="0"/>
              </a:spcBef>
              <a:spcAft>
                <a:spcPts val="0"/>
              </a:spcAft>
              <a:defRPr/>
            </a:pP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１）コミュニケーションのメカニズム</a:t>
            </a:r>
            <a:r>
              <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静的リンク</a:t>
            </a:r>
            <a:r>
              <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動的リンク</a:t>
            </a:r>
            <a:r>
              <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又はパイプ</a:t>
            </a:r>
            <a:r>
              <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ソケット</a:t>
            </a:r>
            <a:r>
              <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コマンドライン</a:t>
            </a:r>
            <a:r>
              <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や、</a:t>
            </a:r>
            <a:endPar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endParaRPr>
          </a:p>
          <a:p>
            <a:pPr marL="180000" indent="-180000" fontAlgn="auto">
              <a:lnSpc>
                <a:spcPct val="100000"/>
              </a:lnSpc>
              <a:spcBef>
                <a:spcPts val="0"/>
              </a:spcBef>
              <a:spcAft>
                <a:spcPts val="0"/>
              </a:spcAft>
              <a:defRPr/>
            </a:pP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　　　　コミュニケーションのセマンティックス</a:t>
            </a:r>
            <a:r>
              <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セマンティクスが親密であったり、複雑な内部データ構造を交換するか</a:t>
            </a:r>
            <a:r>
              <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の観点</a:t>
            </a:r>
            <a:endPar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graphicFrame>
        <p:nvGraphicFramePr>
          <p:cNvPr id="16" name="表 15"/>
          <p:cNvGraphicFramePr>
            <a:graphicFrameLocks noGrp="1"/>
          </p:cNvGraphicFramePr>
          <p:nvPr>
            <p:extLst>
              <p:ext uri="{D42A27DB-BD31-4B8C-83A1-F6EECF244321}">
                <p14:modId xmlns:p14="http://schemas.microsoft.com/office/powerpoint/2010/main" val="1029203808"/>
              </p:ext>
            </p:extLst>
          </p:nvPr>
        </p:nvGraphicFramePr>
        <p:xfrm>
          <a:off x="237242" y="2081947"/>
          <a:ext cx="8998127" cy="2993287"/>
        </p:xfrm>
        <a:graphic>
          <a:graphicData uri="http://schemas.openxmlformats.org/drawingml/2006/table">
            <a:tbl>
              <a:tblPr firstRow="1" bandRow="1">
                <a:tableStyleId>{5C22544A-7EE6-4342-B048-85BDC9FD1C3A}</a:tableStyleId>
              </a:tblPr>
              <a:tblGrid>
                <a:gridCol w="317473">
                  <a:extLst>
                    <a:ext uri="{9D8B030D-6E8A-4147-A177-3AD203B41FA5}">
                      <a16:colId xmlns:a16="http://schemas.microsoft.com/office/drawing/2014/main" val="20000"/>
                    </a:ext>
                  </a:extLst>
                </a:gridCol>
                <a:gridCol w="2456841">
                  <a:extLst>
                    <a:ext uri="{9D8B030D-6E8A-4147-A177-3AD203B41FA5}">
                      <a16:colId xmlns:a16="http://schemas.microsoft.com/office/drawing/2014/main" val="20001"/>
                    </a:ext>
                  </a:extLst>
                </a:gridCol>
                <a:gridCol w="6223813">
                  <a:extLst>
                    <a:ext uri="{9D8B030D-6E8A-4147-A177-3AD203B41FA5}">
                      <a16:colId xmlns:a16="http://schemas.microsoft.com/office/drawing/2014/main" val="20002"/>
                    </a:ext>
                  </a:extLst>
                </a:gridCol>
              </a:tblGrid>
              <a:tr h="409334">
                <a:tc>
                  <a:txBody>
                    <a:bodyPr/>
                    <a:lstStyle/>
                    <a:p>
                      <a:pPr algn="ctr">
                        <a:lnSpc>
                          <a:spcPct val="150000"/>
                        </a:lnSpc>
                      </a:pPr>
                      <a:r>
                        <a:rPr kumimoji="1" lang="ja-JP" altLang="en-US" sz="1400" b="1" baseline="0" dirty="0">
                          <a:latin typeface="Arial" pitchFamily="34" charset="0"/>
                          <a:ea typeface="メイリオ" pitchFamily="50" charset="-128"/>
                        </a:rPr>
                        <a:t>＃</a:t>
                      </a: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kumimoji="1" lang="ja-JP" altLang="en-US" sz="1400" b="1" baseline="0" dirty="0">
                          <a:latin typeface="Arial" pitchFamily="34" charset="0"/>
                          <a:ea typeface="メイリオ" pitchFamily="50" charset="-128"/>
                        </a:rPr>
                        <a:t>状況</a:t>
                      </a: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tc>
                  <a:txBody>
                    <a:bodyPr/>
                    <a:lstStyle/>
                    <a:p>
                      <a:pPr algn="ctr">
                        <a:lnSpc>
                          <a:spcPct val="150000"/>
                        </a:lnSpc>
                      </a:pPr>
                      <a:r>
                        <a:rPr kumimoji="1" lang="ja-JP" altLang="en-US" sz="1400" b="1" baseline="0" dirty="0">
                          <a:latin typeface="Arial" pitchFamily="34" charset="0"/>
                          <a:ea typeface="メイリオ" pitchFamily="50" charset="-128"/>
                        </a:rPr>
                        <a:t>検討・実施事項</a:t>
                      </a: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1159403">
                <a:tc>
                  <a:txBody>
                    <a:bodyPr/>
                    <a:lstStyle/>
                    <a:p>
                      <a:pPr algn="ctr">
                        <a:lnSpc>
                          <a:spcPct val="150000"/>
                        </a:lnSpc>
                      </a:pPr>
                      <a:r>
                        <a:rPr kumimoji="1" lang="en-US" altLang="ja-JP" sz="1400" b="1" baseline="0" dirty="0">
                          <a:latin typeface="Arial" pitchFamily="34" charset="0"/>
                          <a:ea typeface="メイリオ" pitchFamily="50" charset="-128"/>
                        </a:rPr>
                        <a:t>1</a:t>
                      </a:r>
                      <a:endParaRPr kumimoji="1" lang="ja-JP" altLang="en-US" sz="1400" b="1" baseline="0" dirty="0">
                        <a:latin typeface="Arial" pitchFamily="34" charset="0"/>
                        <a:ea typeface="メイリオ" pitchFamily="50" charset="-128"/>
                      </a:endParaRP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tc>
                  <a:txBody>
                    <a:bodyPr/>
                    <a:lstStyle/>
                    <a:p>
                      <a:pPr marL="0" marR="0" indent="0" algn="ctr" defTabSz="914400" rtl="0" eaLnBrk="1" fontAlgn="auto" latinLnBrk="0" hangingPunct="1">
                        <a:lnSpc>
                          <a:spcPct val="150000"/>
                        </a:lnSpc>
                        <a:spcBef>
                          <a:spcPts val="0"/>
                        </a:spcBef>
                        <a:spcAft>
                          <a:spcPts val="0"/>
                        </a:spcAft>
                        <a:buClrTx/>
                        <a:buSzTx/>
                        <a:buFont typeface="Arial" pitchFamily="34" charset="0"/>
                        <a:buNone/>
                        <a:tabLst/>
                        <a:defRPr/>
                      </a:pPr>
                      <a:r>
                        <a:rPr lang="ja-JP" altLang="en-US" sz="1200" b="1" spc="100" dirty="0">
                          <a:solidFill>
                            <a:schemeClr val="tx1">
                              <a:lumMod val="75000"/>
                              <a:lumOff val="25000"/>
                            </a:schemeClr>
                          </a:solidFill>
                          <a:latin typeface="Arial" pitchFamily="34" charset="0"/>
                          <a:ea typeface="メイリオ" pitchFamily="50" charset="-128"/>
                        </a:rPr>
                        <a:t>コピーレフト型</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a:t>
                      </a:r>
                      <a:br>
                        <a:rPr lang="ja-JP" altLang="en-US"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頒布時</a:t>
                      </a:r>
                      <a:endParaRPr kumimoji="1" lang="ja-JP" altLang="en-US" sz="1200" b="1" baseline="0" dirty="0">
                        <a:solidFill>
                          <a:schemeClr val="tx1">
                            <a:lumMod val="75000"/>
                            <a:lumOff val="25000"/>
                          </a:schemeClr>
                        </a:solidFill>
                        <a:latin typeface="Arial" pitchFamily="34" charset="0"/>
                        <a:ea typeface="メイリオ" pitchFamily="50" charset="-128"/>
                      </a:endParaRP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tc>
                  <a:txBody>
                    <a:bodyPr/>
                    <a:lstStyle/>
                    <a:p>
                      <a:pPr marL="180000" marR="0"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ja-JP" altLang="en-US" sz="1200" b="1" i="0" u="none" strike="noStrike" kern="0" cap="none" spc="0" normalizeH="0" baseline="0" noProof="0" dirty="0">
                          <a:ln>
                            <a:noFill/>
                          </a:ln>
                          <a:solidFill>
                            <a:srgbClr val="F6167B"/>
                          </a:solidFill>
                          <a:effectLst/>
                          <a:uLnTx/>
                          <a:uFillTx/>
                          <a:latin typeface="Arial" pitchFamily="34" charset="0"/>
                          <a:ea typeface="メイリオ" pitchFamily="50" charset="-128"/>
                        </a:rPr>
                        <a:t>独自性保全策</a:t>
                      </a:r>
                    </a:p>
                    <a:p>
                      <a:pPr marL="180000" marR="0" indent="-180000" algn="l" defTabSz="914400" rtl="0" eaLnBrk="1" fontAlgn="auto" latinLnBrk="0" hangingPunct="1">
                        <a:lnSpc>
                          <a:spcPct val="150000"/>
                        </a:lnSpc>
                        <a:spcBef>
                          <a:spcPts val="0"/>
                        </a:spcBef>
                        <a:spcAft>
                          <a:spcPts val="0"/>
                        </a:spcAft>
                        <a:buClrTx/>
                        <a:buSzTx/>
                        <a:buFont typeface="Arial" pitchFamily="34" charset="0"/>
                        <a:buNone/>
                        <a:tabLst/>
                        <a:defRPr/>
                      </a:pPr>
                      <a:r>
                        <a:rPr kumimoji="0" lang="ja-JP" altLang="en-US" sz="1200" b="1" i="0" u="none" strike="noStrike" kern="0" cap="none" spc="0" normalizeH="0" baseline="0" noProof="0" dirty="0">
                          <a:ln>
                            <a:noFill/>
                          </a:ln>
                          <a:solidFill>
                            <a:schemeClr val="tx1"/>
                          </a:solidFill>
                          <a:effectLst/>
                          <a:uLnTx/>
                          <a:uFillTx/>
                          <a:latin typeface="Arial" pitchFamily="34" charset="0"/>
                          <a:ea typeface="メイリオ" pitchFamily="50" charset="-128"/>
                        </a:rPr>
                        <a:t>　</a:t>
                      </a:r>
                      <a:r>
                        <a:rPr kumimoji="0" lang="en-US" altLang="ja-JP" sz="1200" b="1" i="0" u="none" strike="noStrike" kern="0" cap="none" spc="0" normalizeH="0" baseline="0" noProof="0" dirty="0">
                          <a:ln>
                            <a:noFill/>
                          </a:ln>
                          <a:solidFill>
                            <a:schemeClr val="tx1"/>
                          </a:solidFill>
                          <a:effectLst/>
                          <a:uLnTx/>
                          <a:uFillTx/>
                          <a:latin typeface="Arial" pitchFamily="34" charset="0"/>
                          <a:ea typeface="メイリオ" pitchFamily="50" charset="-128"/>
                        </a:rPr>
                        <a:t>- </a:t>
                      </a:r>
                      <a:r>
                        <a:rPr kumimoji="0" lang="ja-JP" altLang="en-US" sz="1200" b="1" i="0" u="none" strike="noStrike" kern="0" cap="none" spc="0" normalizeH="0" baseline="0" noProof="0" dirty="0">
                          <a:ln>
                            <a:noFill/>
                          </a:ln>
                          <a:solidFill>
                            <a:schemeClr val="tx1">
                              <a:lumMod val="75000"/>
                              <a:lumOff val="25000"/>
                            </a:schemeClr>
                          </a:solidFill>
                          <a:effectLst/>
                          <a:uLnTx/>
                          <a:uFillTx/>
                          <a:latin typeface="Arial" pitchFamily="34" charset="0"/>
                          <a:ea typeface="メイリオ" pitchFamily="50" charset="-128"/>
                        </a:rPr>
                        <a:t>独自／</a:t>
                      </a:r>
                      <a:r>
                        <a:rPr kumimoji="0" lang="en-US" altLang="ja-JP" sz="1200" b="1" i="0" u="none" strike="noStrike" kern="0" cap="none" spc="0" normalizeH="0" baseline="0" noProof="0" dirty="0">
                          <a:ln>
                            <a:noFill/>
                          </a:ln>
                          <a:solidFill>
                            <a:schemeClr val="tx1">
                              <a:lumMod val="75000"/>
                              <a:lumOff val="25000"/>
                            </a:schemeClr>
                          </a:solidFill>
                          <a:effectLst/>
                          <a:uLnTx/>
                          <a:uFillTx/>
                          <a:latin typeface="Arial" pitchFamily="34" charset="0"/>
                          <a:ea typeface="メイリオ" pitchFamily="50" charset="-128"/>
                        </a:rPr>
                        <a:t>OSS</a:t>
                      </a:r>
                      <a:r>
                        <a:rPr kumimoji="0" lang="ja-JP" altLang="en-US" sz="1200" b="1" i="0" u="none" strike="noStrike" kern="0" cap="none" spc="0" normalizeH="0" baseline="0" noProof="0" dirty="0">
                          <a:ln>
                            <a:noFill/>
                          </a:ln>
                          <a:solidFill>
                            <a:schemeClr val="tx1">
                              <a:lumMod val="75000"/>
                              <a:lumOff val="25000"/>
                            </a:schemeClr>
                          </a:solidFill>
                          <a:effectLst/>
                          <a:uLnTx/>
                          <a:uFillTx/>
                          <a:latin typeface="Arial" pitchFamily="34" charset="0"/>
                          <a:ea typeface="メイリオ" pitchFamily="50" charset="-128"/>
                        </a:rPr>
                        <a:t>利用開発部分の明確な切り分け</a:t>
                      </a:r>
                    </a:p>
                    <a:p>
                      <a:pPr marL="180000" marR="0" indent="-180000" algn="l" defTabSz="914400" rtl="0" eaLnBrk="1" fontAlgn="auto" latinLnBrk="0" hangingPunct="1">
                        <a:lnSpc>
                          <a:spcPct val="150000"/>
                        </a:lnSpc>
                        <a:spcBef>
                          <a:spcPts val="0"/>
                        </a:spcBef>
                        <a:spcAft>
                          <a:spcPts val="0"/>
                        </a:spcAft>
                        <a:buClrTx/>
                        <a:buSzTx/>
                        <a:buFont typeface="Arial" pitchFamily="34" charset="0"/>
                        <a:buNone/>
                        <a:tabLst/>
                        <a:defRPr/>
                      </a:pPr>
                      <a:r>
                        <a:rPr kumimoji="0" lang="ja-JP" altLang="en-US" sz="1200" b="1" i="0" u="none" strike="noStrike" kern="0" cap="none" spc="0" normalizeH="0" baseline="0" noProof="0" dirty="0">
                          <a:ln>
                            <a:noFill/>
                          </a:ln>
                          <a:solidFill>
                            <a:schemeClr val="tx1">
                              <a:lumMod val="75000"/>
                              <a:lumOff val="25000"/>
                            </a:schemeClr>
                          </a:solidFill>
                          <a:effectLst/>
                          <a:uLnTx/>
                          <a:uFillTx/>
                          <a:latin typeface="Arial" pitchFamily="34" charset="0"/>
                          <a:ea typeface="メイリオ" pitchFamily="50" charset="-128"/>
                        </a:rPr>
                        <a:t>　</a:t>
                      </a:r>
                      <a:r>
                        <a:rPr kumimoji="0" lang="en-US" altLang="ja-JP" sz="1200" b="1" i="0" u="none" strike="noStrike" kern="0" cap="none" spc="0" normalizeH="0" baseline="0" noProof="0" dirty="0">
                          <a:ln>
                            <a:noFill/>
                          </a:ln>
                          <a:solidFill>
                            <a:schemeClr val="tx1">
                              <a:lumMod val="75000"/>
                              <a:lumOff val="25000"/>
                            </a:schemeClr>
                          </a:solidFill>
                          <a:effectLst/>
                          <a:uLnTx/>
                          <a:uFillTx/>
                          <a:latin typeface="Arial" pitchFamily="34" charset="0"/>
                          <a:ea typeface="メイリオ" pitchFamily="50" charset="-128"/>
                        </a:rPr>
                        <a:t>- OSS</a:t>
                      </a:r>
                      <a:r>
                        <a:rPr kumimoji="0" lang="ja-JP" altLang="en-US" sz="1200" b="1" i="0" u="none" strike="noStrike" kern="0" cap="none" spc="0" normalizeH="0" baseline="0" noProof="0" dirty="0">
                          <a:ln>
                            <a:noFill/>
                          </a:ln>
                          <a:solidFill>
                            <a:schemeClr val="tx1">
                              <a:lumMod val="75000"/>
                              <a:lumOff val="25000"/>
                            </a:schemeClr>
                          </a:solidFill>
                          <a:effectLst/>
                          <a:uLnTx/>
                          <a:uFillTx/>
                          <a:latin typeface="Arial" pitchFamily="34" charset="0"/>
                          <a:ea typeface="メイリオ" pitchFamily="50" charset="-128"/>
                        </a:rPr>
                        <a:t>利用開発部分を限定する実装</a:t>
                      </a:r>
                    </a:p>
                    <a:p>
                      <a:pPr marL="180000" marR="0" indent="-180000" algn="l" defTabSz="914400" rtl="0" eaLnBrk="1" fontAlgn="auto" latinLnBrk="0" hangingPunct="1">
                        <a:lnSpc>
                          <a:spcPct val="150000"/>
                        </a:lnSpc>
                        <a:spcBef>
                          <a:spcPts val="0"/>
                        </a:spcBef>
                        <a:spcAft>
                          <a:spcPts val="0"/>
                        </a:spcAft>
                        <a:buClrTx/>
                        <a:buSzTx/>
                        <a:buFont typeface="Arial" pitchFamily="34" charset="0"/>
                        <a:buNone/>
                        <a:tabLst/>
                        <a:defRPr/>
                      </a:pPr>
                      <a:r>
                        <a:rPr kumimoji="0" lang="ja-JP" altLang="en-US" sz="1200" b="1" i="0" u="none" strike="noStrike" kern="0" cap="none" spc="0" normalizeH="0" baseline="0" noProof="0" dirty="0">
                          <a:ln>
                            <a:noFill/>
                          </a:ln>
                          <a:solidFill>
                            <a:schemeClr val="tx1">
                              <a:lumMod val="75000"/>
                              <a:lumOff val="25000"/>
                            </a:schemeClr>
                          </a:solidFill>
                          <a:effectLst/>
                          <a:uLnTx/>
                          <a:uFillTx/>
                          <a:latin typeface="Arial" pitchFamily="34" charset="0"/>
                          <a:ea typeface="メイリオ" pitchFamily="50" charset="-128"/>
                        </a:rPr>
                        <a:t>　</a:t>
                      </a:r>
                      <a:r>
                        <a:rPr kumimoji="0" lang="en-US" altLang="ja-JP" sz="1200" b="1" i="0" u="none" strike="noStrike" kern="0" cap="none" spc="0" normalizeH="0" baseline="0" noProof="0" dirty="0">
                          <a:ln>
                            <a:noFill/>
                          </a:ln>
                          <a:solidFill>
                            <a:schemeClr val="tx1">
                              <a:lumMod val="75000"/>
                              <a:lumOff val="25000"/>
                            </a:schemeClr>
                          </a:solidFill>
                          <a:effectLst/>
                          <a:uLnTx/>
                          <a:uFillTx/>
                          <a:latin typeface="Arial" pitchFamily="34" charset="0"/>
                          <a:ea typeface="メイリオ" pitchFamily="50" charset="-128"/>
                        </a:rPr>
                        <a:t>- </a:t>
                      </a:r>
                      <a:r>
                        <a:rPr kumimoji="0" lang="ja-JP" altLang="en-US" sz="1200" b="1" i="0" u="none" strike="noStrike" kern="0" cap="none" spc="0" normalizeH="0" baseline="0" noProof="0" dirty="0">
                          <a:ln>
                            <a:noFill/>
                          </a:ln>
                          <a:solidFill>
                            <a:schemeClr val="tx1">
                              <a:lumMod val="75000"/>
                              <a:lumOff val="25000"/>
                            </a:schemeClr>
                          </a:solidFill>
                          <a:effectLst/>
                          <a:uLnTx/>
                          <a:uFillTx/>
                          <a:latin typeface="Arial" pitchFamily="34" charset="0"/>
                          <a:ea typeface="メイリオ" pitchFamily="50" charset="-128"/>
                        </a:rPr>
                        <a:t>製品等の開発記録の作成・保管</a:t>
                      </a:r>
                    </a:p>
                  </a:txBody>
                  <a:tcPr marL="72000" marR="72000" marT="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1"/>
                  </a:ext>
                </a:extLst>
              </a:tr>
              <a:tr h="1402838">
                <a:tc>
                  <a:txBody>
                    <a:bodyPr/>
                    <a:lstStyle/>
                    <a:p>
                      <a:pPr algn="ctr">
                        <a:lnSpc>
                          <a:spcPct val="150000"/>
                        </a:lnSpc>
                      </a:pPr>
                      <a:r>
                        <a:rPr kumimoji="1" lang="en-US" altLang="ja-JP" sz="1400" b="1" baseline="0" dirty="0">
                          <a:latin typeface="Arial" pitchFamily="34" charset="0"/>
                          <a:ea typeface="メイリオ" pitchFamily="50" charset="-128"/>
                        </a:rPr>
                        <a:t>2</a:t>
                      </a:r>
                      <a:endParaRPr kumimoji="1" lang="ja-JP" altLang="en-US" sz="1400" b="1" baseline="0" dirty="0">
                        <a:latin typeface="Arial" pitchFamily="34" charset="0"/>
                        <a:ea typeface="メイリオ" pitchFamily="50" charset="-128"/>
                      </a:endParaRP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ja-JP" altLang="en-US" sz="1000" b="1" spc="100" dirty="0">
                          <a:solidFill>
                            <a:schemeClr val="tx1">
                              <a:lumMod val="75000"/>
                              <a:lumOff val="25000"/>
                            </a:schemeClr>
                          </a:solidFill>
                          <a:latin typeface="Arial" pitchFamily="34" charset="0"/>
                          <a:ea typeface="メイリオ" pitchFamily="50" charset="-128"/>
                        </a:rPr>
                        <a:t>コピーレフト型の</a:t>
                      </a:r>
                      <a:r>
                        <a:rPr lang="en-US" altLang="ja-JP" sz="1000" b="1" spc="100" dirty="0">
                          <a:solidFill>
                            <a:schemeClr val="tx1">
                              <a:lumMod val="75000"/>
                              <a:lumOff val="25000"/>
                            </a:schemeClr>
                          </a:solidFill>
                          <a:latin typeface="Arial" pitchFamily="34" charset="0"/>
                          <a:ea typeface="メイリオ" pitchFamily="50" charset="-128"/>
                        </a:rPr>
                        <a:t>OSS</a:t>
                      </a:r>
                      <a:r>
                        <a:rPr lang="ja-JP" altLang="en-US" sz="1000" b="1" spc="100" dirty="0">
                          <a:solidFill>
                            <a:schemeClr val="tx1">
                              <a:lumMod val="75000"/>
                              <a:lumOff val="25000"/>
                            </a:schemeClr>
                          </a:solidFill>
                          <a:latin typeface="Arial" pitchFamily="34" charset="0"/>
                          <a:ea typeface="メイリオ" pitchFamily="50" charset="-128"/>
                        </a:rPr>
                        <a:t>の当社改変部分のソースコードを開示する義務が生じ、その際、当社製品の実装方法によっては、当社製品全体のソースコードを開示する義務が生じるリスクがある</a:t>
                      </a:r>
                    </a:p>
                  </a:txBody>
                  <a:tcPr marL="72000" marR="72000" marT="36000" marB="36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tc>
                  <a:txBody>
                    <a:bodyPr/>
                    <a:lstStyle/>
                    <a:p>
                      <a:pPr marL="180000" marR="0"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1" lang="ja-JP" altLang="en-US" sz="1200" b="1" baseline="0" dirty="0">
                          <a:solidFill>
                            <a:srgbClr val="F6167B"/>
                          </a:solidFill>
                          <a:latin typeface="Arial" pitchFamily="34" charset="0"/>
                          <a:ea typeface="メイリオ" pitchFamily="50" charset="-128"/>
                        </a:rPr>
                        <a:t>独自技術の流出防止策</a:t>
                      </a:r>
                    </a:p>
                    <a:p>
                      <a:pPr marL="180000" marR="0" indent="-180000" algn="l" defTabSz="914400" rtl="0" eaLnBrk="1" fontAlgn="auto" latinLnBrk="0" hangingPunct="1">
                        <a:lnSpc>
                          <a:spcPct val="150000"/>
                        </a:lnSpc>
                        <a:spcBef>
                          <a:spcPts val="0"/>
                        </a:spcBef>
                        <a:spcAft>
                          <a:spcPts val="0"/>
                        </a:spcAft>
                        <a:buClrTx/>
                        <a:buSzTx/>
                        <a:buFont typeface="Arial" pitchFamily="34" charset="0"/>
                        <a:buNone/>
                        <a:tabLst/>
                        <a:defRPr/>
                      </a:pPr>
                      <a:r>
                        <a:rPr kumimoji="1" lang="ja-JP" altLang="en-US" sz="1200" b="1" baseline="0" dirty="0">
                          <a:solidFill>
                            <a:schemeClr val="tx1"/>
                          </a:solidFill>
                          <a:latin typeface="Arial" pitchFamily="34" charset="0"/>
                          <a:ea typeface="メイリオ" pitchFamily="50" charset="-128"/>
                        </a:rPr>
                        <a:t>　</a:t>
                      </a:r>
                      <a:r>
                        <a:rPr kumimoji="1" lang="en-US" altLang="ja-JP" sz="1200" b="1" baseline="0" dirty="0">
                          <a:solidFill>
                            <a:schemeClr val="tx1"/>
                          </a:solidFill>
                          <a:latin typeface="Arial" pitchFamily="34" charset="0"/>
                          <a:ea typeface="メイリオ" pitchFamily="50" charset="-128"/>
                        </a:rPr>
                        <a:t>- </a:t>
                      </a:r>
                      <a:r>
                        <a:rPr kumimoji="1" lang="en-US" altLang="ja-JP" sz="1200" b="1" baseline="0" dirty="0">
                          <a:solidFill>
                            <a:schemeClr val="tx1">
                              <a:lumMod val="75000"/>
                              <a:lumOff val="25000"/>
                            </a:schemeClr>
                          </a:solidFill>
                          <a:latin typeface="Arial" pitchFamily="34" charset="0"/>
                          <a:ea typeface="メイリオ" pitchFamily="50" charset="-128"/>
                        </a:rPr>
                        <a:t>OSS</a:t>
                      </a:r>
                      <a:r>
                        <a:rPr kumimoji="1" lang="ja-JP" altLang="en-US" sz="1200" b="1" baseline="0" dirty="0">
                          <a:solidFill>
                            <a:schemeClr val="tx1">
                              <a:lumMod val="75000"/>
                              <a:lumOff val="25000"/>
                            </a:schemeClr>
                          </a:solidFill>
                          <a:latin typeface="Arial" pitchFamily="34" charset="0"/>
                          <a:ea typeface="メイリオ" pitchFamily="50" charset="-128"/>
                        </a:rPr>
                        <a:t>の利用方法</a:t>
                      </a:r>
                      <a:r>
                        <a:rPr kumimoji="1" lang="ja-JP" altLang="en-US" sz="1200" b="1" baseline="30000" dirty="0">
                          <a:solidFill>
                            <a:schemeClr val="tx1">
                              <a:lumMod val="75000"/>
                              <a:lumOff val="25000"/>
                            </a:schemeClr>
                          </a:solidFill>
                          <a:latin typeface="Arial" pitchFamily="34" charset="0"/>
                          <a:ea typeface="メイリオ" pitchFamily="50" charset="-128"/>
                        </a:rPr>
                        <a:t>（</a:t>
                      </a:r>
                      <a:r>
                        <a:rPr kumimoji="1" lang="en-US" altLang="ja-JP" sz="1200" b="1" baseline="30000" dirty="0">
                          <a:solidFill>
                            <a:schemeClr val="tx1">
                              <a:lumMod val="75000"/>
                              <a:lumOff val="25000"/>
                            </a:schemeClr>
                          </a:solidFill>
                          <a:latin typeface="Arial" pitchFamily="34" charset="0"/>
                          <a:ea typeface="メイリオ" pitchFamily="50" charset="-128"/>
                        </a:rPr>
                        <a:t>※</a:t>
                      </a:r>
                      <a:r>
                        <a:rPr kumimoji="1" lang="ja-JP" altLang="en-US" sz="1200" b="1" baseline="30000" dirty="0">
                          <a:solidFill>
                            <a:schemeClr val="tx1">
                              <a:lumMod val="75000"/>
                              <a:lumOff val="25000"/>
                            </a:schemeClr>
                          </a:solidFill>
                          <a:latin typeface="Arial" pitchFamily="34" charset="0"/>
                          <a:ea typeface="メイリオ" pitchFamily="50" charset="-128"/>
                        </a:rPr>
                        <a:t>１）</a:t>
                      </a:r>
                      <a:r>
                        <a:rPr kumimoji="1" lang="ja-JP" altLang="en-US" sz="1200" b="1" baseline="0" dirty="0">
                          <a:solidFill>
                            <a:schemeClr val="tx1">
                              <a:lumMod val="75000"/>
                              <a:lumOff val="25000"/>
                            </a:schemeClr>
                          </a:solidFill>
                          <a:latin typeface="Arial" pitchFamily="34" charset="0"/>
                          <a:ea typeface="メイリオ" pitchFamily="50" charset="-128"/>
                        </a:rPr>
                        <a:t>の 検討･確認</a:t>
                      </a:r>
                    </a:p>
                    <a:p>
                      <a:pPr marL="180000" marR="0"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kumimoji="1" lang="ja-JP" altLang="en-US" sz="1200" b="1" baseline="0" dirty="0">
                          <a:solidFill>
                            <a:srgbClr val="F6167B"/>
                          </a:solidFill>
                          <a:latin typeface="Arial" pitchFamily="34" charset="0"/>
                          <a:ea typeface="メイリオ" pitchFamily="50" charset="-128"/>
                        </a:rPr>
                        <a:t>ライセンス条項（個別例外条項）の内容確認</a:t>
                      </a:r>
                    </a:p>
                  </a:txBody>
                  <a:tcPr marL="72000" marR="72000" marT="0" marB="36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bl>
          </a:graphicData>
        </a:graphic>
      </p:graphicFrame>
      <p:sp>
        <p:nvSpPr>
          <p:cNvPr id="24" name="下矢印 23"/>
          <p:cNvSpPr/>
          <p:nvPr/>
        </p:nvSpPr>
        <p:spPr bwMode="auto">
          <a:xfrm>
            <a:off x="1600350" y="3325365"/>
            <a:ext cx="347719" cy="315724"/>
          </a:xfrm>
          <a:prstGeom prst="downArrow">
            <a:avLst>
              <a:gd name="adj1" fmla="val 50000"/>
              <a:gd name="adj2" fmla="val 70966"/>
            </a:avLst>
          </a:prstGeom>
          <a:solidFill>
            <a:srgbClr val="F6167B"/>
          </a:solidFill>
          <a:ln w="38100">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5" name="グループ化 24"/>
          <p:cNvGrpSpPr/>
          <p:nvPr/>
        </p:nvGrpSpPr>
        <p:grpSpPr>
          <a:xfrm>
            <a:off x="261258" y="595995"/>
            <a:ext cx="8931698" cy="325539"/>
            <a:chOff x="293914" y="620486"/>
            <a:chExt cx="8931698" cy="481693"/>
          </a:xfrm>
        </p:grpSpPr>
        <p:sp>
          <p:nvSpPr>
            <p:cNvPr id="26" name="フリーフォーム 25"/>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27" name="フリーフォーム 26"/>
            <p:cNvSpPr/>
            <p:nvPr/>
          </p:nvSpPr>
          <p:spPr bwMode="auto">
            <a:xfrm flipH="1">
              <a:off x="2324057"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28" name="直線コネクタ 27"/>
            <p:cNvCxnSpPr/>
            <p:nvPr/>
          </p:nvCxnSpPr>
          <p:spPr bwMode="auto">
            <a:xfrm rot="10800000" flipH="1" flipV="1">
              <a:off x="5517612" y="1080728"/>
              <a:ext cx="3708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29" name="テキスト ボックス 28"/>
          <p:cNvSpPr txBox="1"/>
          <p:nvPr/>
        </p:nvSpPr>
        <p:spPr>
          <a:xfrm>
            <a:off x="302079" y="636815"/>
            <a:ext cx="5225141" cy="348557"/>
          </a:xfrm>
          <a:prstGeom prst="rect">
            <a:avLst/>
          </a:prstGeom>
          <a:noFill/>
        </p:spPr>
        <p:txBody>
          <a:bodyPr wrap="square" rtlCol="0">
            <a:spAutoFit/>
          </a:bodyPr>
          <a:lstStyle/>
          <a:p>
            <a:pPr marL="342900" indent="-342900">
              <a:buSzPct val="89000"/>
              <a:buFont typeface="+mj-lt"/>
              <a:buAutoNum type="arabicPeriod" startAt="4"/>
            </a:pPr>
            <a:r>
              <a:rPr lang="ja-JP" altLang="en-US" sz="1800" b="1" spc="100" dirty="0">
                <a:solidFill>
                  <a:srgbClr val="F6167B"/>
                </a:solidFill>
                <a:latin typeface="Arial" pitchFamily="34" charset="0"/>
                <a:ea typeface="メイリオ" pitchFamily="50" charset="-128"/>
              </a:rPr>
              <a:t>独自性保全･独自技術の流出防止策の検討</a:t>
            </a:r>
          </a:p>
        </p:txBody>
      </p:sp>
      <p:sp>
        <p:nvSpPr>
          <p:cNvPr id="59" name="正方形/長方形 58"/>
          <p:cNvSpPr/>
          <p:nvPr/>
        </p:nvSpPr>
        <p:spPr bwMode="auto">
          <a:xfrm>
            <a:off x="404260" y="867216"/>
            <a:ext cx="8798262"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ja-JP" altLang="en-US" sz="1200" b="1" spc="100" dirty="0">
                <a:solidFill>
                  <a:schemeClr val="tx1">
                    <a:lumMod val="75000"/>
                    <a:lumOff val="25000"/>
                  </a:schemeClr>
                </a:solidFill>
                <a:latin typeface="Arial" pitchFamily="34" charset="0"/>
                <a:ea typeface="メイリオ" pitchFamily="50" charset="-128"/>
              </a:rPr>
              <a:t>コピーレフト型の</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を頒布する場合、コピーレフト型の</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の当社改変部分の</a:t>
            </a:r>
            <a:r>
              <a:rPr lang="ja-JP" altLang="en-US" sz="1200" b="1" spc="100" dirty="0">
                <a:solidFill>
                  <a:schemeClr val="bg2">
                    <a:lumMod val="25000"/>
                  </a:schemeClr>
                </a:solidFill>
                <a:latin typeface="Arial" pitchFamily="34" charset="0"/>
                <a:ea typeface="メイリオ" pitchFamily="50" charset="-128"/>
              </a:rPr>
              <a:t>ソースコードを開示する義務</a:t>
            </a:r>
            <a:r>
              <a:rPr lang="ja-JP" altLang="en-US" sz="1200" b="1" spc="100" dirty="0">
                <a:solidFill>
                  <a:schemeClr val="tx1">
                    <a:lumMod val="75000"/>
                    <a:lumOff val="25000"/>
                  </a:schemeClr>
                </a:solidFill>
                <a:latin typeface="Arial" pitchFamily="34" charset="0"/>
                <a:ea typeface="メイリオ" pitchFamily="50" charset="-128"/>
              </a:rPr>
              <a:t>が生じます。その際、当社製品の実装方法によっては、当社製品全体の</a:t>
            </a:r>
            <a:r>
              <a:rPr lang="ja-JP" altLang="en-US" sz="1200" b="1" spc="100" dirty="0">
                <a:solidFill>
                  <a:srgbClr val="F6167B"/>
                </a:solidFill>
                <a:latin typeface="Arial" pitchFamily="34" charset="0"/>
                <a:ea typeface="メイリオ" pitchFamily="50" charset="-128"/>
              </a:rPr>
              <a:t>ソースコードを開示する義務が生じるリスク</a:t>
            </a:r>
            <a:r>
              <a:rPr lang="ja-JP" altLang="en-US" sz="1200" b="1" spc="100" dirty="0">
                <a:solidFill>
                  <a:schemeClr val="tx1">
                    <a:lumMod val="75000"/>
                    <a:lumOff val="25000"/>
                  </a:schemeClr>
                </a:solidFill>
                <a:latin typeface="Arial" pitchFamily="34" charset="0"/>
                <a:ea typeface="メイリオ" pitchFamily="50" charset="-128"/>
              </a:rPr>
              <a:t>があります。当社技術情報の不必要な開示を防ぐため、製品開発の実装レベルで、</a:t>
            </a:r>
            <a:r>
              <a:rPr lang="ja-JP" altLang="en-US" sz="1200" b="1" spc="100" dirty="0">
                <a:solidFill>
                  <a:srgbClr val="F6167B"/>
                </a:solidFill>
                <a:latin typeface="Arial" pitchFamily="34" charset="0"/>
                <a:ea typeface="メイリオ" pitchFamily="50" charset="-128"/>
              </a:rPr>
              <a:t>独自性保全、独自技術の流出防止策を具体的に</a:t>
            </a:r>
            <a:r>
              <a:rPr lang="ja-JP" altLang="en-US" sz="1200" b="1" spc="100" dirty="0">
                <a:solidFill>
                  <a:schemeClr val="tx1">
                    <a:lumMod val="75000"/>
                    <a:lumOff val="25000"/>
                  </a:schemeClr>
                </a:solidFill>
                <a:latin typeface="Arial" pitchFamily="34" charset="0"/>
                <a:ea typeface="メイリオ" pitchFamily="50" charset="-128"/>
              </a:rPr>
              <a:t>定めることが必要です。</a:t>
            </a:r>
          </a:p>
        </p:txBody>
      </p:sp>
      <p:cxnSp>
        <p:nvCxnSpPr>
          <p:cNvPr id="60" name="直線コネクタ 59"/>
          <p:cNvCxnSpPr/>
          <p:nvPr/>
        </p:nvCxnSpPr>
        <p:spPr bwMode="auto">
          <a:xfrm flipV="1">
            <a:off x="216971" y="2032698"/>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sp>
        <p:nvSpPr>
          <p:cNvPr id="3" name="吹き出し: 角を丸めた四角形 2">
            <a:extLst>
              <a:ext uri="{FF2B5EF4-FFF2-40B4-BE49-F238E27FC236}">
                <a16:creationId xmlns:a16="http://schemas.microsoft.com/office/drawing/2014/main" id="{FABA6FEA-D06D-E83B-56F1-B55FB00A36E3}"/>
              </a:ext>
            </a:extLst>
          </p:cNvPr>
          <p:cNvSpPr/>
          <p:nvPr/>
        </p:nvSpPr>
        <p:spPr bwMode="auto">
          <a:xfrm>
            <a:off x="9696794" y="2259570"/>
            <a:ext cx="2311407" cy="834977"/>
          </a:xfrm>
          <a:prstGeom prst="wedgeRoundRectCallout">
            <a:avLst>
              <a:gd name="adj1" fmla="val -235861"/>
              <a:gd name="adj2" fmla="val 292242"/>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フォントサイズ調整、</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体裁調整</a:t>
            </a:r>
          </a:p>
        </p:txBody>
      </p:sp>
    </p:spTree>
    <p:extLst>
      <p:ext uri="{BB962C8B-B14F-4D97-AF65-F5344CB8AC3E}">
        <p14:creationId xmlns:p14="http://schemas.microsoft.com/office/powerpoint/2010/main" val="3423716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5-6</a:t>
            </a:r>
            <a:r>
              <a:rPr lang="ja-JP" altLang="en-US" dirty="0"/>
              <a:t> </a:t>
            </a:r>
            <a:r>
              <a:rPr lang="en-US" altLang="ja-JP" dirty="0"/>
              <a:t>OSS</a:t>
            </a:r>
            <a:r>
              <a:rPr lang="ja-JP" altLang="en-US" dirty="0"/>
              <a:t>を活用した製品の開発・販売時の検討・実施事項①</a:t>
            </a:r>
          </a:p>
        </p:txBody>
      </p:sp>
      <p:sp>
        <p:nvSpPr>
          <p:cNvPr id="62" name="正方形/長方形 61"/>
          <p:cNvSpPr/>
          <p:nvPr/>
        </p:nvSpPr>
        <p:spPr bwMode="auto">
          <a:xfrm>
            <a:off x="257440" y="787485"/>
            <a:ext cx="8957732" cy="959151"/>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63" name="Text Box 31"/>
          <p:cNvSpPr txBox="1">
            <a:spLocks noChangeArrowheads="1"/>
          </p:cNvSpPr>
          <p:nvPr/>
        </p:nvSpPr>
        <p:spPr bwMode="gray">
          <a:xfrm>
            <a:off x="376422" y="926974"/>
            <a:ext cx="8459465" cy="425513"/>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400" b="1" spc="100" dirty="0">
                <a:solidFill>
                  <a:schemeClr val="tx1">
                    <a:lumMod val="75000"/>
                    <a:lumOff val="25000"/>
                  </a:schemeClr>
                </a:solidFill>
                <a:latin typeface="Arial" pitchFamily="34" charset="0"/>
                <a:ea typeface="メイリオ" pitchFamily="50" charset="-128"/>
              </a:rPr>
              <a:t>次は、</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ガイドライン記載の「開発・販売時の検討・実施事項」から、下記をピックアップし、それぞれの事項について次ページから説明していきます。</a:t>
            </a:r>
          </a:p>
          <a:p>
            <a:pPr>
              <a:lnSpc>
                <a:spcPct val="150000"/>
              </a:lnSpc>
              <a:buClr>
                <a:srgbClr val="C00000"/>
              </a:buClr>
              <a:defRPr/>
            </a:pPr>
            <a:endParaRPr lang="ja-JP" altLang="en-US" sz="1400" b="1" spc="100" dirty="0">
              <a:solidFill>
                <a:schemeClr val="tx1">
                  <a:lumMod val="75000"/>
                  <a:lumOff val="25000"/>
                </a:schemeClr>
              </a:solidFill>
              <a:latin typeface="Arial" pitchFamily="34" charset="0"/>
              <a:ea typeface="メイリオ" pitchFamily="50" charset="-128"/>
            </a:endParaRPr>
          </a:p>
        </p:txBody>
      </p:sp>
      <p:cxnSp>
        <p:nvCxnSpPr>
          <p:cNvPr id="64" name="直線コネクタ 63"/>
          <p:cNvCxnSpPr/>
          <p:nvPr/>
        </p:nvCxnSpPr>
        <p:spPr bwMode="auto">
          <a:xfrm>
            <a:off x="350573" y="85521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77" name="直線コネクタ 76"/>
          <p:cNvCxnSpPr/>
          <p:nvPr/>
        </p:nvCxnSpPr>
        <p:spPr bwMode="auto">
          <a:xfrm>
            <a:off x="350573" y="1685705"/>
            <a:ext cx="8771467" cy="0"/>
          </a:xfrm>
          <a:prstGeom prst="line">
            <a:avLst/>
          </a:prstGeom>
          <a:noFill/>
          <a:ln w="19050" cap="flat" cmpd="sng" algn="ctr">
            <a:solidFill>
              <a:schemeClr val="bg1"/>
            </a:solidFill>
            <a:prstDash val="dash"/>
            <a:round/>
            <a:headEnd type="none" w="med" len="med"/>
            <a:tailEnd type="none" w="med" len="med"/>
          </a:ln>
          <a:effectLst/>
        </p:spPr>
      </p:cxnSp>
      <p:pic>
        <p:nvPicPr>
          <p:cNvPr id="78" name="図 77" descr="1.png"/>
          <p:cNvPicPr>
            <a:picLocks noChangeAspect="1"/>
          </p:cNvPicPr>
          <p:nvPr/>
        </p:nvPicPr>
        <p:blipFill>
          <a:blip r:embed="rId2"/>
          <a:srcRect l="31330" t="20530" r="18955" b="33399"/>
          <a:stretch>
            <a:fillRect/>
          </a:stretch>
        </p:blipFill>
        <p:spPr>
          <a:xfrm flipH="1">
            <a:off x="8123464" y="1565476"/>
            <a:ext cx="944246" cy="875055"/>
          </a:xfrm>
          <a:prstGeom prst="rect">
            <a:avLst/>
          </a:prstGeom>
        </p:spPr>
      </p:pic>
      <p:sp>
        <p:nvSpPr>
          <p:cNvPr id="79" name="角丸四角形 78"/>
          <p:cNvSpPr/>
          <p:nvPr/>
        </p:nvSpPr>
        <p:spPr>
          <a:xfrm>
            <a:off x="258194" y="2037723"/>
            <a:ext cx="4085206" cy="468086"/>
          </a:xfrm>
          <a:prstGeom prst="roundRect">
            <a:avLst>
              <a:gd name="adj" fmla="val 11049"/>
            </a:avLst>
          </a:prstGeom>
          <a:solidFill>
            <a:srgbClr val="F6167B"/>
          </a:solidFill>
        </p:spPr>
        <p:txBody>
          <a:bodyPr wrap="square">
            <a:noAutofit/>
          </a:bodyPr>
          <a:lstStyle/>
          <a:p>
            <a:pPr>
              <a:lnSpc>
                <a:spcPct val="100000"/>
              </a:lnSpc>
            </a:pPr>
            <a:r>
              <a:rPr lang="ja-JP" altLang="en-US" sz="2000" b="1" spc="100" dirty="0">
                <a:solidFill>
                  <a:schemeClr val="bg1"/>
                </a:solidFill>
                <a:latin typeface="Arial" pitchFamily="34" charset="0"/>
                <a:ea typeface="メイリオ" pitchFamily="50" charset="-128"/>
              </a:rPr>
              <a:t>開発・販売時の検討・実施事項</a:t>
            </a:r>
          </a:p>
        </p:txBody>
      </p:sp>
      <p:graphicFrame>
        <p:nvGraphicFramePr>
          <p:cNvPr id="80" name="表 79"/>
          <p:cNvGraphicFramePr>
            <a:graphicFrameLocks noGrp="1"/>
          </p:cNvGraphicFramePr>
          <p:nvPr>
            <p:extLst>
              <p:ext uri="{D42A27DB-BD31-4B8C-83A1-F6EECF244321}">
                <p14:modId xmlns:p14="http://schemas.microsoft.com/office/powerpoint/2010/main" val="1315501247"/>
              </p:ext>
            </p:extLst>
          </p:nvPr>
        </p:nvGraphicFramePr>
        <p:xfrm>
          <a:off x="258195" y="2412982"/>
          <a:ext cx="8956222" cy="2431248"/>
        </p:xfrm>
        <a:graphic>
          <a:graphicData uri="http://schemas.openxmlformats.org/drawingml/2006/table">
            <a:tbl>
              <a:tblPr firstRow="1" bandRow="1">
                <a:tableStyleId>{5C22544A-7EE6-4342-B048-85BDC9FD1C3A}</a:tableStyleId>
              </a:tblPr>
              <a:tblGrid>
                <a:gridCol w="3659287">
                  <a:extLst>
                    <a:ext uri="{9D8B030D-6E8A-4147-A177-3AD203B41FA5}">
                      <a16:colId xmlns:a16="http://schemas.microsoft.com/office/drawing/2014/main" val="20000"/>
                    </a:ext>
                  </a:extLst>
                </a:gridCol>
                <a:gridCol w="5296935">
                  <a:extLst>
                    <a:ext uri="{9D8B030D-6E8A-4147-A177-3AD203B41FA5}">
                      <a16:colId xmlns:a16="http://schemas.microsoft.com/office/drawing/2014/main" val="20001"/>
                    </a:ext>
                  </a:extLst>
                </a:gridCol>
              </a:tblGrid>
              <a:tr h="437760">
                <a:tc>
                  <a:txBody>
                    <a:bodyPr/>
                    <a:lstStyle/>
                    <a:p>
                      <a:pPr marL="342900" indent="-342900">
                        <a:lnSpc>
                          <a:spcPct val="150000"/>
                        </a:lnSpc>
                        <a:buClr>
                          <a:srgbClr val="F6167B"/>
                        </a:buClr>
                        <a:buSzPct val="81000"/>
                        <a:buFont typeface="+mj-lt"/>
                        <a:buAutoNum type="arabicPeriod"/>
                      </a:pPr>
                      <a:r>
                        <a:rPr lang="ja-JP" altLang="en-US" sz="1600" b="1" spc="100" baseline="0" dirty="0">
                          <a:solidFill>
                            <a:srgbClr val="F6167B"/>
                          </a:solidFill>
                          <a:latin typeface="Arial" pitchFamily="34" charset="0"/>
                          <a:ea typeface="メイリオ" pitchFamily="50" charset="-128"/>
                          <a:cs typeface="Times New Roman" pitchFamily="18" charset="0"/>
                        </a:rPr>
                        <a:t>契約書等の整備とお客様への</a:t>
                      </a:r>
                      <a:br>
                        <a:rPr lang="en-US" altLang="ja-JP" sz="1600" b="1" spc="100" baseline="0" dirty="0">
                          <a:solidFill>
                            <a:srgbClr val="F6167B"/>
                          </a:solidFill>
                          <a:latin typeface="Arial" pitchFamily="34" charset="0"/>
                          <a:ea typeface="メイリオ" pitchFamily="50" charset="-128"/>
                          <a:cs typeface="Times New Roman" pitchFamily="18" charset="0"/>
                        </a:rPr>
                      </a:br>
                      <a:r>
                        <a:rPr lang="ja-JP" altLang="en-US" sz="1600" b="1" spc="100" baseline="0" dirty="0">
                          <a:solidFill>
                            <a:srgbClr val="F6167B"/>
                          </a:solidFill>
                          <a:latin typeface="Arial" pitchFamily="34" charset="0"/>
                          <a:ea typeface="メイリオ" pitchFamily="50" charset="-128"/>
                          <a:cs typeface="Times New Roman" pitchFamily="18" charset="0"/>
                        </a:rPr>
                        <a:t>説明、合意</a:t>
                      </a:r>
                    </a:p>
                  </a:txBody>
                  <a:tcPr marL="144000" marR="144000" marT="72000" marB="72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tc>
                  <a:txBody>
                    <a:bodyPr/>
                    <a:lstStyle/>
                    <a:p>
                      <a:pPr marL="180000" indent="-180000">
                        <a:lnSpc>
                          <a:spcPct val="150000"/>
                        </a:lnSpc>
                        <a:buFont typeface="Arial" pitchFamily="34" charset="0"/>
                        <a:buChar char="•"/>
                      </a:pP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ライセンス条件を加味した販売契約書を作成する</a:t>
                      </a:r>
                    </a:p>
                    <a:p>
                      <a:pPr marL="180000" indent="-180000">
                        <a:lnSpc>
                          <a:spcPct val="150000"/>
                        </a:lnSpc>
                        <a:buFont typeface="Arial" pitchFamily="34" charset="0"/>
                        <a:buChar char="•"/>
                      </a:pPr>
                      <a:r>
                        <a:rPr lang="en-US" altLang="ja-JP" sz="1400" b="1" spc="100" baseline="0" dirty="0">
                          <a:solidFill>
                            <a:schemeClr val="tx1">
                              <a:lumMod val="75000"/>
                              <a:lumOff val="25000"/>
                            </a:schemeClr>
                          </a:solidFill>
                          <a:latin typeface="Arial" pitchFamily="34" charset="0"/>
                          <a:ea typeface="メイリオ" pitchFamily="50" charset="-128"/>
                        </a:rPr>
                        <a:t>OSS</a:t>
                      </a:r>
                      <a:r>
                        <a:rPr lang="ja-JP" altLang="en-US" sz="1400" b="1" spc="100" baseline="0" dirty="0">
                          <a:solidFill>
                            <a:schemeClr val="tx1">
                              <a:lumMod val="75000"/>
                              <a:lumOff val="25000"/>
                            </a:schemeClr>
                          </a:solidFill>
                          <a:latin typeface="Arial" pitchFamily="34" charset="0"/>
                          <a:ea typeface="メイリオ" pitchFamily="50" charset="-128"/>
                        </a:rPr>
                        <a:t>のリスクと当社責任範囲についてお客様に説明、</a:t>
                      </a:r>
                      <a:br>
                        <a:rPr lang="en-US" altLang="ja-JP" sz="1400" b="1" spc="100" baseline="0" dirty="0">
                          <a:solidFill>
                            <a:schemeClr val="tx1">
                              <a:lumMod val="75000"/>
                              <a:lumOff val="25000"/>
                            </a:schemeClr>
                          </a:solidFill>
                          <a:latin typeface="Arial" pitchFamily="34" charset="0"/>
                          <a:ea typeface="メイリオ" pitchFamily="50" charset="-128"/>
                        </a:rPr>
                      </a:br>
                      <a:r>
                        <a:rPr lang="ja-JP" altLang="en-US" sz="1400" b="1" spc="100" baseline="0" dirty="0">
                          <a:solidFill>
                            <a:schemeClr val="tx1">
                              <a:lumMod val="75000"/>
                              <a:lumOff val="25000"/>
                            </a:schemeClr>
                          </a:solidFill>
                          <a:latin typeface="Arial" pitchFamily="34" charset="0"/>
                          <a:ea typeface="メイリオ" pitchFamily="50" charset="-128"/>
                        </a:rPr>
                        <a:t>契約として合意する</a:t>
                      </a:r>
                    </a:p>
                  </a:txBody>
                  <a:tcPr marL="144000" marR="144000" marT="72000" marB="72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extLst>
                  <a:ext uri="{0D108BD9-81ED-4DB2-BD59-A6C34878D82A}">
                    <a16:rowId xmlns:a16="http://schemas.microsoft.com/office/drawing/2014/main" val="10000"/>
                  </a:ext>
                </a:extLst>
              </a:tr>
              <a:tr h="352127">
                <a:tc>
                  <a:txBody>
                    <a:bodyPr/>
                    <a:lstStyle/>
                    <a:p>
                      <a:pPr marL="342900" marR="0" lvl="1" indent="-342900" algn="l" defTabSz="914400" rtl="0" eaLnBrk="1" fontAlgn="auto" latinLnBrk="0" hangingPunct="1">
                        <a:lnSpc>
                          <a:spcPct val="150000"/>
                        </a:lnSpc>
                        <a:spcBef>
                          <a:spcPts val="0"/>
                        </a:spcBef>
                        <a:spcAft>
                          <a:spcPts val="0"/>
                        </a:spcAft>
                        <a:buClr>
                          <a:srgbClr val="F6167B"/>
                        </a:buClr>
                        <a:buSzPct val="81000"/>
                        <a:buFont typeface="+mj-lt"/>
                        <a:buAutoNum type="arabicPeriod" startAt="2"/>
                        <a:tabLst/>
                        <a:defRPr/>
                      </a:pPr>
                      <a:r>
                        <a:rPr lang="ja-JP" altLang="en-US" sz="1600" b="1" spc="100" baseline="0" dirty="0">
                          <a:solidFill>
                            <a:srgbClr val="F6167B"/>
                          </a:solidFill>
                          <a:latin typeface="Arial" pitchFamily="34" charset="0"/>
                          <a:ea typeface="メイリオ" pitchFamily="50" charset="-128"/>
                          <a:cs typeface="Times New Roman" pitchFamily="18" charset="0"/>
                        </a:rPr>
                        <a:t>特許リスクへの対応</a:t>
                      </a:r>
                    </a:p>
                  </a:txBody>
                  <a:tcPr marL="144000" marR="144000" marT="72000" marB="72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tc>
                  <a:txBody>
                    <a:bodyPr/>
                    <a:lstStyle/>
                    <a:p>
                      <a:pPr marL="1800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lang="ja-JP" altLang="en-US" sz="1400" b="1" spc="100" baseline="0" dirty="0">
                          <a:solidFill>
                            <a:schemeClr val="tx1">
                              <a:lumMod val="75000"/>
                              <a:lumOff val="25000"/>
                            </a:schemeClr>
                          </a:solidFill>
                          <a:latin typeface="Arial" pitchFamily="34" charset="0"/>
                          <a:ea typeface="メイリオ" pitchFamily="50" charset="-128"/>
                          <a:cs typeface="Times New Roman" pitchFamily="18" charset="0"/>
                        </a:rPr>
                        <a:t>第三者特許権侵害、自社特許の無償実施許諾の</a:t>
                      </a:r>
                      <a:br>
                        <a:rPr lang="en-US" altLang="ja-JP" sz="1400" b="1" spc="100" baseline="0" dirty="0">
                          <a:solidFill>
                            <a:schemeClr val="tx1">
                              <a:lumMod val="75000"/>
                              <a:lumOff val="25000"/>
                            </a:schemeClr>
                          </a:solidFill>
                          <a:latin typeface="Arial" pitchFamily="34" charset="0"/>
                          <a:ea typeface="メイリオ" pitchFamily="50" charset="-128"/>
                          <a:cs typeface="Times New Roman" pitchFamily="18" charset="0"/>
                        </a:rPr>
                      </a:br>
                      <a:r>
                        <a:rPr lang="ja-JP" altLang="en-US" sz="1400" b="1" spc="100" baseline="0" dirty="0">
                          <a:solidFill>
                            <a:schemeClr val="tx1">
                              <a:lumMod val="75000"/>
                              <a:lumOff val="25000"/>
                            </a:schemeClr>
                          </a:solidFill>
                          <a:latin typeface="Arial" pitchFamily="34" charset="0"/>
                          <a:ea typeface="メイリオ" pitchFamily="50" charset="-128"/>
                          <a:cs typeface="Times New Roman" pitchFamily="18" charset="0"/>
                        </a:rPr>
                        <a:t>リスク有無と事業上のメリットを総合判断して対応する</a:t>
                      </a:r>
                    </a:p>
                  </a:txBody>
                  <a:tcPr marL="144000" marR="144000" marT="72000" marB="72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extLst>
                  <a:ext uri="{0D108BD9-81ED-4DB2-BD59-A6C34878D82A}">
                    <a16:rowId xmlns:a16="http://schemas.microsoft.com/office/drawing/2014/main" val="10001"/>
                  </a:ext>
                </a:extLst>
              </a:tr>
              <a:tr h="596388">
                <a:tc>
                  <a:txBody>
                    <a:bodyPr/>
                    <a:lstStyle/>
                    <a:p>
                      <a:pPr marL="342900" marR="0" lvl="1" indent="-342900" algn="l" defTabSz="914400" rtl="0" eaLnBrk="1" fontAlgn="auto" latinLnBrk="0" hangingPunct="1">
                        <a:lnSpc>
                          <a:spcPct val="150000"/>
                        </a:lnSpc>
                        <a:spcBef>
                          <a:spcPts val="0"/>
                        </a:spcBef>
                        <a:spcAft>
                          <a:spcPts val="0"/>
                        </a:spcAft>
                        <a:buClr>
                          <a:srgbClr val="F6167B"/>
                        </a:buClr>
                        <a:buSzPct val="81000"/>
                        <a:buFont typeface="+mj-lt"/>
                        <a:buAutoNum type="arabicPeriod" startAt="3"/>
                        <a:tabLst/>
                        <a:defRPr/>
                      </a:pPr>
                      <a:r>
                        <a:rPr lang="ja-JP" altLang="en-US" sz="1600" b="1" spc="100" baseline="0" dirty="0">
                          <a:solidFill>
                            <a:srgbClr val="F6167B"/>
                          </a:solidFill>
                          <a:latin typeface="Arial" pitchFamily="34" charset="0"/>
                          <a:ea typeface="メイリオ" pitchFamily="50" charset="-128"/>
                          <a:cs typeface="Times New Roman" pitchFamily="18" charset="0"/>
                        </a:rPr>
                        <a:t>輸出管理の実施</a:t>
                      </a:r>
                    </a:p>
                  </a:txBody>
                  <a:tcPr marL="144000" marR="144000" marT="72000" marB="72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tc>
                  <a:txBody>
                    <a:bodyPr/>
                    <a:lstStyle/>
                    <a:p>
                      <a:pPr marL="180000" marR="0" lvl="1" indent="-180000" algn="l" defTabSz="914400" rtl="0" eaLnBrk="1" fontAlgn="auto" latinLnBrk="0" hangingPunct="1">
                        <a:lnSpc>
                          <a:spcPct val="150000"/>
                        </a:lnSpc>
                        <a:spcBef>
                          <a:spcPts val="0"/>
                        </a:spcBef>
                        <a:spcAft>
                          <a:spcPts val="0"/>
                        </a:spcAft>
                        <a:buClrTx/>
                        <a:buSzTx/>
                        <a:buFont typeface="Arial" pitchFamily="34" charset="0"/>
                        <a:buChar char="•"/>
                        <a:tabLst/>
                        <a:defRPr/>
                      </a:pPr>
                      <a:r>
                        <a:rPr lang="ja-JP" altLang="en-US" sz="1400" b="1" spc="100" baseline="0" dirty="0">
                          <a:solidFill>
                            <a:schemeClr val="tx1">
                              <a:lumMod val="75000"/>
                              <a:lumOff val="25000"/>
                            </a:schemeClr>
                          </a:solidFill>
                          <a:latin typeface="Arial" pitchFamily="34" charset="0"/>
                          <a:ea typeface="メイリオ" pitchFamily="50" charset="-128"/>
                          <a:cs typeface="Times New Roman" pitchFamily="18" charset="0"/>
                        </a:rPr>
                        <a:t>利用形態が輸出に該当する場合、輸出管理を実施する</a:t>
                      </a:r>
                    </a:p>
                  </a:txBody>
                  <a:tcPr marL="144000" marR="144000" marT="72000" marB="7200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4E6"/>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2133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5-7</a:t>
            </a:r>
            <a:r>
              <a:rPr lang="ja-JP" altLang="en-US" dirty="0"/>
              <a:t> </a:t>
            </a:r>
            <a:r>
              <a:rPr lang="en-US" altLang="ja-JP" dirty="0"/>
              <a:t>OSS</a:t>
            </a:r>
            <a:r>
              <a:rPr lang="ja-JP" altLang="en-US" dirty="0"/>
              <a:t>を活用した製品の開発・販売時の検討・実施事項②</a:t>
            </a:r>
          </a:p>
        </p:txBody>
      </p:sp>
      <p:sp>
        <p:nvSpPr>
          <p:cNvPr id="2053" name="AutoShape 5" descr="「ソフトウェアアイコン」の画像検索結果"/>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grpSp>
        <p:nvGrpSpPr>
          <p:cNvPr id="239" name="グループ化 238"/>
          <p:cNvGrpSpPr/>
          <p:nvPr/>
        </p:nvGrpSpPr>
        <p:grpSpPr>
          <a:xfrm>
            <a:off x="261258" y="595995"/>
            <a:ext cx="8931698" cy="325539"/>
            <a:chOff x="293914" y="620486"/>
            <a:chExt cx="8931698" cy="481693"/>
          </a:xfrm>
        </p:grpSpPr>
        <p:sp>
          <p:nvSpPr>
            <p:cNvPr id="240" name="フリーフォーム 239"/>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241" name="フリーフォーム 240"/>
            <p:cNvSpPr/>
            <p:nvPr/>
          </p:nvSpPr>
          <p:spPr bwMode="auto">
            <a:xfrm flipH="1">
              <a:off x="2119957"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242" name="直線コネクタ 241"/>
            <p:cNvCxnSpPr/>
            <p:nvPr/>
          </p:nvCxnSpPr>
          <p:spPr bwMode="auto">
            <a:xfrm rot="10800000" flipH="1" flipV="1">
              <a:off x="5301612" y="1080728"/>
              <a:ext cx="3924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245" name="テキスト ボックス 244"/>
          <p:cNvSpPr txBox="1"/>
          <p:nvPr/>
        </p:nvSpPr>
        <p:spPr>
          <a:xfrm>
            <a:off x="302079" y="636815"/>
            <a:ext cx="4916731" cy="348557"/>
          </a:xfrm>
          <a:prstGeom prst="rect">
            <a:avLst/>
          </a:prstGeom>
          <a:noFill/>
        </p:spPr>
        <p:txBody>
          <a:bodyPr wrap="none" rtlCol="0">
            <a:spAutoFit/>
          </a:bodyPr>
          <a:lstStyle/>
          <a:p>
            <a:pPr marL="342900" indent="-342900">
              <a:buSzPct val="89000"/>
              <a:buFont typeface="+mj-lt"/>
              <a:buAutoNum type="arabicPeriod"/>
            </a:pPr>
            <a:r>
              <a:rPr lang="ja-JP" altLang="en-US" sz="1800" b="1" spc="100" dirty="0">
                <a:solidFill>
                  <a:srgbClr val="F6167B"/>
                </a:solidFill>
                <a:latin typeface="Arial" pitchFamily="34" charset="0"/>
                <a:ea typeface="メイリオ" pitchFamily="50" charset="-128"/>
                <a:cs typeface="Times New Roman" pitchFamily="18" charset="0"/>
              </a:rPr>
              <a:t>契約書等の整備とお客様への説明、合意</a:t>
            </a:r>
          </a:p>
        </p:txBody>
      </p:sp>
      <p:sp>
        <p:nvSpPr>
          <p:cNvPr id="351" name="正方形/長方形 350"/>
          <p:cNvSpPr/>
          <p:nvPr/>
        </p:nvSpPr>
        <p:spPr bwMode="auto">
          <a:xfrm>
            <a:off x="404260" y="1001028"/>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ja-JP" altLang="en-US" sz="1200" b="1" spc="100" dirty="0">
                <a:solidFill>
                  <a:schemeClr val="tx1">
                    <a:lumMod val="75000"/>
                    <a:lumOff val="25000"/>
                  </a:schemeClr>
                </a:solidFill>
                <a:latin typeface="Arial" pitchFamily="34" charset="0"/>
                <a:ea typeface="メイリオ" pitchFamily="50" charset="-128"/>
              </a:rPr>
              <a:t>通常無保証の条件で提供される</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を内包した製品を当社の標準的な販売契約条件で販売すると、当社の責任が</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過重な高リスクの取引となってしまいます。このため、</a:t>
            </a:r>
            <a:r>
              <a:rPr lang="ja-JP" altLang="en-US" sz="1200" b="1" spc="100" dirty="0">
                <a:solidFill>
                  <a:srgbClr val="F6167B"/>
                </a:solidFill>
                <a:latin typeface="Arial" pitchFamily="34" charset="0"/>
                <a:ea typeface="メイリオ" pitchFamily="50" charset="-128"/>
              </a:rPr>
              <a:t>責任範囲を明確にする特約</a:t>
            </a:r>
            <a:r>
              <a:rPr lang="en-US" altLang="ja-JP" sz="1200" b="1" spc="100" dirty="0">
                <a:solidFill>
                  <a:srgbClr val="F6167B"/>
                </a:solidFill>
                <a:latin typeface="Arial" pitchFamily="34" charset="0"/>
                <a:ea typeface="メイリオ" pitchFamily="50" charset="-128"/>
              </a:rPr>
              <a:t>(</a:t>
            </a:r>
            <a:r>
              <a:rPr lang="ja-JP" altLang="en-US" sz="1200" b="1" spc="100" dirty="0">
                <a:solidFill>
                  <a:srgbClr val="F6167B"/>
                </a:solidFill>
                <a:latin typeface="Arial" pitchFamily="34" charset="0"/>
                <a:ea typeface="メイリオ" pitchFamily="50" charset="-128"/>
              </a:rPr>
              <a:t>追加条件書</a:t>
            </a:r>
            <a:r>
              <a:rPr lang="en-US" altLang="ja-JP" sz="1200" b="1" spc="100" dirty="0">
                <a:solidFill>
                  <a:srgbClr val="F6167B"/>
                </a:solidFill>
                <a:latin typeface="Arial" pitchFamily="34" charset="0"/>
                <a:ea typeface="メイリオ" pitchFamily="50" charset="-128"/>
              </a:rPr>
              <a:t>)</a:t>
            </a:r>
            <a:r>
              <a:rPr lang="ja-JP" altLang="en-US" sz="1200" b="1" spc="100" dirty="0">
                <a:solidFill>
                  <a:srgbClr val="F6167B"/>
                </a:solidFill>
                <a:latin typeface="Arial" pitchFamily="34" charset="0"/>
                <a:ea typeface="メイリオ" pitchFamily="50" charset="-128"/>
              </a:rPr>
              <a:t>を付加</a:t>
            </a:r>
            <a:r>
              <a:rPr lang="ja-JP" altLang="en-US" sz="1200" b="1" spc="100" dirty="0">
                <a:solidFill>
                  <a:schemeClr val="tx1">
                    <a:lumMod val="75000"/>
                    <a:lumOff val="25000"/>
                  </a:schemeClr>
                </a:solidFill>
                <a:latin typeface="Arial" pitchFamily="34" charset="0"/>
                <a:ea typeface="メイリオ" pitchFamily="50" charset="-128"/>
              </a:rPr>
              <a:t>するのです。</a:t>
            </a:r>
          </a:p>
        </p:txBody>
      </p:sp>
      <p:cxnSp>
        <p:nvCxnSpPr>
          <p:cNvPr id="352" name="直線コネクタ 351"/>
          <p:cNvCxnSpPr/>
          <p:nvPr/>
        </p:nvCxnSpPr>
        <p:spPr bwMode="auto">
          <a:xfrm flipV="1">
            <a:off x="216971" y="1722922"/>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pic>
        <p:nvPicPr>
          <p:cNvPr id="353" name="図 352" descr="1.png"/>
          <p:cNvPicPr>
            <a:picLocks noChangeAspect="1"/>
          </p:cNvPicPr>
          <p:nvPr/>
        </p:nvPicPr>
        <p:blipFill>
          <a:blip r:embed="rId3"/>
          <a:srcRect l="21687" t="24387" r="26670" b="32515"/>
          <a:stretch>
            <a:fillRect/>
          </a:stretch>
        </p:blipFill>
        <p:spPr>
          <a:xfrm flipH="1">
            <a:off x="8473748" y="1376412"/>
            <a:ext cx="783992" cy="654285"/>
          </a:xfrm>
          <a:prstGeom prst="rect">
            <a:avLst/>
          </a:prstGeom>
        </p:spPr>
      </p:pic>
      <p:sp>
        <p:nvSpPr>
          <p:cNvPr id="354" name="フリーフォーム 353"/>
          <p:cNvSpPr/>
          <p:nvPr/>
        </p:nvSpPr>
        <p:spPr bwMode="auto">
          <a:xfrm>
            <a:off x="193040" y="1979422"/>
            <a:ext cx="9144000" cy="1899920"/>
          </a:xfrm>
          <a:custGeom>
            <a:avLst/>
            <a:gdLst>
              <a:gd name="connsiteX0" fmla="*/ 81280 w 9144000"/>
              <a:gd name="connsiteY0" fmla="*/ 1320800 h 1320800"/>
              <a:gd name="connsiteX1" fmla="*/ 81280 w 9144000"/>
              <a:gd name="connsiteY1" fmla="*/ 1320800 h 1320800"/>
              <a:gd name="connsiteX2" fmla="*/ 0 w 9144000"/>
              <a:gd name="connsiteY2" fmla="*/ 0 h 1320800"/>
              <a:gd name="connsiteX3" fmla="*/ 9144000 w 9144000"/>
              <a:gd name="connsiteY3" fmla="*/ 50800 h 1320800"/>
              <a:gd name="connsiteX4" fmla="*/ 8930640 w 9144000"/>
              <a:gd name="connsiteY4" fmla="*/ 1300480 h 1320800"/>
              <a:gd name="connsiteX0" fmla="*/ 81280 w 9144000"/>
              <a:gd name="connsiteY0" fmla="*/ 1452880 h 1452880"/>
              <a:gd name="connsiteX1" fmla="*/ 81280 w 9144000"/>
              <a:gd name="connsiteY1" fmla="*/ 1452880 h 1452880"/>
              <a:gd name="connsiteX2" fmla="*/ 0 w 9144000"/>
              <a:gd name="connsiteY2" fmla="*/ 0 h 1452880"/>
              <a:gd name="connsiteX3" fmla="*/ 9144000 w 9144000"/>
              <a:gd name="connsiteY3" fmla="*/ 182880 h 1452880"/>
              <a:gd name="connsiteX4" fmla="*/ 8930640 w 9144000"/>
              <a:gd name="connsiteY4" fmla="*/ 1432560 h 1452880"/>
              <a:gd name="connsiteX0" fmla="*/ 81280 w 9144000"/>
              <a:gd name="connsiteY0" fmla="*/ 1452880 h 1452880"/>
              <a:gd name="connsiteX1" fmla="*/ 81280 w 9144000"/>
              <a:gd name="connsiteY1" fmla="*/ 1452880 h 1452880"/>
              <a:gd name="connsiteX2" fmla="*/ 0 w 9144000"/>
              <a:gd name="connsiteY2" fmla="*/ 0 h 1452880"/>
              <a:gd name="connsiteX3" fmla="*/ 9144000 w 9144000"/>
              <a:gd name="connsiteY3" fmla="*/ 182880 h 1452880"/>
              <a:gd name="connsiteX4" fmla="*/ 8930640 w 9144000"/>
              <a:gd name="connsiteY4" fmla="*/ 1432560 h 1452880"/>
              <a:gd name="connsiteX0" fmla="*/ 81280 w 9144000"/>
              <a:gd name="connsiteY0" fmla="*/ 1524000 h 1524000"/>
              <a:gd name="connsiteX1" fmla="*/ 81280 w 9144000"/>
              <a:gd name="connsiteY1" fmla="*/ 1524000 h 1524000"/>
              <a:gd name="connsiteX2" fmla="*/ 0 w 9144000"/>
              <a:gd name="connsiteY2" fmla="*/ 71120 h 1524000"/>
              <a:gd name="connsiteX3" fmla="*/ 9144000 w 9144000"/>
              <a:gd name="connsiteY3" fmla="*/ 60960 h 1524000"/>
              <a:gd name="connsiteX4" fmla="*/ 8930640 w 9144000"/>
              <a:gd name="connsiteY4" fmla="*/ 1503680 h 1524000"/>
              <a:gd name="connsiteX0" fmla="*/ 81280 w 9144000"/>
              <a:gd name="connsiteY0" fmla="*/ 1463040 h 1463040"/>
              <a:gd name="connsiteX1" fmla="*/ 81280 w 9144000"/>
              <a:gd name="connsiteY1" fmla="*/ 1463040 h 1463040"/>
              <a:gd name="connsiteX2" fmla="*/ 0 w 9144000"/>
              <a:gd name="connsiteY2" fmla="*/ 10160 h 1463040"/>
              <a:gd name="connsiteX3" fmla="*/ 9144000 w 9144000"/>
              <a:gd name="connsiteY3" fmla="*/ 0 h 1463040"/>
              <a:gd name="connsiteX4" fmla="*/ 8930640 w 9144000"/>
              <a:gd name="connsiteY4" fmla="*/ 1442720 h 1463040"/>
              <a:gd name="connsiteX0" fmla="*/ 81280 w 9144000"/>
              <a:gd name="connsiteY0" fmla="*/ 1463040 h 1778000"/>
              <a:gd name="connsiteX1" fmla="*/ 81280 w 9144000"/>
              <a:gd name="connsiteY1" fmla="*/ 1463040 h 1778000"/>
              <a:gd name="connsiteX2" fmla="*/ 0 w 9144000"/>
              <a:gd name="connsiteY2" fmla="*/ 10160 h 1778000"/>
              <a:gd name="connsiteX3" fmla="*/ 9144000 w 9144000"/>
              <a:gd name="connsiteY3" fmla="*/ 0 h 1778000"/>
              <a:gd name="connsiteX4" fmla="*/ 8930640 w 9144000"/>
              <a:gd name="connsiteY4" fmla="*/ 1778000 h 1778000"/>
              <a:gd name="connsiteX0" fmla="*/ 81280 w 9144000"/>
              <a:gd name="connsiteY0" fmla="*/ 1463040 h 1778000"/>
              <a:gd name="connsiteX1" fmla="*/ 81280 w 9144000"/>
              <a:gd name="connsiteY1" fmla="*/ 1727200 h 1778000"/>
              <a:gd name="connsiteX2" fmla="*/ 0 w 9144000"/>
              <a:gd name="connsiteY2" fmla="*/ 10160 h 1778000"/>
              <a:gd name="connsiteX3" fmla="*/ 9144000 w 9144000"/>
              <a:gd name="connsiteY3" fmla="*/ 0 h 1778000"/>
              <a:gd name="connsiteX4" fmla="*/ 8930640 w 9144000"/>
              <a:gd name="connsiteY4" fmla="*/ 1778000 h 1778000"/>
              <a:gd name="connsiteX0" fmla="*/ 81280 w 9144000"/>
              <a:gd name="connsiteY0" fmla="*/ 1584960 h 1899920"/>
              <a:gd name="connsiteX1" fmla="*/ 81280 w 9144000"/>
              <a:gd name="connsiteY1" fmla="*/ 1849120 h 1899920"/>
              <a:gd name="connsiteX2" fmla="*/ 0 w 9144000"/>
              <a:gd name="connsiteY2" fmla="*/ 13208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 name="connsiteX0" fmla="*/ 81280 w 9144000"/>
              <a:gd name="connsiteY0" fmla="*/ 1584960 h 1899920"/>
              <a:gd name="connsiteX1" fmla="*/ 81280 w 9144000"/>
              <a:gd name="connsiteY1" fmla="*/ 1849120 h 1899920"/>
              <a:gd name="connsiteX2" fmla="*/ 0 w 9144000"/>
              <a:gd name="connsiteY2" fmla="*/ 0 h 1899920"/>
              <a:gd name="connsiteX3" fmla="*/ 9144000 w 9144000"/>
              <a:gd name="connsiteY3" fmla="*/ 0 h 1899920"/>
              <a:gd name="connsiteX4" fmla="*/ 8930640 w 9144000"/>
              <a:gd name="connsiteY4" fmla="*/ 1899920 h 189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899920">
                <a:moveTo>
                  <a:pt x="81280" y="1584960"/>
                </a:moveTo>
                <a:lnTo>
                  <a:pt x="81280" y="1849120"/>
                </a:lnTo>
                <a:lnTo>
                  <a:pt x="0" y="0"/>
                </a:lnTo>
                <a:cubicBezTo>
                  <a:pt x="1005840" y="152400"/>
                  <a:pt x="7244080" y="121920"/>
                  <a:pt x="9144000" y="0"/>
                </a:cubicBezTo>
                <a:lnTo>
                  <a:pt x="8930640" y="1899920"/>
                </a:lnTo>
              </a:path>
            </a:pathLst>
          </a:custGeom>
          <a:gradFill flip="none" rotWithShape="1">
            <a:gsLst>
              <a:gs pos="0">
                <a:schemeClr val="bg1">
                  <a:lumMod val="85000"/>
                </a:schemeClr>
              </a:gs>
              <a:gs pos="100000">
                <a:schemeClr val="bg1">
                  <a:lumMod val="95000"/>
                  <a:shade val="100000"/>
                  <a:satMod val="115000"/>
                  <a:alpha val="0"/>
                </a:schemeClr>
              </a:gs>
            </a:gsLst>
            <a:lin ang="5400000" scaled="1"/>
            <a:tileRect/>
          </a:gradFill>
          <a:ln w="9525" cap="flat" cmpd="sng" algn="ctr">
            <a:solidFill>
              <a:schemeClr val="bg1">
                <a:lumMod val="85000"/>
              </a:schemeClr>
            </a:solidFill>
            <a:prstDash val="solid"/>
            <a:round/>
            <a:headEnd type="none" w="med" len="med"/>
            <a:tailEnd type="none" w="med" len="med"/>
          </a:ln>
          <a:effectLst/>
        </p:spPr>
        <p:txBody>
          <a:bodyPr rtlCol="0" anchor="ctr"/>
          <a:lstStyle/>
          <a:p>
            <a:pPr algn="ctr"/>
            <a:endParaRPr kumimoji="1" lang="ja-JP" altLang="en-US"/>
          </a:p>
        </p:txBody>
      </p:sp>
      <p:pic>
        <p:nvPicPr>
          <p:cNvPr id="355"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56987" y="2127739"/>
            <a:ext cx="270791" cy="279123"/>
          </a:xfrm>
          <a:prstGeom prst="rect">
            <a:avLst/>
          </a:prstGeom>
          <a:noFill/>
          <a:ln w="9525">
            <a:noFill/>
            <a:miter lim="800000"/>
            <a:headEnd/>
            <a:tailEnd/>
          </a:ln>
          <a:effectLst/>
        </p:spPr>
      </p:pic>
      <p:sp>
        <p:nvSpPr>
          <p:cNvPr id="356" name="テキスト ボックス 355"/>
          <p:cNvSpPr txBox="1"/>
          <p:nvPr/>
        </p:nvSpPr>
        <p:spPr>
          <a:xfrm>
            <a:off x="358995" y="2249674"/>
            <a:ext cx="9039476" cy="1169551"/>
          </a:xfrm>
          <a:prstGeom prst="rect">
            <a:avLst/>
          </a:prstGeom>
          <a:noFill/>
        </p:spPr>
        <p:txBody>
          <a:bodyPr wrap="square" rtlCol="0">
            <a:spAutoFit/>
          </a:bodyPr>
          <a:lstStyle/>
          <a:p>
            <a:pPr marL="228600" indent="-228600">
              <a:lnSpc>
                <a:spcPts val="2100"/>
              </a:lnSpc>
              <a:buAutoNum type="arabicParenBoth"/>
            </a:pPr>
            <a:r>
              <a:rPr lang="ja-JP" altLang="en-US" sz="1200" b="1" spc="100" dirty="0">
                <a:solidFill>
                  <a:schemeClr val="tx1">
                    <a:lumMod val="75000"/>
                    <a:lumOff val="25000"/>
                  </a:schemeClr>
                </a:solidFill>
                <a:latin typeface="Arial" pitchFamily="34" charset="0"/>
                <a:ea typeface="メイリオ" pitchFamily="50" charset="-128"/>
              </a:rPr>
              <a:t>販売契約書は所定の販売契約書に</a:t>
            </a:r>
            <a:r>
              <a:rPr lang="ja-JP" altLang="en-US" sz="1200" b="1" spc="100" dirty="0">
                <a:solidFill>
                  <a:srgbClr val="F6167B"/>
                </a:solidFill>
                <a:latin typeface="Arial" pitchFamily="34" charset="0"/>
                <a:ea typeface="メイリオ" pitchFamily="50" charset="-128"/>
              </a:rPr>
              <a:t>特約</a:t>
            </a:r>
            <a:r>
              <a:rPr lang="en-US" altLang="ja-JP" sz="1200" b="1" spc="100" dirty="0">
                <a:solidFill>
                  <a:srgbClr val="F6167B"/>
                </a:solidFill>
                <a:latin typeface="Arial" pitchFamily="34" charset="0"/>
                <a:ea typeface="メイリオ" pitchFamily="50" charset="-128"/>
              </a:rPr>
              <a:t>(OSS</a:t>
            </a:r>
            <a:r>
              <a:rPr lang="ja-JP" altLang="en-US" sz="1200" b="1" spc="100" dirty="0">
                <a:solidFill>
                  <a:srgbClr val="F6167B"/>
                </a:solidFill>
                <a:latin typeface="Arial" pitchFamily="34" charset="0"/>
                <a:ea typeface="メイリオ" pitchFamily="50" charset="-128"/>
              </a:rPr>
              <a:t>に起因する品質問題や瑕疵についてはその責任を負わない</a:t>
            </a:r>
            <a:r>
              <a:rPr lang="en-US" altLang="ja-JP" sz="1200" b="1" spc="100" dirty="0">
                <a:solidFill>
                  <a:srgbClr val="F6167B"/>
                </a:solidFill>
                <a:latin typeface="Arial" pitchFamily="34" charset="0"/>
                <a:ea typeface="メイリオ" pitchFamily="50" charset="-128"/>
              </a:rPr>
              <a:t>)</a:t>
            </a:r>
            <a:r>
              <a:rPr lang="ja-JP" altLang="en-US" sz="1200" b="1" spc="100" dirty="0">
                <a:solidFill>
                  <a:srgbClr val="F6167B"/>
                </a:solidFill>
                <a:latin typeface="Arial" pitchFamily="34" charset="0"/>
                <a:ea typeface="メイリオ" pitchFamily="50" charset="-128"/>
              </a:rPr>
              <a:t>を付す。</a:t>
            </a:r>
            <a:endParaRPr lang="en-US" altLang="ja-JP" sz="1200" b="1" spc="100" dirty="0">
              <a:solidFill>
                <a:srgbClr val="F6167B"/>
              </a:solidFill>
              <a:latin typeface="Arial" pitchFamily="34" charset="0"/>
              <a:ea typeface="メイリオ" pitchFamily="50" charset="-128"/>
            </a:endParaRPr>
          </a:p>
          <a:p>
            <a:pPr marL="228600" indent="-228600" defTabSz="922355">
              <a:lnSpc>
                <a:spcPts val="2100"/>
              </a:lnSpc>
              <a:buAutoNum type="arabicParenBoth"/>
              <a:defRPr/>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のライセンス条件を販売契約書の中に含める。</a:t>
            </a:r>
            <a:endParaRPr lang="en-US" altLang="ja-JP" sz="1200" b="1" spc="100" dirty="0">
              <a:solidFill>
                <a:schemeClr val="tx1">
                  <a:lumMod val="75000"/>
                  <a:lumOff val="25000"/>
                </a:schemeClr>
              </a:solidFill>
              <a:latin typeface="Arial" pitchFamily="34" charset="0"/>
              <a:ea typeface="メイリオ" pitchFamily="50" charset="-128"/>
            </a:endParaRPr>
          </a:p>
          <a:p>
            <a:pPr marL="228600" indent="-228600" defTabSz="922355">
              <a:lnSpc>
                <a:spcPts val="2100"/>
              </a:lnSpc>
              <a:buAutoNum type="arabicParenBoth"/>
              <a:defRPr/>
            </a:pPr>
            <a:r>
              <a:rPr lang="ja-JP" altLang="en-US" sz="1200" b="1" spc="100" dirty="0">
                <a:solidFill>
                  <a:schemeClr val="tx1">
                    <a:lumMod val="75000"/>
                    <a:lumOff val="25000"/>
                  </a:schemeClr>
                </a:solidFill>
                <a:latin typeface="Arial" pitchFamily="34" charset="0"/>
                <a:ea typeface="メイリオ" pitchFamily="50" charset="-128"/>
              </a:rPr>
              <a:t>お客様への販売契約説明時に販売製品に</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が含まれることと</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ライセンス条件の特徴</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無保証など</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を説明する。</a:t>
            </a:r>
            <a:endParaRPr lang="en-US" altLang="ja-JP" sz="1200" b="1" spc="100" dirty="0">
              <a:solidFill>
                <a:schemeClr val="tx1">
                  <a:lumMod val="75000"/>
                  <a:lumOff val="25000"/>
                </a:schemeClr>
              </a:solidFill>
              <a:latin typeface="Arial" pitchFamily="34" charset="0"/>
              <a:ea typeface="メイリオ" pitchFamily="50" charset="-128"/>
            </a:endParaRPr>
          </a:p>
          <a:p>
            <a:pPr marL="228600" indent="-228600" defTabSz="922355">
              <a:lnSpc>
                <a:spcPts val="2100"/>
              </a:lnSpc>
              <a:buAutoNum type="arabicParenBoth"/>
              <a:defRPr/>
            </a:pPr>
            <a:r>
              <a:rPr lang="ja-JP" altLang="en-US" sz="1200" b="1" spc="100" dirty="0">
                <a:solidFill>
                  <a:schemeClr val="tx1">
                    <a:lumMod val="75000"/>
                    <a:lumOff val="25000"/>
                  </a:schemeClr>
                </a:solidFill>
                <a:latin typeface="Arial" pitchFamily="34" charset="0"/>
                <a:ea typeface="メイリオ" pitchFamily="50" charset="-128"/>
              </a:rPr>
              <a:t>販売契約書の条件（上記</a:t>
            </a:r>
            <a:r>
              <a:rPr lang="en-US" altLang="ja-JP" sz="1200" b="1" spc="100" dirty="0">
                <a:solidFill>
                  <a:schemeClr val="tx1">
                    <a:lumMod val="75000"/>
                    <a:lumOff val="25000"/>
                  </a:schemeClr>
                </a:solidFill>
                <a:latin typeface="Arial" pitchFamily="34" charset="0"/>
                <a:ea typeface="メイリオ" pitchFamily="50" charset="-128"/>
              </a:rPr>
              <a:t>(1)</a:t>
            </a:r>
            <a:r>
              <a:rPr lang="ja-JP" altLang="en-US" sz="1200" b="1" spc="100" dirty="0">
                <a:solidFill>
                  <a:schemeClr val="tx1">
                    <a:lumMod val="75000"/>
                    <a:lumOff val="25000"/>
                  </a:schemeClr>
                </a:solidFill>
                <a:latin typeface="Arial" pitchFamily="34" charset="0"/>
                <a:ea typeface="メイリオ" pitchFamily="50" charset="-128"/>
              </a:rPr>
              <a:t>、</a:t>
            </a:r>
            <a:r>
              <a:rPr lang="en-US" altLang="ja-JP" sz="1200" b="1" spc="100" dirty="0">
                <a:solidFill>
                  <a:schemeClr val="tx1">
                    <a:lumMod val="75000"/>
                    <a:lumOff val="25000"/>
                  </a:schemeClr>
                </a:solidFill>
                <a:latin typeface="Arial" pitchFamily="34" charset="0"/>
                <a:ea typeface="メイリオ" pitchFamily="50" charset="-128"/>
              </a:rPr>
              <a:t>(2)</a:t>
            </a:r>
            <a:r>
              <a:rPr lang="ja-JP" altLang="en-US" sz="1200" b="1" spc="100" dirty="0">
                <a:solidFill>
                  <a:schemeClr val="tx1">
                    <a:lumMod val="75000"/>
                    <a:lumOff val="25000"/>
                  </a:schemeClr>
                </a:solidFill>
                <a:latin typeface="Arial" pitchFamily="34" charset="0"/>
                <a:ea typeface="メイリオ" pitchFamily="50" charset="-128"/>
              </a:rPr>
              <a:t>）を</a:t>
            </a:r>
            <a:r>
              <a:rPr lang="ja-JP" altLang="en-US" sz="1200" b="1" spc="100" dirty="0">
                <a:solidFill>
                  <a:srgbClr val="F6167B"/>
                </a:solidFill>
                <a:latin typeface="Arial" pitchFamily="34" charset="0"/>
                <a:ea typeface="メイリオ" pitchFamily="50" charset="-128"/>
              </a:rPr>
              <a:t>説明し、契約として合意を得る。</a:t>
            </a:r>
            <a:endParaRPr lang="en-US" altLang="ja-JP" sz="1200" b="1" spc="100" dirty="0">
              <a:solidFill>
                <a:srgbClr val="F6167B"/>
              </a:solidFill>
              <a:latin typeface="Arial" pitchFamily="34" charset="0"/>
              <a:ea typeface="メイリオ" pitchFamily="50" charset="-128"/>
            </a:endParaRPr>
          </a:p>
        </p:txBody>
      </p:sp>
      <p:grpSp>
        <p:nvGrpSpPr>
          <p:cNvPr id="55" name="グループ化 54"/>
          <p:cNvGrpSpPr/>
          <p:nvPr/>
        </p:nvGrpSpPr>
        <p:grpSpPr>
          <a:xfrm>
            <a:off x="380660" y="3514159"/>
            <a:ext cx="8711293" cy="1711535"/>
            <a:chOff x="380660" y="3514159"/>
            <a:chExt cx="8711293" cy="1711535"/>
          </a:xfrm>
        </p:grpSpPr>
        <p:sp>
          <p:nvSpPr>
            <p:cNvPr id="358" name="フローチャート : 書類 357"/>
            <p:cNvSpPr/>
            <p:nvPr/>
          </p:nvSpPr>
          <p:spPr bwMode="auto">
            <a:xfrm>
              <a:off x="414893" y="4045015"/>
              <a:ext cx="1224000" cy="792000"/>
            </a:xfrm>
            <a:prstGeom prst="flowChartDocument">
              <a:avLst/>
            </a:prstGeom>
            <a:solidFill>
              <a:srgbClr val="8BDDC0"/>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200" dirty="0">
                <a:solidFill>
                  <a:schemeClr val="tx1"/>
                </a:solidFill>
                <a:latin typeface="Arial" pitchFamily="34" charset="0"/>
                <a:ea typeface="メイリオ" pitchFamily="50" charset="-128"/>
              </a:endParaRPr>
            </a:p>
          </p:txBody>
        </p:sp>
        <p:sp>
          <p:nvSpPr>
            <p:cNvPr id="359" name="正方形/長方形 358"/>
            <p:cNvSpPr/>
            <p:nvPr/>
          </p:nvSpPr>
          <p:spPr bwMode="auto">
            <a:xfrm>
              <a:off x="2051201" y="4045015"/>
              <a:ext cx="1383107" cy="868899"/>
            </a:xfrm>
            <a:prstGeom prst="rect">
              <a:avLst/>
            </a:prstGeom>
            <a:solidFill>
              <a:srgbClr val="D9A1ED"/>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200" dirty="0">
                <a:solidFill>
                  <a:schemeClr val="tx1"/>
                </a:solidFill>
                <a:latin typeface="Arial" pitchFamily="34" charset="0"/>
                <a:ea typeface="メイリオ" pitchFamily="50" charset="-128"/>
              </a:endParaRPr>
            </a:p>
          </p:txBody>
        </p:sp>
        <p:sp>
          <p:nvSpPr>
            <p:cNvPr id="360" name="テキスト ボックス 359"/>
            <p:cNvSpPr txBox="1"/>
            <p:nvPr/>
          </p:nvSpPr>
          <p:spPr>
            <a:xfrm>
              <a:off x="438337" y="4098918"/>
              <a:ext cx="1341120" cy="646331"/>
            </a:xfrm>
            <a:prstGeom prst="rect">
              <a:avLst/>
            </a:prstGeom>
            <a:noFill/>
          </p:spPr>
          <p:txBody>
            <a:bodyPr wrap="square" rtlCol="0">
              <a:spAutoFit/>
            </a:bodyPr>
            <a:lstStyle/>
            <a:p>
              <a:pPr>
                <a:lnSpc>
                  <a:spcPct val="100000"/>
                </a:lnSpc>
              </a:pPr>
              <a:r>
                <a:rPr lang="ja-JP" altLang="en-US" sz="1200" b="1" spc="100" dirty="0">
                  <a:solidFill>
                    <a:schemeClr val="tx1">
                      <a:lumMod val="75000"/>
                      <a:lumOff val="25000"/>
                    </a:schemeClr>
                  </a:solidFill>
                  <a:latin typeface="Arial" pitchFamily="34" charset="0"/>
                  <a:ea typeface="メイリオ" pitchFamily="50" charset="-128"/>
                </a:rPr>
                <a:t>プログラム・</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プロダクト</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pPr>
              <a:r>
                <a:rPr lang="ja-JP" altLang="en-US" sz="1200" b="1" spc="100" dirty="0">
                  <a:solidFill>
                    <a:schemeClr val="tx1">
                      <a:lumMod val="75000"/>
                      <a:lumOff val="25000"/>
                    </a:schemeClr>
                  </a:solidFill>
                  <a:latin typeface="Arial" pitchFamily="34" charset="0"/>
                  <a:ea typeface="メイリオ" pitchFamily="50" charset="-128"/>
                </a:rPr>
                <a:t>使用契約書等</a:t>
              </a:r>
              <a:endParaRPr lang="en-US" altLang="ja-JP" sz="1200" b="1" spc="100" dirty="0">
                <a:solidFill>
                  <a:schemeClr val="tx1">
                    <a:lumMod val="75000"/>
                    <a:lumOff val="25000"/>
                  </a:schemeClr>
                </a:solidFill>
                <a:latin typeface="Arial" pitchFamily="34" charset="0"/>
                <a:ea typeface="メイリオ" pitchFamily="50" charset="-128"/>
              </a:endParaRPr>
            </a:p>
          </p:txBody>
        </p:sp>
        <p:sp>
          <p:nvSpPr>
            <p:cNvPr id="361" name="テキスト ボックス 360"/>
            <p:cNvSpPr txBox="1"/>
            <p:nvPr/>
          </p:nvSpPr>
          <p:spPr>
            <a:xfrm>
              <a:off x="2063820" y="4111275"/>
              <a:ext cx="1341120" cy="461665"/>
            </a:xfrm>
            <a:prstGeom prst="rect">
              <a:avLst/>
            </a:prstGeom>
            <a:noFill/>
          </p:spPr>
          <p:txBody>
            <a:bodyPr wrap="square" rtlCol="0">
              <a:spAutoFit/>
            </a:bodyPr>
            <a:lstStyle/>
            <a:p>
              <a:pPr>
                <a:lnSpc>
                  <a:spcPct val="100000"/>
                </a:lnSpc>
              </a:pPr>
              <a:r>
                <a:rPr lang="ja-JP" altLang="en-US" sz="1200" b="1" spc="100" dirty="0">
                  <a:solidFill>
                    <a:schemeClr val="tx1">
                      <a:lumMod val="75000"/>
                      <a:lumOff val="25000"/>
                    </a:schemeClr>
                  </a:solidFill>
                  <a:latin typeface="Arial" pitchFamily="34" charset="0"/>
                  <a:ea typeface="メイリオ" pitchFamily="50" charset="-128"/>
                </a:rPr>
                <a:t>ソフトウェア</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pPr>
              <a:r>
                <a:rPr lang="ja-JP" altLang="en-US" sz="1200" b="1" spc="100" dirty="0">
                  <a:solidFill>
                    <a:schemeClr val="tx1">
                      <a:lumMod val="75000"/>
                      <a:lumOff val="25000"/>
                    </a:schemeClr>
                  </a:solidFill>
                  <a:latin typeface="Arial" pitchFamily="34" charset="0"/>
                  <a:ea typeface="メイリオ" pitchFamily="50" charset="-128"/>
                </a:rPr>
                <a:t>追加条件書</a:t>
              </a:r>
              <a:endParaRPr lang="en-US" altLang="ja-JP" sz="1200" b="1" spc="100" dirty="0">
                <a:solidFill>
                  <a:schemeClr val="tx1">
                    <a:lumMod val="75000"/>
                    <a:lumOff val="25000"/>
                  </a:schemeClr>
                </a:solidFill>
                <a:latin typeface="Arial" pitchFamily="34" charset="0"/>
                <a:ea typeface="メイリオ" pitchFamily="50" charset="-128"/>
              </a:endParaRPr>
            </a:p>
          </p:txBody>
        </p:sp>
        <p:grpSp>
          <p:nvGrpSpPr>
            <p:cNvPr id="362" name="グループ化 316"/>
            <p:cNvGrpSpPr/>
            <p:nvPr/>
          </p:nvGrpSpPr>
          <p:grpSpPr>
            <a:xfrm>
              <a:off x="3336231" y="3933787"/>
              <a:ext cx="1124558" cy="576797"/>
              <a:chOff x="3523368" y="4109496"/>
              <a:chExt cx="1436551" cy="736823"/>
            </a:xfrm>
          </p:grpSpPr>
          <p:grpSp>
            <p:nvGrpSpPr>
              <p:cNvPr id="388" name="グループ化 170"/>
              <p:cNvGrpSpPr/>
              <p:nvPr/>
            </p:nvGrpSpPr>
            <p:grpSpPr>
              <a:xfrm>
                <a:off x="3597016" y="4109496"/>
                <a:ext cx="1133399" cy="736823"/>
                <a:chOff x="-2173794" y="4708941"/>
                <a:chExt cx="1259394" cy="818734"/>
              </a:xfrm>
              <a:effectLst>
                <a:outerShdw blurRad="50800" dist="38100" dir="2700000" algn="tl" rotWithShape="0">
                  <a:prstClr val="black">
                    <a:alpha val="40000"/>
                  </a:prstClr>
                </a:outerShdw>
              </a:effectLst>
            </p:grpSpPr>
            <p:sp>
              <p:nvSpPr>
                <p:cNvPr id="390" name="フローチャート : 書類 389"/>
                <p:cNvSpPr/>
                <p:nvPr/>
              </p:nvSpPr>
              <p:spPr bwMode="auto">
                <a:xfrm>
                  <a:off x="-2173794" y="4708941"/>
                  <a:ext cx="1046034" cy="657142"/>
                </a:xfrm>
                <a:prstGeom prst="flowChartDocument">
                  <a:avLst/>
                </a:prstGeom>
                <a:solidFill>
                  <a:srgbClr val="40A6BA"/>
                </a:solidFill>
                <a:ln w="31750" cmpd="sng">
                  <a:noFill/>
                  <a:miter lim="800000"/>
                  <a:headEnd/>
                  <a:tailEnd/>
                </a:ln>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sp>
              <p:nvSpPr>
                <p:cNvPr id="391" name="フローチャート : 書類 390"/>
                <p:cNvSpPr/>
                <p:nvPr/>
              </p:nvSpPr>
              <p:spPr bwMode="auto">
                <a:xfrm>
                  <a:off x="-2102674" y="4762805"/>
                  <a:ext cx="1046034" cy="657142"/>
                </a:xfrm>
                <a:prstGeom prst="flowChartDocument">
                  <a:avLst/>
                </a:prstGeom>
                <a:solidFill>
                  <a:srgbClr val="64B9CA"/>
                </a:solidFill>
                <a:ln w="31750" cmpd="sng">
                  <a:noFill/>
                  <a:miter lim="800000"/>
                  <a:headEnd/>
                  <a:tailEnd/>
                </a:ln>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sp>
              <p:nvSpPr>
                <p:cNvPr id="392" name="フローチャート : 書類 391"/>
                <p:cNvSpPr/>
                <p:nvPr/>
              </p:nvSpPr>
              <p:spPr bwMode="auto">
                <a:xfrm>
                  <a:off x="-2031554" y="4816669"/>
                  <a:ext cx="1046034" cy="657142"/>
                </a:xfrm>
                <a:prstGeom prst="flowChartDocument">
                  <a:avLst/>
                </a:prstGeom>
                <a:solidFill>
                  <a:srgbClr val="85C8D5"/>
                </a:solidFill>
                <a:ln w="31750" cmpd="sng">
                  <a:noFill/>
                  <a:miter lim="800000"/>
                  <a:headEnd/>
                  <a:tailEnd/>
                </a:ln>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sp>
              <p:nvSpPr>
                <p:cNvPr id="393" name="フローチャート : 書類 392"/>
                <p:cNvSpPr/>
                <p:nvPr/>
              </p:nvSpPr>
              <p:spPr bwMode="auto">
                <a:xfrm>
                  <a:off x="-1960434" y="4870533"/>
                  <a:ext cx="1046034" cy="657142"/>
                </a:xfrm>
                <a:prstGeom prst="flowChartDocument">
                  <a:avLst/>
                </a:prstGeom>
                <a:solidFill>
                  <a:srgbClr val="A7D7E1"/>
                </a:solidFill>
                <a:ln w="31750" cmpd="sng">
                  <a:noFill/>
                  <a:miter lim="800000"/>
                  <a:headEnd/>
                  <a:tailEnd/>
                </a:ln>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grpSp>
          <p:sp>
            <p:nvSpPr>
              <p:cNvPr id="389" name="テキスト ボックス 388"/>
              <p:cNvSpPr txBox="1"/>
              <p:nvPr/>
            </p:nvSpPr>
            <p:spPr>
              <a:xfrm>
                <a:off x="3523368" y="4155529"/>
                <a:ext cx="1436551" cy="589749"/>
              </a:xfrm>
              <a:prstGeom prst="rect">
                <a:avLst/>
              </a:prstGeom>
              <a:noFill/>
            </p:spPr>
            <p:txBody>
              <a:bodyPr wrap="square" rtlCol="0">
                <a:spAutoFit/>
              </a:bodyPr>
              <a:lstStyle/>
              <a:p>
                <a:pPr algn="ctr">
                  <a:lnSpc>
                    <a:spcPct val="100000"/>
                  </a:lnSpc>
                </a:pPr>
                <a:r>
                  <a:rPr lang="en-US" altLang="ja-JP" sz="1200" b="1" spc="100" dirty="0">
                    <a:solidFill>
                      <a:schemeClr val="tx1">
                        <a:lumMod val="75000"/>
                        <a:lumOff val="25000"/>
                      </a:schemeClr>
                    </a:solidFill>
                    <a:latin typeface="Arial" pitchFamily="34" charset="0"/>
                    <a:ea typeface="メイリオ" pitchFamily="50" charset="-128"/>
                  </a:rPr>
                  <a:t>OSS</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ライセンス</a:t>
                </a:r>
                <a:endParaRPr lang="en-US" altLang="ja-JP" sz="1200" b="1" spc="100" dirty="0">
                  <a:solidFill>
                    <a:schemeClr val="tx1">
                      <a:lumMod val="75000"/>
                      <a:lumOff val="25000"/>
                    </a:schemeClr>
                  </a:solidFill>
                  <a:latin typeface="Arial" pitchFamily="34" charset="0"/>
                  <a:ea typeface="メイリオ" pitchFamily="50" charset="-128"/>
                </a:endParaRPr>
              </a:p>
            </p:txBody>
          </p:sp>
        </p:grpSp>
        <p:sp>
          <p:nvSpPr>
            <p:cNvPr id="363" name="加算記号 362"/>
            <p:cNvSpPr/>
            <p:nvPr/>
          </p:nvSpPr>
          <p:spPr bwMode="auto">
            <a:xfrm>
              <a:off x="1697692" y="4283996"/>
              <a:ext cx="360000" cy="360000"/>
            </a:xfrm>
            <a:prstGeom prst="mathPlus">
              <a:avLst/>
            </a:prstGeom>
            <a:solidFill>
              <a:schemeClr val="tx1">
                <a:lumMod val="50000"/>
                <a:lumOff val="50000"/>
              </a:schemeClr>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365" name="フローチャート : 書類 364"/>
            <p:cNvSpPr/>
            <p:nvPr/>
          </p:nvSpPr>
          <p:spPr bwMode="auto">
            <a:xfrm>
              <a:off x="5004102" y="4021246"/>
              <a:ext cx="1224000" cy="792000"/>
            </a:xfrm>
            <a:prstGeom prst="flowChartDocument">
              <a:avLst/>
            </a:prstGeom>
            <a:solidFill>
              <a:srgbClr val="8BDDC0"/>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200" dirty="0">
                <a:solidFill>
                  <a:schemeClr val="tx1"/>
                </a:solidFill>
                <a:latin typeface="Arial" pitchFamily="34" charset="0"/>
                <a:ea typeface="メイリオ" pitchFamily="50" charset="-128"/>
              </a:endParaRPr>
            </a:p>
          </p:txBody>
        </p:sp>
        <p:sp>
          <p:nvSpPr>
            <p:cNvPr id="366" name="テキスト ボックス 365"/>
            <p:cNvSpPr txBox="1"/>
            <p:nvPr/>
          </p:nvSpPr>
          <p:spPr>
            <a:xfrm>
              <a:off x="4978340" y="4087506"/>
              <a:ext cx="1341120" cy="646331"/>
            </a:xfrm>
            <a:prstGeom prst="rect">
              <a:avLst/>
            </a:prstGeom>
            <a:noFill/>
          </p:spPr>
          <p:txBody>
            <a:bodyPr wrap="square" rtlCol="0">
              <a:spAutoFit/>
            </a:bodyPr>
            <a:lstStyle/>
            <a:p>
              <a:pPr>
                <a:lnSpc>
                  <a:spcPct val="100000"/>
                </a:lnSpc>
              </a:pPr>
              <a:r>
                <a:rPr lang="ja-JP" altLang="en-US" sz="1200" b="1" spc="100" dirty="0">
                  <a:solidFill>
                    <a:schemeClr val="tx1">
                      <a:lumMod val="75000"/>
                      <a:lumOff val="25000"/>
                    </a:schemeClr>
                  </a:solidFill>
                  <a:latin typeface="Arial" pitchFamily="34" charset="0"/>
                  <a:ea typeface="メイリオ" pitchFamily="50" charset="-128"/>
                </a:rPr>
                <a:t>ソリューションサービス契約書等</a:t>
              </a:r>
              <a:endParaRPr lang="en-US" altLang="ja-JP" sz="1200" b="1" spc="100" dirty="0">
                <a:solidFill>
                  <a:schemeClr val="tx1">
                    <a:lumMod val="75000"/>
                    <a:lumOff val="25000"/>
                  </a:schemeClr>
                </a:solidFill>
                <a:latin typeface="Arial" pitchFamily="34" charset="0"/>
                <a:ea typeface="メイリオ" pitchFamily="50" charset="-128"/>
              </a:endParaRPr>
            </a:p>
          </p:txBody>
        </p:sp>
        <p:sp>
          <p:nvSpPr>
            <p:cNvPr id="367" name="加算記号 366"/>
            <p:cNvSpPr/>
            <p:nvPr/>
          </p:nvSpPr>
          <p:spPr bwMode="auto">
            <a:xfrm>
              <a:off x="6319557" y="4260227"/>
              <a:ext cx="360000" cy="360000"/>
            </a:xfrm>
            <a:prstGeom prst="mathPlus">
              <a:avLst/>
            </a:prstGeom>
            <a:solidFill>
              <a:schemeClr val="tx1">
                <a:lumMod val="50000"/>
                <a:lumOff val="50000"/>
              </a:schemeClr>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grpSp>
          <p:nvGrpSpPr>
            <p:cNvPr id="368" name="グループ化 328"/>
            <p:cNvGrpSpPr/>
            <p:nvPr/>
          </p:nvGrpSpPr>
          <p:grpSpPr>
            <a:xfrm>
              <a:off x="6840327" y="3898269"/>
              <a:ext cx="717791" cy="450779"/>
              <a:chOff x="6781028" y="5004327"/>
              <a:chExt cx="717791" cy="657142"/>
            </a:xfrm>
          </p:grpSpPr>
          <p:sp>
            <p:nvSpPr>
              <p:cNvPr id="386" name="正方形/長方形 385"/>
              <p:cNvSpPr/>
              <p:nvPr/>
            </p:nvSpPr>
            <p:spPr bwMode="auto">
              <a:xfrm>
                <a:off x="6781028" y="5004327"/>
                <a:ext cx="717791" cy="657142"/>
              </a:xfrm>
              <a:prstGeom prst="rect">
                <a:avLst/>
              </a:prstGeom>
              <a:solidFill>
                <a:srgbClr val="F9B1D2"/>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sp>
            <p:nvSpPr>
              <p:cNvPr id="387" name="テキスト ボックス 386"/>
              <p:cNvSpPr txBox="1"/>
              <p:nvPr/>
            </p:nvSpPr>
            <p:spPr>
              <a:xfrm>
                <a:off x="6841415" y="5141625"/>
                <a:ext cx="597017" cy="403807"/>
              </a:xfrm>
              <a:prstGeom prst="rect">
                <a:avLst/>
              </a:prstGeom>
              <a:noFill/>
            </p:spPr>
            <p:txBody>
              <a:bodyPr wrap="square" rtlCol="0">
                <a:spAutoFit/>
              </a:bodyPr>
              <a:lstStyle/>
              <a:p>
                <a:pPr algn="ctr">
                  <a:lnSpc>
                    <a:spcPct val="100000"/>
                  </a:lnSpc>
                </a:pPr>
                <a:r>
                  <a:rPr lang="ja-JP" altLang="en-US" sz="1200" b="1" spc="100" dirty="0">
                    <a:solidFill>
                      <a:schemeClr val="tx1">
                        <a:lumMod val="75000"/>
                        <a:lumOff val="25000"/>
                      </a:schemeClr>
                    </a:solidFill>
                    <a:latin typeface="Arial" pitchFamily="34" charset="0"/>
                    <a:ea typeface="メイリオ" pitchFamily="50" charset="-128"/>
                  </a:rPr>
                  <a:t>覚書</a:t>
                </a:r>
                <a:endParaRPr lang="en-US" altLang="ja-JP" sz="1200" b="1" spc="100" dirty="0">
                  <a:solidFill>
                    <a:schemeClr val="tx1">
                      <a:lumMod val="75000"/>
                      <a:lumOff val="25000"/>
                    </a:schemeClr>
                  </a:solidFill>
                  <a:latin typeface="Arial" pitchFamily="34" charset="0"/>
                  <a:ea typeface="メイリオ" pitchFamily="50" charset="-128"/>
                </a:endParaRPr>
              </a:p>
            </p:txBody>
          </p:sp>
        </p:grpSp>
        <p:grpSp>
          <p:nvGrpSpPr>
            <p:cNvPr id="369" name="グループ化 331"/>
            <p:cNvGrpSpPr/>
            <p:nvPr/>
          </p:nvGrpSpPr>
          <p:grpSpPr>
            <a:xfrm>
              <a:off x="6728688" y="4520534"/>
              <a:ext cx="941069" cy="478846"/>
              <a:chOff x="6694248" y="5004320"/>
              <a:chExt cx="941069" cy="698057"/>
            </a:xfrm>
          </p:grpSpPr>
          <p:sp>
            <p:nvSpPr>
              <p:cNvPr id="384" name="正方形/長方形 383"/>
              <p:cNvSpPr/>
              <p:nvPr/>
            </p:nvSpPr>
            <p:spPr bwMode="auto">
              <a:xfrm>
                <a:off x="6805887" y="5004320"/>
                <a:ext cx="717791" cy="657140"/>
              </a:xfrm>
              <a:prstGeom prst="rect">
                <a:avLst/>
              </a:prstGeom>
              <a:solidFill>
                <a:srgbClr val="F6BF50"/>
              </a:solidFill>
              <a:ln w="31750" cmpd="sng">
                <a:noFill/>
                <a:miter lim="800000"/>
                <a:headEnd/>
                <a:tailEnd/>
              </a:ln>
              <a:effectLst>
                <a:outerShdw blurRad="50800" dist="38100" dir="2700000" algn="tl" rotWithShape="0">
                  <a:prstClr val="black">
                    <a:alpha val="40000"/>
                  </a:prstClr>
                </a:outerShdw>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sp>
            <p:nvSpPr>
              <p:cNvPr id="385" name="テキスト ボックス 384"/>
              <p:cNvSpPr txBox="1"/>
              <p:nvPr/>
            </p:nvSpPr>
            <p:spPr>
              <a:xfrm>
                <a:off x="6694248" y="5029366"/>
                <a:ext cx="941069" cy="673011"/>
              </a:xfrm>
              <a:prstGeom prst="rect">
                <a:avLst/>
              </a:prstGeom>
              <a:noFill/>
            </p:spPr>
            <p:txBody>
              <a:bodyPr wrap="square" rtlCol="0">
                <a:spAutoFit/>
              </a:bodyPr>
              <a:lstStyle/>
              <a:p>
                <a:pPr algn="ctr">
                  <a:lnSpc>
                    <a:spcPct val="100000"/>
                  </a:lnSpc>
                </a:pPr>
                <a:r>
                  <a:rPr lang="ja-JP" altLang="en-US" sz="1200" b="1" spc="100" dirty="0">
                    <a:solidFill>
                      <a:schemeClr val="tx1">
                        <a:lumMod val="75000"/>
                        <a:lumOff val="25000"/>
                      </a:schemeClr>
                    </a:solidFill>
                    <a:latin typeface="Arial" pitchFamily="34" charset="0"/>
                    <a:ea typeface="メイリオ" pitchFamily="50" charset="-128"/>
                  </a:rPr>
                  <a:t>サービス</a:t>
                </a:r>
                <a:endParaRPr lang="en-US" altLang="ja-JP" sz="1200" b="1" spc="100" dirty="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1200" b="1" spc="100" dirty="0">
                    <a:solidFill>
                      <a:schemeClr val="tx1">
                        <a:lumMod val="75000"/>
                        <a:lumOff val="25000"/>
                      </a:schemeClr>
                    </a:solidFill>
                    <a:latin typeface="Arial" pitchFamily="34" charset="0"/>
                    <a:ea typeface="メイリオ" pitchFamily="50" charset="-128"/>
                  </a:rPr>
                  <a:t>仕様書</a:t>
                </a:r>
                <a:endParaRPr lang="en-US" altLang="ja-JP" sz="1200" b="1" spc="100" dirty="0">
                  <a:solidFill>
                    <a:schemeClr val="tx1">
                      <a:lumMod val="75000"/>
                      <a:lumOff val="25000"/>
                    </a:schemeClr>
                  </a:solidFill>
                  <a:latin typeface="Arial" pitchFamily="34" charset="0"/>
                  <a:ea typeface="メイリオ" pitchFamily="50" charset="-128"/>
                </a:endParaRPr>
              </a:p>
            </p:txBody>
          </p:sp>
        </p:grpSp>
        <p:sp>
          <p:nvSpPr>
            <p:cNvPr id="370" name="テキスト ボックス 369"/>
            <p:cNvSpPr txBox="1"/>
            <p:nvPr/>
          </p:nvSpPr>
          <p:spPr>
            <a:xfrm>
              <a:off x="6750187" y="4290159"/>
              <a:ext cx="898071" cy="276999"/>
            </a:xfrm>
            <a:prstGeom prst="rect">
              <a:avLst/>
            </a:prstGeom>
            <a:noFill/>
          </p:spPr>
          <p:txBody>
            <a:bodyPr wrap="square" rtlCol="0">
              <a:spAutoFit/>
            </a:bodyPr>
            <a:lstStyle/>
            <a:p>
              <a:pPr algn="ctr">
                <a:lnSpc>
                  <a:spcPct val="100000"/>
                </a:lnSpc>
              </a:pPr>
              <a:r>
                <a:rPr lang="en-US" altLang="ja-JP" sz="1200" b="1" spc="100" dirty="0">
                  <a:solidFill>
                    <a:schemeClr val="tx1">
                      <a:lumMod val="75000"/>
                      <a:lumOff val="25000"/>
                    </a:schemeClr>
                  </a:solidFill>
                  <a:latin typeface="Arial" pitchFamily="34" charset="0"/>
                  <a:ea typeface="メイリオ" pitchFamily="50" charset="-128"/>
                </a:rPr>
                <a:t>or</a:t>
              </a:r>
            </a:p>
          </p:txBody>
        </p:sp>
        <p:sp>
          <p:nvSpPr>
            <p:cNvPr id="371" name="加算記号 370"/>
            <p:cNvSpPr/>
            <p:nvPr/>
          </p:nvSpPr>
          <p:spPr bwMode="auto">
            <a:xfrm>
              <a:off x="7711775" y="4260227"/>
              <a:ext cx="360000" cy="360000"/>
            </a:xfrm>
            <a:prstGeom prst="mathPlus">
              <a:avLst/>
            </a:prstGeom>
            <a:solidFill>
              <a:schemeClr val="tx1">
                <a:lumMod val="50000"/>
                <a:lumOff val="50000"/>
              </a:schemeClr>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373" name="右大かっこ 372"/>
            <p:cNvSpPr/>
            <p:nvPr/>
          </p:nvSpPr>
          <p:spPr bwMode="auto">
            <a:xfrm rot="5400000" flipV="1">
              <a:off x="3159581" y="3740432"/>
              <a:ext cx="151040" cy="2608491"/>
            </a:xfrm>
            <a:prstGeom prst="rightBracket">
              <a:avLst>
                <a:gd name="adj" fmla="val 74570"/>
              </a:avLst>
            </a:prstGeom>
            <a:noFill/>
            <a:ln w="19050" cap="flat" cmpd="sng" algn="ctr">
              <a:solidFill>
                <a:srgbClr val="F6167B"/>
              </a:solidFill>
              <a:prstDash val="solid"/>
              <a:round/>
              <a:headEnd type="none" w="med" len="med"/>
              <a:tailEnd type="none" w="med" len="med"/>
            </a:ln>
            <a:effectLst/>
          </p:spPr>
          <p:txBody>
            <a:bodyPr rtlCol="0" anchor="ctr"/>
            <a:lstStyle/>
            <a:p>
              <a:pPr algn="ctr"/>
              <a:endParaRPr kumimoji="1" lang="ja-JP" altLang="en-US">
                <a:solidFill>
                  <a:srgbClr val="F6167B"/>
                </a:solidFill>
              </a:endParaRPr>
            </a:p>
          </p:txBody>
        </p:sp>
        <p:sp>
          <p:nvSpPr>
            <p:cNvPr id="374" name="右大かっこ 373"/>
            <p:cNvSpPr/>
            <p:nvPr/>
          </p:nvSpPr>
          <p:spPr bwMode="auto">
            <a:xfrm rot="5400000" flipV="1">
              <a:off x="7619222" y="3740432"/>
              <a:ext cx="151040" cy="2608491"/>
            </a:xfrm>
            <a:prstGeom prst="rightBracket">
              <a:avLst>
                <a:gd name="adj" fmla="val 74570"/>
              </a:avLst>
            </a:prstGeom>
            <a:noFill/>
            <a:ln w="19050" cap="flat" cmpd="sng" algn="ctr">
              <a:solidFill>
                <a:srgbClr val="F6167B"/>
              </a:solidFill>
              <a:prstDash val="solid"/>
              <a:round/>
              <a:headEnd type="none" w="med" len="med"/>
              <a:tailEnd type="none" w="med" len="med"/>
            </a:ln>
            <a:effectLst/>
          </p:spPr>
          <p:txBody>
            <a:bodyPr rtlCol="0" anchor="ctr"/>
            <a:lstStyle/>
            <a:p>
              <a:pPr algn="ctr"/>
              <a:endParaRPr kumimoji="1" lang="ja-JP" altLang="en-US">
                <a:solidFill>
                  <a:srgbClr val="F6167B"/>
                </a:solidFill>
              </a:endParaRPr>
            </a:p>
          </p:txBody>
        </p:sp>
        <p:sp>
          <p:nvSpPr>
            <p:cNvPr id="375" name="テキスト ボックス 374"/>
            <p:cNvSpPr txBox="1"/>
            <p:nvPr/>
          </p:nvSpPr>
          <p:spPr>
            <a:xfrm>
              <a:off x="2553384" y="5054878"/>
              <a:ext cx="1363435" cy="170816"/>
            </a:xfrm>
            <a:prstGeom prst="rect">
              <a:avLst/>
            </a:prstGeom>
            <a:solidFill>
              <a:schemeClr val="bg1"/>
            </a:solidFill>
          </p:spPr>
          <p:txBody>
            <a:bodyPr wrap="square" lIns="36000" tIns="0" rIns="36000" bIns="0" rtlCol="0">
              <a:spAutoFit/>
            </a:bodyPr>
            <a:lstStyle/>
            <a:p>
              <a:pPr algn="ctr"/>
              <a:r>
                <a:rPr kumimoji="1" lang="ja-JP" altLang="en-US" sz="1200" b="1" spc="100" dirty="0">
                  <a:solidFill>
                    <a:srgbClr val="F6167B"/>
                  </a:solidFill>
                  <a:latin typeface="Arial" pitchFamily="34" charset="0"/>
                  <a:ea typeface="メイリオ" pitchFamily="50" charset="-128"/>
                </a:rPr>
                <a:t>特約となる部分</a:t>
              </a:r>
            </a:p>
          </p:txBody>
        </p:sp>
        <p:sp>
          <p:nvSpPr>
            <p:cNvPr id="376" name="テキスト ボックス 375"/>
            <p:cNvSpPr txBox="1"/>
            <p:nvPr/>
          </p:nvSpPr>
          <p:spPr>
            <a:xfrm>
              <a:off x="7013025" y="5054878"/>
              <a:ext cx="1363435" cy="170816"/>
            </a:xfrm>
            <a:prstGeom prst="rect">
              <a:avLst/>
            </a:prstGeom>
            <a:solidFill>
              <a:schemeClr val="bg1"/>
            </a:solidFill>
          </p:spPr>
          <p:txBody>
            <a:bodyPr wrap="square" lIns="36000" tIns="0" rIns="36000" bIns="0" rtlCol="0">
              <a:spAutoFit/>
            </a:bodyPr>
            <a:lstStyle/>
            <a:p>
              <a:pPr algn="ctr"/>
              <a:r>
                <a:rPr kumimoji="1" lang="ja-JP" altLang="en-US" sz="1200" b="1" spc="100" dirty="0">
                  <a:solidFill>
                    <a:srgbClr val="F6167B"/>
                  </a:solidFill>
                  <a:latin typeface="Arial" pitchFamily="34" charset="0"/>
                  <a:ea typeface="メイリオ" pitchFamily="50" charset="-128"/>
                </a:rPr>
                <a:t>特約となる部分</a:t>
              </a:r>
            </a:p>
          </p:txBody>
        </p:sp>
        <p:grpSp>
          <p:nvGrpSpPr>
            <p:cNvPr id="377" name="グループ化 341"/>
            <p:cNvGrpSpPr/>
            <p:nvPr/>
          </p:nvGrpSpPr>
          <p:grpSpPr>
            <a:xfrm>
              <a:off x="8025645" y="4118844"/>
              <a:ext cx="1057331" cy="576797"/>
              <a:chOff x="3439928" y="4109496"/>
              <a:chExt cx="1350673" cy="736823"/>
            </a:xfrm>
          </p:grpSpPr>
          <p:grpSp>
            <p:nvGrpSpPr>
              <p:cNvPr id="378" name="グループ化 170"/>
              <p:cNvGrpSpPr/>
              <p:nvPr/>
            </p:nvGrpSpPr>
            <p:grpSpPr>
              <a:xfrm>
                <a:off x="3597019" y="4109496"/>
                <a:ext cx="1069394" cy="736823"/>
                <a:chOff x="-2173794" y="4708941"/>
                <a:chExt cx="1188274" cy="818734"/>
              </a:xfrm>
              <a:effectLst>
                <a:outerShdw blurRad="50800" dist="38100" dir="2700000" algn="tl" rotWithShape="0">
                  <a:prstClr val="black">
                    <a:alpha val="40000"/>
                  </a:prstClr>
                </a:outerShdw>
              </a:effectLst>
            </p:grpSpPr>
            <p:sp>
              <p:nvSpPr>
                <p:cNvPr id="380" name="フローチャート : 書類 379"/>
                <p:cNvSpPr/>
                <p:nvPr/>
              </p:nvSpPr>
              <p:spPr bwMode="auto">
                <a:xfrm>
                  <a:off x="-2173794" y="4708941"/>
                  <a:ext cx="1046034" cy="657142"/>
                </a:xfrm>
                <a:prstGeom prst="flowChartDocument">
                  <a:avLst/>
                </a:prstGeom>
                <a:solidFill>
                  <a:srgbClr val="40A6BA"/>
                </a:solidFill>
                <a:ln w="31750" cmpd="sng">
                  <a:noFill/>
                  <a:miter lim="800000"/>
                  <a:headEnd/>
                  <a:tailEnd/>
                </a:ln>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sp>
              <p:nvSpPr>
                <p:cNvPr id="381" name="フローチャート : 書類 380"/>
                <p:cNvSpPr/>
                <p:nvPr/>
              </p:nvSpPr>
              <p:spPr bwMode="auto">
                <a:xfrm>
                  <a:off x="-2102674" y="4762805"/>
                  <a:ext cx="1046034" cy="657142"/>
                </a:xfrm>
                <a:prstGeom prst="flowChartDocument">
                  <a:avLst/>
                </a:prstGeom>
                <a:solidFill>
                  <a:srgbClr val="64B9CA"/>
                </a:solidFill>
                <a:ln w="31750" cmpd="sng">
                  <a:noFill/>
                  <a:miter lim="800000"/>
                  <a:headEnd/>
                  <a:tailEnd/>
                </a:ln>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sp>
              <p:nvSpPr>
                <p:cNvPr id="382" name="フローチャート : 書類 381"/>
                <p:cNvSpPr/>
                <p:nvPr/>
              </p:nvSpPr>
              <p:spPr bwMode="auto">
                <a:xfrm>
                  <a:off x="-2031554" y="4816669"/>
                  <a:ext cx="1046034" cy="657142"/>
                </a:xfrm>
                <a:prstGeom prst="flowChartDocument">
                  <a:avLst/>
                </a:prstGeom>
                <a:solidFill>
                  <a:srgbClr val="85C8D5"/>
                </a:solidFill>
                <a:ln w="31750" cmpd="sng">
                  <a:noFill/>
                  <a:miter lim="800000"/>
                  <a:headEnd/>
                  <a:tailEnd/>
                </a:ln>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sp>
              <p:nvSpPr>
                <p:cNvPr id="383" name="フローチャート : 書類 382"/>
                <p:cNvSpPr/>
                <p:nvPr/>
              </p:nvSpPr>
              <p:spPr bwMode="auto">
                <a:xfrm>
                  <a:off x="-2053150" y="4870533"/>
                  <a:ext cx="1046034" cy="657142"/>
                </a:xfrm>
                <a:prstGeom prst="flowChartDocument">
                  <a:avLst/>
                </a:prstGeom>
                <a:solidFill>
                  <a:srgbClr val="A7D7E1"/>
                </a:solidFill>
                <a:ln w="31750" cmpd="sng">
                  <a:noFill/>
                  <a:miter lim="800000"/>
                  <a:headEnd/>
                  <a:tailEnd/>
                </a:ln>
                <a:effectLst/>
              </p:spPr>
              <p:txBody>
                <a:bodyPr wrap="none" rtlCol="0" anchor="ctr" anchorCtr="0">
                  <a:noAutofit/>
                </a:bodyPr>
                <a:lstStyle/>
                <a:p>
                  <a:pPr algn="ctr"/>
                  <a:endParaRPr kumimoji="1" lang="en-US" altLang="ja-JP" sz="1100" dirty="0">
                    <a:solidFill>
                      <a:schemeClr val="tx1"/>
                    </a:solidFill>
                    <a:latin typeface="Arial" pitchFamily="34" charset="0"/>
                    <a:ea typeface="メイリオ" pitchFamily="50" charset="-128"/>
                  </a:endParaRPr>
                </a:p>
              </p:txBody>
            </p:sp>
          </p:grpSp>
          <p:sp>
            <p:nvSpPr>
              <p:cNvPr id="379" name="テキスト ボックス 378"/>
              <p:cNvSpPr txBox="1"/>
              <p:nvPr/>
            </p:nvSpPr>
            <p:spPr>
              <a:xfrm>
                <a:off x="3439928" y="4155529"/>
                <a:ext cx="1350673" cy="589749"/>
              </a:xfrm>
              <a:prstGeom prst="rect">
                <a:avLst/>
              </a:prstGeom>
              <a:noFill/>
            </p:spPr>
            <p:txBody>
              <a:bodyPr wrap="square" rtlCol="0">
                <a:spAutoFit/>
              </a:bodyPr>
              <a:lstStyle/>
              <a:p>
                <a:pPr algn="ctr">
                  <a:lnSpc>
                    <a:spcPct val="100000"/>
                  </a:lnSpc>
                </a:pPr>
                <a:r>
                  <a:rPr lang="en-US" altLang="ja-JP" sz="1200" b="1" spc="100" dirty="0">
                    <a:solidFill>
                      <a:schemeClr val="tx1">
                        <a:lumMod val="75000"/>
                        <a:lumOff val="25000"/>
                      </a:schemeClr>
                    </a:solidFill>
                    <a:latin typeface="Arial" pitchFamily="34" charset="0"/>
                    <a:ea typeface="メイリオ" pitchFamily="50" charset="-128"/>
                  </a:rPr>
                  <a:t>OSS</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ライセンス</a:t>
                </a:r>
                <a:endParaRPr lang="en-US" altLang="ja-JP" sz="1200" b="1" spc="100" dirty="0">
                  <a:solidFill>
                    <a:schemeClr val="tx1">
                      <a:lumMod val="75000"/>
                      <a:lumOff val="25000"/>
                    </a:schemeClr>
                  </a:solidFill>
                  <a:latin typeface="Arial" pitchFamily="34" charset="0"/>
                  <a:ea typeface="メイリオ" pitchFamily="50" charset="-128"/>
                </a:endParaRPr>
              </a:p>
            </p:txBody>
          </p:sp>
        </p:grpSp>
        <p:grpSp>
          <p:nvGrpSpPr>
            <p:cNvPr id="54" name="グループ化 53"/>
            <p:cNvGrpSpPr/>
            <p:nvPr/>
          </p:nvGrpSpPr>
          <p:grpSpPr>
            <a:xfrm>
              <a:off x="380660" y="3514159"/>
              <a:ext cx="8711293" cy="288000"/>
              <a:chOff x="375556" y="3514159"/>
              <a:chExt cx="8711293" cy="288000"/>
            </a:xfrm>
          </p:grpSpPr>
          <p:sp>
            <p:nvSpPr>
              <p:cNvPr id="52" name="テキスト ボックス 51"/>
              <p:cNvSpPr txBox="1"/>
              <p:nvPr/>
            </p:nvSpPr>
            <p:spPr>
              <a:xfrm>
                <a:off x="375556" y="3514159"/>
                <a:ext cx="4212000" cy="288000"/>
              </a:xfrm>
              <a:prstGeom prst="roundRect">
                <a:avLst>
                  <a:gd name="adj" fmla="val 13223"/>
                </a:avLst>
              </a:prstGeom>
              <a:solidFill>
                <a:srgbClr val="F6167B"/>
              </a:solidFill>
            </p:spPr>
            <p:txBody>
              <a:bodyPr wrap="square" tIns="36000" rIns="72000" bIns="36000" rtlCol="0" anchor="ctr">
                <a:spAutoFit/>
              </a:bodyPr>
              <a:lstStyle/>
              <a:p>
                <a:pPr algn="ctr">
                  <a:lnSpc>
                    <a:spcPct val="100000"/>
                  </a:lnSpc>
                </a:pPr>
                <a:r>
                  <a:rPr kumimoji="1" lang="ja-JP" altLang="en-US" sz="1400" b="1" spc="100" dirty="0">
                    <a:solidFill>
                      <a:schemeClr val="bg1"/>
                    </a:solidFill>
                    <a:latin typeface="Arial" pitchFamily="34" charset="0"/>
                    <a:ea typeface="メイリオ" pitchFamily="50" charset="-128"/>
                  </a:rPr>
                  <a:t>ソフトウェア製品</a:t>
                </a:r>
              </a:p>
            </p:txBody>
          </p:sp>
          <p:sp>
            <p:nvSpPr>
              <p:cNvPr id="53" name="テキスト ボックス 52"/>
              <p:cNvSpPr txBox="1"/>
              <p:nvPr/>
            </p:nvSpPr>
            <p:spPr>
              <a:xfrm>
                <a:off x="4874849" y="3514159"/>
                <a:ext cx="4212000" cy="288000"/>
              </a:xfrm>
              <a:prstGeom prst="roundRect">
                <a:avLst>
                  <a:gd name="adj" fmla="val 13223"/>
                </a:avLst>
              </a:prstGeom>
              <a:solidFill>
                <a:srgbClr val="F6167B"/>
              </a:solidFill>
            </p:spPr>
            <p:txBody>
              <a:bodyPr wrap="square" tIns="36000" rIns="72000" bIns="36000" rtlCol="0" anchor="ctr">
                <a:spAutoFit/>
              </a:bodyPr>
              <a:lstStyle/>
              <a:p>
                <a:pPr algn="ctr">
                  <a:lnSpc>
                    <a:spcPct val="100000"/>
                  </a:lnSpc>
                </a:pPr>
                <a:r>
                  <a:rPr kumimoji="1" lang="ja-JP" altLang="en-US" sz="1400" b="1" spc="100" dirty="0">
                    <a:solidFill>
                      <a:schemeClr val="bg1"/>
                    </a:solidFill>
                    <a:latin typeface="Arial" pitchFamily="34" charset="0"/>
                    <a:ea typeface="メイリオ" pitchFamily="50" charset="-128"/>
                  </a:rPr>
                  <a:t>受託開発品</a:t>
                </a:r>
              </a:p>
            </p:txBody>
          </p:sp>
        </p:grpSp>
      </p:grpSp>
      <p:sp>
        <p:nvSpPr>
          <p:cNvPr id="3" name="吹き出し: 角を丸めた四角形 2">
            <a:extLst>
              <a:ext uri="{FF2B5EF4-FFF2-40B4-BE49-F238E27FC236}">
                <a16:creationId xmlns:a16="http://schemas.microsoft.com/office/drawing/2014/main" id="{5CA2F5CE-AEDD-D2A2-F6E1-0429FCA91A31}"/>
              </a:ext>
            </a:extLst>
          </p:cNvPr>
          <p:cNvSpPr/>
          <p:nvPr/>
        </p:nvSpPr>
        <p:spPr bwMode="auto">
          <a:xfrm>
            <a:off x="9756587" y="0"/>
            <a:ext cx="2311407" cy="1285899"/>
          </a:xfrm>
          <a:prstGeom prst="wedgeRoundRectCallout">
            <a:avLst>
              <a:gd name="adj1" fmla="val -89381"/>
              <a:gd name="adj2" fmla="val 64338"/>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体裁調整</a:t>
            </a:r>
            <a:endParaRPr kumimoji="1" lang="en-US" altLang="ja-JP" sz="1600" b="1" spc="100" dirty="0">
              <a:solidFill>
                <a:schemeClr val="tx1"/>
              </a:solidFill>
              <a:latin typeface="Arial" pitchFamily="34" charset="0"/>
              <a:ea typeface="メイリオ" pitchFamily="50" charset="-128"/>
            </a:endParaRPr>
          </a:p>
          <a:p>
            <a:pPr algn="ctr">
              <a:lnSpc>
                <a:spcPct val="150000"/>
              </a:lnSpc>
            </a:pPr>
            <a:r>
              <a:rPr lang="ja-JP" altLang="en-US" sz="1600" b="1" spc="100" dirty="0">
                <a:solidFill>
                  <a:schemeClr val="tx1"/>
                </a:solidFill>
                <a:latin typeface="Arial" pitchFamily="34" charset="0"/>
                <a:ea typeface="メイリオ" pitchFamily="50" charset="-128"/>
              </a:rPr>
              <a:t>（人のアイコンが文字にかぶっている）</a:t>
            </a:r>
            <a:endParaRPr kumimoji="1" lang="ja-JP" altLang="en-US" sz="1600" b="1" spc="100" dirty="0">
              <a:solidFill>
                <a:schemeClr val="tx1"/>
              </a:solidFill>
              <a:latin typeface="Arial" pitchFamily="34" charset="0"/>
              <a:ea typeface="メイリオ" pitchFamily="50" charset="-128"/>
            </a:endParaRPr>
          </a:p>
        </p:txBody>
      </p:sp>
    </p:spTree>
    <p:extLst>
      <p:ext uri="{BB962C8B-B14F-4D97-AF65-F5344CB8AC3E}">
        <p14:creationId xmlns:p14="http://schemas.microsoft.com/office/powerpoint/2010/main" val="860111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グループ化 193"/>
          <p:cNvGrpSpPr/>
          <p:nvPr/>
        </p:nvGrpSpPr>
        <p:grpSpPr>
          <a:xfrm>
            <a:off x="3812561" y="2599265"/>
            <a:ext cx="830852" cy="677495"/>
            <a:chOff x="-1940964" y="2560324"/>
            <a:chExt cx="882185" cy="719353"/>
          </a:xfrm>
        </p:grpSpPr>
        <p:grpSp>
          <p:nvGrpSpPr>
            <p:cNvPr id="195" name="グループ化 245"/>
            <p:cNvGrpSpPr/>
            <p:nvPr/>
          </p:nvGrpSpPr>
          <p:grpSpPr>
            <a:xfrm>
              <a:off x="-1940964" y="2560324"/>
              <a:ext cx="882185" cy="719353"/>
              <a:chOff x="-1940964" y="2560324"/>
              <a:chExt cx="882185" cy="719353"/>
            </a:xfrm>
          </p:grpSpPr>
          <p:grpSp>
            <p:nvGrpSpPr>
              <p:cNvPr id="197" name="グループ化 179"/>
              <p:cNvGrpSpPr/>
              <p:nvPr/>
            </p:nvGrpSpPr>
            <p:grpSpPr>
              <a:xfrm>
                <a:off x="-1940964" y="2560324"/>
                <a:ext cx="882185" cy="719353"/>
                <a:chOff x="821485" y="1021892"/>
                <a:chExt cx="2131142" cy="1737772"/>
              </a:xfrm>
            </p:grpSpPr>
            <p:sp>
              <p:nvSpPr>
                <p:cNvPr id="212" name="円/楕円 211"/>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13" name="グループ化 47"/>
                <p:cNvGrpSpPr/>
                <p:nvPr/>
              </p:nvGrpSpPr>
              <p:grpSpPr>
                <a:xfrm>
                  <a:off x="1171022" y="1021892"/>
                  <a:ext cx="1385519" cy="1634535"/>
                  <a:chOff x="1401097" y="467112"/>
                  <a:chExt cx="1385519" cy="1634535"/>
                </a:xfrm>
              </p:grpSpPr>
              <p:grpSp>
                <p:nvGrpSpPr>
                  <p:cNvPr id="214" name="グループ化 22"/>
                  <p:cNvGrpSpPr/>
                  <p:nvPr/>
                </p:nvGrpSpPr>
                <p:grpSpPr>
                  <a:xfrm>
                    <a:off x="1401097" y="467112"/>
                    <a:ext cx="1385519" cy="1634535"/>
                    <a:chOff x="-1069260" y="78352"/>
                    <a:chExt cx="2470353" cy="2914344"/>
                  </a:xfrm>
                </p:grpSpPr>
                <p:sp>
                  <p:nvSpPr>
                    <p:cNvPr id="216" name="台形 215"/>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17" name="台形 216"/>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15" name="フリーフォーム 214"/>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198" name="グループ化 237"/>
              <p:cNvGrpSpPr/>
              <p:nvPr/>
            </p:nvGrpSpPr>
            <p:grpSpPr>
              <a:xfrm>
                <a:off x="-1548441" y="2603764"/>
                <a:ext cx="141257" cy="112638"/>
                <a:chOff x="-1548441" y="2603764"/>
                <a:chExt cx="141257" cy="112638"/>
              </a:xfrm>
            </p:grpSpPr>
            <p:sp>
              <p:nvSpPr>
                <p:cNvPr id="206" name="台形 205"/>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7" name="台形 206"/>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8" name="台形 207"/>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9" name="台形 208"/>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10" name="台形 209"/>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11" name="台形 210"/>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199" name="グループ化 244"/>
              <p:cNvGrpSpPr/>
              <p:nvPr/>
            </p:nvGrpSpPr>
            <p:grpSpPr>
              <a:xfrm>
                <a:off x="-1700841" y="2613924"/>
                <a:ext cx="141257" cy="112638"/>
                <a:chOff x="-1700841" y="2613924"/>
                <a:chExt cx="141257" cy="112638"/>
              </a:xfrm>
            </p:grpSpPr>
            <p:sp>
              <p:nvSpPr>
                <p:cNvPr id="200" name="台形 199"/>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1" name="台形 200"/>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2" name="台形 201"/>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3" name="台形 202"/>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4" name="台形 203"/>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05" name="台形 204"/>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196" name="角丸四角形 195"/>
            <p:cNvSpPr/>
            <p:nvPr/>
          </p:nvSpPr>
          <p:spPr bwMode="auto">
            <a:xfrm>
              <a:off x="-1820948" y="2813425"/>
              <a:ext cx="610574"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取引先</a:t>
              </a:r>
            </a:p>
          </p:txBody>
        </p:sp>
      </p:grpSp>
      <p:grpSp>
        <p:nvGrpSpPr>
          <p:cNvPr id="228" name="グループ化 227"/>
          <p:cNvGrpSpPr/>
          <p:nvPr/>
        </p:nvGrpSpPr>
        <p:grpSpPr>
          <a:xfrm>
            <a:off x="2253912" y="2641078"/>
            <a:ext cx="1219200" cy="635682"/>
            <a:chOff x="9721516" y="4369456"/>
            <a:chExt cx="1219200" cy="635682"/>
          </a:xfrm>
        </p:grpSpPr>
        <p:grpSp>
          <p:nvGrpSpPr>
            <p:cNvPr id="220" name="グループ化 94"/>
            <p:cNvGrpSpPr/>
            <p:nvPr/>
          </p:nvGrpSpPr>
          <p:grpSpPr>
            <a:xfrm>
              <a:off x="9721516" y="4369456"/>
              <a:ext cx="1173566" cy="635682"/>
              <a:chOff x="-2600960" y="2824480"/>
              <a:chExt cx="1463040" cy="894080"/>
            </a:xfrm>
          </p:grpSpPr>
          <p:sp>
            <p:nvSpPr>
              <p:cNvPr id="222" name="円/楕円 221"/>
              <p:cNvSpPr/>
              <p:nvPr/>
            </p:nvSpPr>
            <p:spPr bwMode="auto">
              <a:xfrm>
                <a:off x="-2194560" y="2824480"/>
                <a:ext cx="54864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3" name="円/楕円 222"/>
              <p:cNvSpPr/>
              <p:nvPr/>
            </p:nvSpPr>
            <p:spPr bwMode="auto">
              <a:xfrm>
                <a:off x="-2600960" y="294640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4" name="円/楕円 223"/>
              <p:cNvSpPr/>
              <p:nvPr/>
            </p:nvSpPr>
            <p:spPr bwMode="auto">
              <a:xfrm rot="20505470">
                <a:off x="-1950720" y="29362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5" name="円/楕円 224"/>
              <p:cNvSpPr/>
              <p:nvPr/>
            </p:nvSpPr>
            <p:spPr bwMode="auto">
              <a:xfrm rot="1219292">
                <a:off x="-2032000" y="30886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26" name="円/楕円 225"/>
              <p:cNvSpPr/>
              <p:nvPr/>
            </p:nvSpPr>
            <p:spPr bwMode="auto">
              <a:xfrm rot="19172392">
                <a:off x="-2418080" y="3139440"/>
                <a:ext cx="812800" cy="579120"/>
              </a:xfrm>
              <a:prstGeom prst="ellipse">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27" name="テキスト ボックス 226"/>
            <p:cNvSpPr txBox="1"/>
            <p:nvPr/>
          </p:nvSpPr>
          <p:spPr>
            <a:xfrm>
              <a:off x="9743610" y="4456883"/>
              <a:ext cx="1197106" cy="424732"/>
            </a:xfrm>
            <a:prstGeom prst="rect">
              <a:avLst/>
            </a:prstGeom>
            <a:noFill/>
          </p:spPr>
          <p:txBody>
            <a:bodyPr wrap="square" rtlCol="0">
              <a:spAutoFit/>
            </a:bodyPr>
            <a:lstStyle/>
            <a:p>
              <a:pPr algn="ctr"/>
              <a:r>
                <a:rPr kumimoji="1" lang="en-US" altLang="ja-JP" sz="1200" b="1" spc="100" dirty="0">
                  <a:solidFill>
                    <a:schemeClr val="bg1"/>
                  </a:solidFill>
                  <a:latin typeface="Arial" pitchFamily="34" charset="0"/>
                  <a:ea typeface="メイリオ" pitchFamily="50" charset="-128"/>
                </a:rPr>
                <a:t>OSS</a:t>
              </a:r>
            </a:p>
            <a:p>
              <a:pPr algn="ctr"/>
              <a:r>
                <a:rPr lang="ja-JP" altLang="en-US" sz="1200" b="1" dirty="0">
                  <a:solidFill>
                    <a:schemeClr val="bg1"/>
                  </a:solidFill>
                  <a:latin typeface="Arial" pitchFamily="34" charset="0"/>
                  <a:ea typeface="メイリオ" pitchFamily="50" charset="-128"/>
                </a:rPr>
                <a:t>コミュニティ</a:t>
              </a:r>
              <a:endParaRPr kumimoji="1" lang="ja-JP" altLang="en-US" sz="1200" b="1" dirty="0">
                <a:solidFill>
                  <a:schemeClr val="bg1"/>
                </a:solidFill>
                <a:latin typeface="Arial" pitchFamily="34" charset="0"/>
                <a:ea typeface="メイリオ" pitchFamily="50" charset="-128"/>
              </a:endParaRPr>
            </a:p>
          </p:txBody>
        </p:sp>
      </p:grpSp>
      <p:grpSp>
        <p:nvGrpSpPr>
          <p:cNvPr id="230" name="グループ化 229"/>
          <p:cNvGrpSpPr/>
          <p:nvPr/>
        </p:nvGrpSpPr>
        <p:grpSpPr>
          <a:xfrm>
            <a:off x="4982862" y="2495514"/>
            <a:ext cx="967924" cy="789267"/>
            <a:chOff x="4458233" y="2643743"/>
            <a:chExt cx="967924" cy="789267"/>
          </a:xfrm>
        </p:grpSpPr>
        <p:grpSp>
          <p:nvGrpSpPr>
            <p:cNvPr id="169" name="グループ化 245"/>
            <p:cNvGrpSpPr/>
            <p:nvPr/>
          </p:nvGrpSpPr>
          <p:grpSpPr>
            <a:xfrm>
              <a:off x="4458233" y="2643743"/>
              <a:ext cx="967924" cy="789267"/>
              <a:chOff x="-1940964" y="2560324"/>
              <a:chExt cx="882185" cy="719353"/>
            </a:xfrm>
          </p:grpSpPr>
          <p:grpSp>
            <p:nvGrpSpPr>
              <p:cNvPr id="171" name="グループ化 179"/>
              <p:cNvGrpSpPr/>
              <p:nvPr/>
            </p:nvGrpSpPr>
            <p:grpSpPr>
              <a:xfrm>
                <a:off x="-1940964" y="2560324"/>
                <a:ext cx="882185" cy="719353"/>
                <a:chOff x="821485" y="1021892"/>
                <a:chExt cx="2131142" cy="1737772"/>
              </a:xfrm>
            </p:grpSpPr>
            <p:sp>
              <p:nvSpPr>
                <p:cNvPr id="188" name="円/楕円 187"/>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189" name="グループ化 47"/>
                <p:cNvGrpSpPr/>
                <p:nvPr/>
              </p:nvGrpSpPr>
              <p:grpSpPr>
                <a:xfrm>
                  <a:off x="1171022" y="1021892"/>
                  <a:ext cx="1385519" cy="1634535"/>
                  <a:chOff x="1401097" y="467112"/>
                  <a:chExt cx="1385519" cy="1634535"/>
                </a:xfrm>
              </p:grpSpPr>
              <p:grpSp>
                <p:nvGrpSpPr>
                  <p:cNvPr id="190" name="グループ化 22"/>
                  <p:cNvGrpSpPr/>
                  <p:nvPr/>
                </p:nvGrpSpPr>
                <p:grpSpPr>
                  <a:xfrm>
                    <a:off x="1401097" y="467112"/>
                    <a:ext cx="1385519" cy="1634535"/>
                    <a:chOff x="-1069260" y="78352"/>
                    <a:chExt cx="2470353" cy="2914344"/>
                  </a:xfrm>
                </p:grpSpPr>
                <p:sp>
                  <p:nvSpPr>
                    <p:cNvPr id="192" name="台形 191"/>
                    <p:cNvSpPr/>
                    <p:nvPr/>
                  </p:nvSpPr>
                  <p:spPr bwMode="auto">
                    <a:xfrm rot="16200000">
                      <a:off x="-1582531" y="591623"/>
                      <a:ext cx="2914338" cy="1887796"/>
                    </a:xfrm>
                    <a:prstGeom prst="trapezoid">
                      <a:avLst>
                        <a:gd name="adj" fmla="val 9232"/>
                      </a:avLst>
                    </a:prstGeom>
                    <a:solidFill>
                      <a:srgbClr val="C2CC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93" name="台形 192"/>
                    <p:cNvSpPr/>
                    <p:nvPr/>
                  </p:nvSpPr>
                  <p:spPr bwMode="auto">
                    <a:xfrm rot="16200000" flipV="1">
                      <a:off x="-367021" y="1224582"/>
                      <a:ext cx="2914340" cy="621888"/>
                    </a:xfrm>
                    <a:prstGeom prst="trapezoid">
                      <a:avLst>
                        <a:gd name="adj" fmla="val 9232"/>
                      </a:avLst>
                    </a:prstGeom>
                    <a:solidFill>
                      <a:srgbClr val="A4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191" name="フリーフォーム 190"/>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172" name="グループ化 237"/>
              <p:cNvGrpSpPr/>
              <p:nvPr/>
            </p:nvGrpSpPr>
            <p:grpSpPr>
              <a:xfrm>
                <a:off x="-1548441" y="2603764"/>
                <a:ext cx="141257" cy="112638"/>
                <a:chOff x="-1548441" y="2603764"/>
                <a:chExt cx="141257" cy="112638"/>
              </a:xfrm>
            </p:grpSpPr>
            <p:sp>
              <p:nvSpPr>
                <p:cNvPr id="182" name="台形 181"/>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3" name="台形 182"/>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4" name="台形 183"/>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5" name="台形 184"/>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6" name="台形 185"/>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7" name="台形 186"/>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173" name="グループ化 244"/>
              <p:cNvGrpSpPr/>
              <p:nvPr/>
            </p:nvGrpSpPr>
            <p:grpSpPr>
              <a:xfrm>
                <a:off x="-1700841" y="2613924"/>
                <a:ext cx="141257" cy="112638"/>
                <a:chOff x="-1700841" y="2613924"/>
                <a:chExt cx="141257" cy="112638"/>
              </a:xfrm>
            </p:grpSpPr>
            <p:sp>
              <p:nvSpPr>
                <p:cNvPr id="174" name="台形 173"/>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75" name="台形 174"/>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76" name="台形 175"/>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77" name="台形 176"/>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0" name="台形 179"/>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1" name="台形 180"/>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229" name="角丸四角形 228"/>
            <p:cNvSpPr/>
            <p:nvPr/>
          </p:nvSpPr>
          <p:spPr bwMode="auto">
            <a:xfrm>
              <a:off x="4671889" y="2968700"/>
              <a:ext cx="501692" cy="248928"/>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none" tIns="0" bIns="0" rtlCol="0" anchor="ctr">
              <a:noAutofit/>
            </a:bodyPr>
            <a:lstStyle/>
            <a:p>
              <a:pPr algn="ctr">
                <a:lnSpc>
                  <a:spcPct val="100000"/>
                </a:lnSpc>
              </a:pP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当社</a:t>
              </a:r>
            </a:p>
          </p:txBody>
        </p:sp>
      </p:grpSp>
      <p:grpSp>
        <p:nvGrpSpPr>
          <p:cNvPr id="231" name="グループ化 230"/>
          <p:cNvGrpSpPr/>
          <p:nvPr/>
        </p:nvGrpSpPr>
        <p:grpSpPr>
          <a:xfrm>
            <a:off x="6290236" y="2559160"/>
            <a:ext cx="830852" cy="677495"/>
            <a:chOff x="-1940964" y="2560324"/>
            <a:chExt cx="882185" cy="719353"/>
          </a:xfrm>
        </p:grpSpPr>
        <p:grpSp>
          <p:nvGrpSpPr>
            <p:cNvPr id="232" name="グループ化 245"/>
            <p:cNvGrpSpPr/>
            <p:nvPr/>
          </p:nvGrpSpPr>
          <p:grpSpPr>
            <a:xfrm>
              <a:off x="-1940964" y="2560324"/>
              <a:ext cx="882185" cy="719353"/>
              <a:chOff x="-1940964" y="2560324"/>
              <a:chExt cx="882185" cy="719353"/>
            </a:xfrm>
          </p:grpSpPr>
          <p:grpSp>
            <p:nvGrpSpPr>
              <p:cNvPr id="234" name="グループ化 179"/>
              <p:cNvGrpSpPr/>
              <p:nvPr/>
            </p:nvGrpSpPr>
            <p:grpSpPr>
              <a:xfrm>
                <a:off x="-1940964" y="2560324"/>
                <a:ext cx="882185" cy="719353"/>
                <a:chOff x="821485" y="1021892"/>
                <a:chExt cx="2131142" cy="1737772"/>
              </a:xfrm>
            </p:grpSpPr>
            <p:sp>
              <p:nvSpPr>
                <p:cNvPr id="249" name="円/楕円 248"/>
                <p:cNvSpPr/>
                <p:nvPr/>
              </p:nvSpPr>
              <p:spPr bwMode="auto">
                <a:xfrm>
                  <a:off x="821485" y="2494193"/>
                  <a:ext cx="2131142" cy="265471"/>
                </a:xfrm>
                <a:prstGeom prst="ellipse">
                  <a:avLst/>
                </a:prstGeom>
                <a:solidFill>
                  <a:srgbClr val="000000">
                    <a:alpha val="3922"/>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50" name="グループ化 47"/>
                <p:cNvGrpSpPr/>
                <p:nvPr/>
              </p:nvGrpSpPr>
              <p:grpSpPr>
                <a:xfrm>
                  <a:off x="1171022" y="1021892"/>
                  <a:ext cx="1385519" cy="1634535"/>
                  <a:chOff x="1401097" y="467112"/>
                  <a:chExt cx="1385519" cy="1634535"/>
                </a:xfrm>
              </p:grpSpPr>
              <p:grpSp>
                <p:nvGrpSpPr>
                  <p:cNvPr id="251" name="グループ化 22"/>
                  <p:cNvGrpSpPr/>
                  <p:nvPr/>
                </p:nvGrpSpPr>
                <p:grpSpPr>
                  <a:xfrm>
                    <a:off x="1401097" y="467112"/>
                    <a:ext cx="1385519" cy="1634535"/>
                    <a:chOff x="-1069260" y="78352"/>
                    <a:chExt cx="2470353" cy="2914344"/>
                  </a:xfrm>
                </p:grpSpPr>
                <p:sp>
                  <p:nvSpPr>
                    <p:cNvPr id="253" name="台形 252"/>
                    <p:cNvSpPr/>
                    <p:nvPr/>
                  </p:nvSpPr>
                  <p:spPr bwMode="auto">
                    <a:xfrm rot="16200000">
                      <a:off x="-1582531" y="591623"/>
                      <a:ext cx="2914338" cy="1887796"/>
                    </a:xfrm>
                    <a:prstGeom prst="trapezoid">
                      <a:avLst>
                        <a:gd name="adj" fmla="val 9232"/>
                      </a:avLst>
                    </a:prstGeom>
                    <a:solidFill>
                      <a:srgbClr val="A2B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54" name="台形 253"/>
                    <p:cNvSpPr/>
                    <p:nvPr/>
                  </p:nvSpPr>
                  <p:spPr bwMode="auto">
                    <a:xfrm rot="16200000" flipV="1">
                      <a:off x="-367021" y="1224582"/>
                      <a:ext cx="2914340" cy="621888"/>
                    </a:xfrm>
                    <a:prstGeom prst="trapezoid">
                      <a:avLst>
                        <a:gd name="adj" fmla="val 9232"/>
                      </a:avLst>
                    </a:prstGeom>
                    <a:solidFill>
                      <a:srgbClr val="8FA0A7"/>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52" name="フリーフォーム 251"/>
                  <p:cNvSpPr/>
                  <p:nvPr/>
                </p:nvSpPr>
                <p:spPr bwMode="auto">
                  <a:xfrm rot="16200000">
                    <a:off x="1756418" y="1896686"/>
                    <a:ext cx="153138" cy="149443"/>
                  </a:xfrm>
                  <a:custGeom>
                    <a:avLst/>
                    <a:gdLst>
                      <a:gd name="connsiteX0" fmla="*/ 0 w 287594"/>
                      <a:gd name="connsiteY0" fmla="*/ 0 h 300423"/>
                      <a:gd name="connsiteX1" fmla="*/ 287594 w 287594"/>
                      <a:gd name="connsiteY1" fmla="*/ 0 h 300423"/>
                      <a:gd name="connsiteX2" fmla="*/ 287594 w 287594"/>
                      <a:gd name="connsiteY2" fmla="*/ 300423 h 300423"/>
                      <a:gd name="connsiteX3" fmla="*/ 0 w 287594"/>
                      <a:gd name="connsiteY3" fmla="*/ 300423 h 300423"/>
                      <a:gd name="connsiteX4" fmla="*/ 0 w 287594"/>
                      <a:gd name="connsiteY4" fmla="*/ 0 h 300423"/>
                      <a:gd name="connsiteX0" fmla="*/ 22860 w 310454"/>
                      <a:gd name="connsiteY0" fmla="*/ 0 h 300423"/>
                      <a:gd name="connsiteX1" fmla="*/ 310454 w 310454"/>
                      <a:gd name="connsiteY1" fmla="*/ 0 h 300423"/>
                      <a:gd name="connsiteX2" fmla="*/ 310454 w 310454"/>
                      <a:gd name="connsiteY2" fmla="*/ 300423 h 300423"/>
                      <a:gd name="connsiteX3" fmla="*/ 0 w 310454"/>
                      <a:gd name="connsiteY3" fmla="*/ 300423 h 300423"/>
                      <a:gd name="connsiteX4" fmla="*/ 22860 w 310454"/>
                      <a:gd name="connsiteY4" fmla="*/ 0 h 300423"/>
                      <a:gd name="connsiteX0" fmla="*/ 22860 w 310454"/>
                      <a:gd name="connsiteY0" fmla="*/ 0 h 302963"/>
                      <a:gd name="connsiteX1" fmla="*/ 310454 w 310454"/>
                      <a:gd name="connsiteY1" fmla="*/ 0 h 302963"/>
                      <a:gd name="connsiteX2" fmla="*/ 302834 w 310454"/>
                      <a:gd name="connsiteY2" fmla="*/ 302963 h 302963"/>
                      <a:gd name="connsiteX3" fmla="*/ 0 w 310454"/>
                      <a:gd name="connsiteY3" fmla="*/ 300423 h 302963"/>
                      <a:gd name="connsiteX4" fmla="*/ 22860 w 310454"/>
                      <a:gd name="connsiteY4" fmla="*/ 0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454" h="302963">
                        <a:moveTo>
                          <a:pt x="22860" y="0"/>
                        </a:moveTo>
                        <a:lnTo>
                          <a:pt x="310454" y="0"/>
                        </a:lnTo>
                        <a:lnTo>
                          <a:pt x="302834" y="302963"/>
                        </a:lnTo>
                        <a:lnTo>
                          <a:pt x="0" y="300423"/>
                        </a:lnTo>
                        <a:lnTo>
                          <a:pt x="22860" y="0"/>
                        </a:lnTo>
                        <a:close/>
                      </a:path>
                    </a:pathLst>
                  </a:custGeom>
                  <a:solidFill>
                    <a:srgbClr val="CDCDC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grpSp>
            <p:nvGrpSpPr>
              <p:cNvPr id="235" name="グループ化 237"/>
              <p:cNvGrpSpPr/>
              <p:nvPr/>
            </p:nvGrpSpPr>
            <p:grpSpPr>
              <a:xfrm>
                <a:off x="-1548441" y="2603764"/>
                <a:ext cx="141257" cy="112638"/>
                <a:chOff x="-1548441" y="2603764"/>
                <a:chExt cx="141257" cy="112638"/>
              </a:xfrm>
            </p:grpSpPr>
            <p:sp>
              <p:nvSpPr>
                <p:cNvPr id="243" name="台形 242"/>
                <p:cNvSpPr/>
                <p:nvPr/>
              </p:nvSpPr>
              <p:spPr bwMode="auto">
                <a:xfrm rot="16200000">
                  <a:off x="-1548458" y="261324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4" name="台形 243"/>
                <p:cNvSpPr/>
                <p:nvPr/>
              </p:nvSpPr>
              <p:spPr bwMode="auto">
                <a:xfrm rot="16200000">
                  <a:off x="-1502983" y="261035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5" name="台形 244"/>
                <p:cNvSpPr/>
                <p:nvPr/>
              </p:nvSpPr>
              <p:spPr bwMode="auto">
                <a:xfrm rot="16200000">
                  <a:off x="-1451725" y="260641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6" name="台形 245"/>
                <p:cNvSpPr/>
                <p:nvPr/>
              </p:nvSpPr>
              <p:spPr bwMode="auto">
                <a:xfrm rot="16200000">
                  <a:off x="-1548458" y="267080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7" name="台形 246"/>
                <p:cNvSpPr/>
                <p:nvPr/>
              </p:nvSpPr>
              <p:spPr bwMode="auto">
                <a:xfrm rot="16200000">
                  <a:off x="-1500616" y="267501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8" name="台形 247"/>
                <p:cNvSpPr/>
                <p:nvPr/>
              </p:nvSpPr>
              <p:spPr bwMode="auto">
                <a:xfrm rot="16200000">
                  <a:off x="-1451725" y="267028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236" name="グループ化 244"/>
              <p:cNvGrpSpPr/>
              <p:nvPr/>
            </p:nvGrpSpPr>
            <p:grpSpPr>
              <a:xfrm>
                <a:off x="-1700841" y="2613924"/>
                <a:ext cx="141257" cy="112638"/>
                <a:chOff x="-1700841" y="2613924"/>
                <a:chExt cx="141257" cy="112638"/>
              </a:xfrm>
            </p:grpSpPr>
            <p:sp>
              <p:nvSpPr>
                <p:cNvPr id="237" name="台形 236"/>
                <p:cNvSpPr/>
                <p:nvPr/>
              </p:nvSpPr>
              <p:spPr bwMode="auto">
                <a:xfrm rot="16200000">
                  <a:off x="-1700858" y="2623404"/>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8" name="台形 237"/>
                <p:cNvSpPr/>
                <p:nvPr/>
              </p:nvSpPr>
              <p:spPr bwMode="auto">
                <a:xfrm rot="16200000">
                  <a:off x="-1655383" y="2620512"/>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39" name="台形 238"/>
                <p:cNvSpPr/>
                <p:nvPr/>
              </p:nvSpPr>
              <p:spPr bwMode="auto">
                <a:xfrm rot="16200000">
                  <a:off x="-1604125" y="2616570"/>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0" name="台形 239"/>
                <p:cNvSpPr/>
                <p:nvPr/>
              </p:nvSpPr>
              <p:spPr bwMode="auto">
                <a:xfrm rot="16200000">
                  <a:off x="-1700858" y="2680969"/>
                  <a:ext cx="37987" cy="37953"/>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1" name="台形 240"/>
                <p:cNvSpPr/>
                <p:nvPr/>
              </p:nvSpPr>
              <p:spPr bwMode="auto">
                <a:xfrm rot="16200000">
                  <a:off x="-1653016" y="2685175"/>
                  <a:ext cx="43244" cy="39530"/>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2" name="台形 241"/>
                <p:cNvSpPr/>
                <p:nvPr/>
              </p:nvSpPr>
              <p:spPr bwMode="auto">
                <a:xfrm rot="16200000">
                  <a:off x="-1604125" y="2680445"/>
                  <a:ext cx="47187" cy="41895"/>
                </a:xfrm>
                <a:prstGeom prst="trapezoid">
                  <a:avLst>
                    <a:gd name="adj" fmla="val 1725"/>
                  </a:avLst>
                </a:prstGeom>
                <a:solidFill>
                  <a:srgbClr val="C2E2EC"/>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233" name="角丸四角形 232"/>
            <p:cNvSpPr/>
            <p:nvPr/>
          </p:nvSpPr>
          <p:spPr bwMode="auto">
            <a:xfrm>
              <a:off x="-1820948" y="2856007"/>
              <a:ext cx="610574" cy="229345"/>
            </a:xfrm>
            <a:prstGeom prst="roundRect">
              <a:avLst/>
            </a:prstGeom>
            <a:solidFill>
              <a:srgbClr val="FFFFFF">
                <a:alpha val="89020"/>
              </a:srgbClr>
            </a:solidFill>
            <a:ln w="38100" cap="flat" cmpd="sng" algn="ctr">
              <a:noFill/>
              <a:prstDash val="solid"/>
              <a:round/>
              <a:headEnd type="none" w="med" len="med"/>
              <a:tailEnd type="none" w="med" len="med"/>
            </a:ln>
            <a:effectLst/>
          </p:spPr>
          <p:txBody>
            <a:bodyPr wrap="square" lIns="0" tIns="0" rIns="0" bIns="0" rtlCol="0" anchor="ctr">
              <a:noAutofit/>
            </a:bodyPr>
            <a:lstStyle/>
            <a:p>
              <a:pPr algn="ctr">
                <a:lnSpc>
                  <a:spcPct val="100000"/>
                </a:lnSpc>
              </a:pPr>
              <a:r>
                <a:rPr lang="ja-JP" altLang="en-US" sz="1200" b="1" dirty="0">
                  <a:solidFill>
                    <a:schemeClr val="tx1">
                      <a:lumMod val="75000"/>
                      <a:lumOff val="25000"/>
                    </a:schemeClr>
                  </a:solidFill>
                  <a:latin typeface="メイリオ" pitchFamily="50" charset="-128"/>
                  <a:ea typeface="メイリオ" pitchFamily="50" charset="-128"/>
                  <a:cs typeface="メイリオ" pitchFamily="50" charset="-128"/>
                </a:rPr>
                <a:t>お客様</a:t>
              </a:r>
            </a:p>
          </p:txBody>
        </p:sp>
      </p:grpSp>
      <p:cxnSp>
        <p:nvCxnSpPr>
          <p:cNvPr id="266" name="直線矢印コネクタ 265"/>
          <p:cNvCxnSpPr/>
          <p:nvPr/>
        </p:nvCxnSpPr>
        <p:spPr bwMode="auto">
          <a:xfrm>
            <a:off x="7005641" y="2936914"/>
            <a:ext cx="705058" cy="703"/>
          </a:xfrm>
          <a:prstGeom prst="straightConnector1">
            <a:avLst/>
          </a:prstGeom>
          <a:noFill/>
          <a:ln w="28575" cap="flat" cmpd="sng" algn="ctr">
            <a:solidFill>
              <a:schemeClr val="bg1">
                <a:lumMod val="50000"/>
              </a:schemeClr>
            </a:solidFill>
            <a:prstDash val="sysDash"/>
            <a:round/>
            <a:headEnd type="none" w="med" len="med"/>
            <a:tailEnd type="arrow"/>
          </a:ln>
          <a:effectLst/>
        </p:spPr>
      </p:cxnSp>
      <p:grpSp>
        <p:nvGrpSpPr>
          <p:cNvPr id="343" name="グループ化 342"/>
          <p:cNvGrpSpPr/>
          <p:nvPr/>
        </p:nvGrpSpPr>
        <p:grpSpPr>
          <a:xfrm>
            <a:off x="3025271" y="3162497"/>
            <a:ext cx="1002639" cy="582899"/>
            <a:chOff x="-1275796" y="2586764"/>
            <a:chExt cx="1002639" cy="582899"/>
          </a:xfrm>
        </p:grpSpPr>
        <p:grpSp>
          <p:nvGrpSpPr>
            <p:cNvPr id="344" name="グループ化 329"/>
            <p:cNvGrpSpPr/>
            <p:nvPr/>
          </p:nvGrpSpPr>
          <p:grpSpPr>
            <a:xfrm>
              <a:off x="-1275796" y="2586764"/>
              <a:ext cx="861755" cy="582899"/>
              <a:chOff x="-1275796" y="2586764"/>
              <a:chExt cx="861755" cy="582899"/>
            </a:xfrm>
          </p:grpSpPr>
          <p:sp>
            <p:nvSpPr>
              <p:cNvPr id="346" name="メモ 345"/>
              <p:cNvSpPr/>
              <p:nvPr/>
            </p:nvSpPr>
            <p:spPr bwMode="auto">
              <a:xfrm>
                <a:off x="-1275796" y="2665663"/>
                <a:ext cx="468000" cy="504000"/>
              </a:xfrm>
              <a:prstGeom prst="foldedCorner">
                <a:avLst/>
              </a:prstGeom>
              <a:solidFill>
                <a:schemeClr val="bg1">
                  <a:lumMod val="95000"/>
                </a:schemeClr>
              </a:solidFill>
              <a:ln w="9525">
                <a:solidFill>
                  <a:schemeClr val="bg1">
                    <a:lumMod val="75000"/>
                  </a:schemeClr>
                </a:solidFill>
                <a:miter lim="800000"/>
                <a:headEnd/>
                <a:tailEnd/>
              </a:ln>
              <a:effectLst/>
            </p:spPr>
            <p:txBody>
              <a:bodyPr wrap="square" lIns="0" tIns="0" rIns="0" bIns="0" rtlCol="0" anchor="ctr" anchorCtr="0">
                <a:noAutofit/>
              </a:bodyPr>
              <a:lstStyle/>
              <a:p>
                <a:pPr algn="ctr">
                  <a:lnSpc>
                    <a:spcPct val="100000"/>
                  </a:lnSpc>
                </a:pPr>
                <a:r>
                  <a:rPr kumimoji="1" lang="ja-JP" altLang="en-US" sz="900" dirty="0">
                    <a:solidFill>
                      <a:schemeClr val="tx1">
                        <a:lumMod val="75000"/>
                        <a:lumOff val="25000"/>
                      </a:schemeClr>
                    </a:solidFill>
                    <a:latin typeface="Arial" pitchFamily="34" charset="0"/>
                    <a:ea typeface="メイリオ" pitchFamily="50" charset="-128"/>
                  </a:rPr>
                  <a:t>契約書</a:t>
                </a:r>
                <a:endParaRPr kumimoji="1" lang="en-US" altLang="ja-JP" sz="900" dirty="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900" dirty="0">
                    <a:solidFill>
                      <a:schemeClr val="tx1">
                        <a:lumMod val="75000"/>
                        <a:lumOff val="25000"/>
                      </a:schemeClr>
                    </a:solidFill>
                    <a:latin typeface="Arial" pitchFamily="34" charset="0"/>
                    <a:ea typeface="メイリオ" pitchFamily="50" charset="-128"/>
                  </a:rPr>
                  <a:t>使用</a:t>
                </a:r>
                <a:endParaRPr lang="en-US" altLang="ja-JP" sz="900" dirty="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900" dirty="0">
                    <a:solidFill>
                      <a:schemeClr val="tx1">
                        <a:lumMod val="75000"/>
                        <a:lumOff val="25000"/>
                      </a:schemeClr>
                    </a:solidFill>
                    <a:latin typeface="Arial" pitchFamily="34" charset="0"/>
                    <a:ea typeface="メイリオ" pitchFamily="50" charset="-128"/>
                  </a:rPr>
                  <a:t>許諾</a:t>
                </a:r>
                <a:endParaRPr kumimoji="1" lang="ja-JP" altLang="en-US" sz="900" dirty="0">
                  <a:solidFill>
                    <a:schemeClr val="tx1">
                      <a:lumMod val="75000"/>
                      <a:lumOff val="25000"/>
                    </a:schemeClr>
                  </a:solidFill>
                  <a:latin typeface="Arial" pitchFamily="34" charset="0"/>
                  <a:ea typeface="メイリオ" pitchFamily="50" charset="-128"/>
                </a:endParaRPr>
              </a:p>
            </p:txBody>
          </p:sp>
          <p:grpSp>
            <p:nvGrpSpPr>
              <p:cNvPr id="347" name="グループ化 323"/>
              <p:cNvGrpSpPr/>
              <p:nvPr/>
            </p:nvGrpSpPr>
            <p:grpSpPr>
              <a:xfrm>
                <a:off x="-790609" y="2586764"/>
                <a:ext cx="376568" cy="376568"/>
                <a:chOff x="-3764280" y="0"/>
                <a:chExt cx="2123440" cy="2123440"/>
              </a:xfrm>
            </p:grpSpPr>
            <p:sp>
              <p:nvSpPr>
                <p:cNvPr id="348" name="パイ 347"/>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49" name="パイ 348"/>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50" name="パイ 349"/>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51" name="パイ 350"/>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52" name="円/楕円 351"/>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345" name="テキスト ボックス 344"/>
            <p:cNvSpPr txBox="1"/>
            <p:nvPr/>
          </p:nvSpPr>
          <p:spPr>
            <a:xfrm>
              <a:off x="-892347" y="2846141"/>
              <a:ext cx="619190" cy="223587"/>
            </a:xfrm>
            <a:prstGeom prst="rect">
              <a:avLst/>
            </a:prstGeom>
            <a:noFill/>
          </p:spPr>
          <p:txBody>
            <a:bodyPr wrap="square" rtlCol="0">
              <a:spAutoFit/>
            </a:bodyPr>
            <a:lstStyle/>
            <a:p>
              <a:pPr algn="ctr">
                <a:lnSpc>
                  <a:spcPts val="1000"/>
                </a:lnSpc>
              </a:pPr>
              <a:r>
                <a:rPr lang="en-US" altLang="ja-JP" sz="1200" b="1" spc="100" dirty="0">
                  <a:solidFill>
                    <a:schemeClr val="tx1">
                      <a:lumMod val="75000"/>
                      <a:lumOff val="25000"/>
                    </a:schemeClr>
                  </a:solidFill>
                  <a:latin typeface="Arial" pitchFamily="34" charset="0"/>
                  <a:ea typeface="メイリオ" pitchFamily="50" charset="-128"/>
                </a:rPr>
                <a:t>OSS</a:t>
              </a:r>
              <a:endParaRPr kumimoji="1" lang="ja-JP" altLang="en-US" sz="1200" b="1" spc="100" dirty="0">
                <a:solidFill>
                  <a:schemeClr val="tx1">
                    <a:lumMod val="75000"/>
                    <a:lumOff val="25000"/>
                  </a:schemeClr>
                </a:solidFill>
                <a:latin typeface="Arial" pitchFamily="34" charset="0"/>
                <a:ea typeface="メイリオ" pitchFamily="50" charset="-128"/>
              </a:endParaRPr>
            </a:p>
          </p:txBody>
        </p:sp>
      </p:grpSp>
      <p:grpSp>
        <p:nvGrpSpPr>
          <p:cNvPr id="355" name="グループ化 354"/>
          <p:cNvGrpSpPr/>
          <p:nvPr/>
        </p:nvGrpSpPr>
        <p:grpSpPr>
          <a:xfrm>
            <a:off x="4320671" y="3162497"/>
            <a:ext cx="1002639" cy="582899"/>
            <a:chOff x="-1275796" y="2586764"/>
            <a:chExt cx="1002639" cy="582899"/>
          </a:xfrm>
        </p:grpSpPr>
        <p:grpSp>
          <p:nvGrpSpPr>
            <p:cNvPr id="356" name="グループ化 329"/>
            <p:cNvGrpSpPr/>
            <p:nvPr/>
          </p:nvGrpSpPr>
          <p:grpSpPr>
            <a:xfrm>
              <a:off x="-1275796" y="2586764"/>
              <a:ext cx="861755" cy="582899"/>
              <a:chOff x="-1275796" y="2586764"/>
              <a:chExt cx="861755" cy="582899"/>
            </a:xfrm>
          </p:grpSpPr>
          <p:sp>
            <p:nvSpPr>
              <p:cNvPr id="358" name="メモ 357"/>
              <p:cNvSpPr/>
              <p:nvPr/>
            </p:nvSpPr>
            <p:spPr bwMode="auto">
              <a:xfrm>
                <a:off x="-1275796" y="2665663"/>
                <a:ext cx="468000" cy="504000"/>
              </a:xfrm>
              <a:prstGeom prst="foldedCorner">
                <a:avLst/>
              </a:prstGeom>
              <a:solidFill>
                <a:schemeClr val="bg1">
                  <a:lumMod val="95000"/>
                </a:schemeClr>
              </a:solidFill>
              <a:ln w="9525">
                <a:solidFill>
                  <a:schemeClr val="bg1">
                    <a:lumMod val="75000"/>
                  </a:schemeClr>
                </a:solidFill>
                <a:miter lim="800000"/>
                <a:headEnd/>
                <a:tailEnd/>
              </a:ln>
              <a:effectLst/>
            </p:spPr>
            <p:txBody>
              <a:bodyPr wrap="square" lIns="0" tIns="0" rIns="0" bIns="0" rtlCol="0" anchor="ctr" anchorCtr="0">
                <a:noAutofit/>
              </a:bodyPr>
              <a:lstStyle/>
              <a:p>
                <a:pPr algn="ctr">
                  <a:lnSpc>
                    <a:spcPct val="100000"/>
                  </a:lnSpc>
                </a:pPr>
                <a:r>
                  <a:rPr kumimoji="1" lang="ja-JP" altLang="en-US" sz="900" dirty="0">
                    <a:solidFill>
                      <a:schemeClr val="tx1">
                        <a:lumMod val="75000"/>
                        <a:lumOff val="25000"/>
                      </a:schemeClr>
                    </a:solidFill>
                    <a:latin typeface="Arial" pitchFamily="34" charset="0"/>
                    <a:ea typeface="メイリオ" pitchFamily="50" charset="-128"/>
                  </a:rPr>
                  <a:t>契約書</a:t>
                </a:r>
                <a:endParaRPr kumimoji="1" lang="en-US" altLang="ja-JP" sz="900" dirty="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900" dirty="0">
                    <a:solidFill>
                      <a:schemeClr val="tx1">
                        <a:lumMod val="75000"/>
                        <a:lumOff val="25000"/>
                      </a:schemeClr>
                    </a:solidFill>
                    <a:latin typeface="Arial" pitchFamily="34" charset="0"/>
                    <a:ea typeface="メイリオ" pitchFamily="50" charset="-128"/>
                  </a:rPr>
                  <a:t>使用</a:t>
                </a:r>
                <a:endParaRPr lang="en-US" altLang="ja-JP" sz="900" dirty="0">
                  <a:solidFill>
                    <a:schemeClr val="tx1">
                      <a:lumMod val="75000"/>
                      <a:lumOff val="25000"/>
                    </a:schemeClr>
                  </a:solidFill>
                  <a:latin typeface="Arial" pitchFamily="34" charset="0"/>
                  <a:ea typeface="メイリオ" pitchFamily="50" charset="-128"/>
                </a:endParaRPr>
              </a:p>
              <a:p>
                <a:pPr algn="ctr">
                  <a:lnSpc>
                    <a:spcPct val="100000"/>
                  </a:lnSpc>
                </a:pPr>
                <a:r>
                  <a:rPr lang="ja-JP" altLang="en-US" sz="900" dirty="0">
                    <a:solidFill>
                      <a:schemeClr val="tx1">
                        <a:lumMod val="75000"/>
                        <a:lumOff val="25000"/>
                      </a:schemeClr>
                    </a:solidFill>
                    <a:latin typeface="Arial" pitchFamily="34" charset="0"/>
                    <a:ea typeface="メイリオ" pitchFamily="50" charset="-128"/>
                  </a:rPr>
                  <a:t>許諾</a:t>
                </a:r>
                <a:endParaRPr kumimoji="1" lang="ja-JP" altLang="en-US" sz="900" dirty="0">
                  <a:solidFill>
                    <a:schemeClr val="tx1">
                      <a:lumMod val="75000"/>
                      <a:lumOff val="25000"/>
                    </a:schemeClr>
                  </a:solidFill>
                  <a:latin typeface="Arial" pitchFamily="34" charset="0"/>
                  <a:ea typeface="メイリオ" pitchFamily="50" charset="-128"/>
                </a:endParaRPr>
              </a:p>
            </p:txBody>
          </p:sp>
          <p:grpSp>
            <p:nvGrpSpPr>
              <p:cNvPr id="359" name="グループ化 323"/>
              <p:cNvGrpSpPr/>
              <p:nvPr/>
            </p:nvGrpSpPr>
            <p:grpSpPr>
              <a:xfrm>
                <a:off x="-790609" y="2586764"/>
                <a:ext cx="376568" cy="376568"/>
                <a:chOff x="-3764280" y="0"/>
                <a:chExt cx="2123440" cy="2123440"/>
              </a:xfrm>
            </p:grpSpPr>
            <p:sp>
              <p:nvSpPr>
                <p:cNvPr id="360" name="パイ 359"/>
                <p:cNvSpPr/>
                <p:nvPr/>
              </p:nvSpPr>
              <p:spPr bwMode="auto">
                <a:xfrm>
                  <a:off x="-3764280" y="0"/>
                  <a:ext cx="2123440" cy="2123440"/>
                </a:xfrm>
                <a:prstGeom prst="pie">
                  <a:avLst>
                    <a:gd name="adj1" fmla="val 0"/>
                    <a:gd name="adj2" fmla="val 21520986"/>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61" name="パイ 360"/>
                <p:cNvSpPr/>
                <p:nvPr/>
              </p:nvSpPr>
              <p:spPr bwMode="auto">
                <a:xfrm>
                  <a:off x="-3764280" y="0"/>
                  <a:ext cx="2123440" cy="2123440"/>
                </a:xfrm>
                <a:prstGeom prst="pie">
                  <a:avLst>
                    <a:gd name="adj1" fmla="val 0"/>
                    <a:gd name="adj2" fmla="val 2848803"/>
                  </a:avLst>
                </a:prstGeom>
                <a:gradFill flip="none" rotWithShape="1">
                  <a:gsLst>
                    <a:gs pos="0">
                      <a:schemeClr val="bg1"/>
                    </a:gs>
                    <a:gs pos="50000">
                      <a:schemeClr val="bg1">
                        <a:alpha val="46000"/>
                      </a:schemeClr>
                    </a:gs>
                    <a:gs pos="100000">
                      <a:schemeClr val="accent1">
                        <a:tint val="23500"/>
                        <a:satMod val="160000"/>
                      </a:schemeClr>
                    </a:gs>
                  </a:gsLst>
                  <a:lin ang="19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62" name="パイ 361"/>
                <p:cNvSpPr/>
                <p:nvPr/>
              </p:nvSpPr>
              <p:spPr bwMode="auto">
                <a:xfrm>
                  <a:off x="-3764280" y="0"/>
                  <a:ext cx="2123440" cy="2123440"/>
                </a:xfrm>
                <a:prstGeom prst="pie">
                  <a:avLst>
                    <a:gd name="adj1" fmla="val 16366371"/>
                    <a:gd name="adj2" fmla="val 18868111"/>
                  </a:avLst>
                </a:prstGeom>
                <a:gradFill flip="none" rotWithShape="1">
                  <a:gsLst>
                    <a:gs pos="0">
                      <a:schemeClr val="bg1"/>
                    </a:gs>
                    <a:gs pos="50000">
                      <a:schemeClr val="bg1">
                        <a:alpha val="46000"/>
                      </a:schemeClr>
                    </a:gs>
                    <a:gs pos="100000">
                      <a:schemeClr val="accent1">
                        <a:tint val="23500"/>
                        <a:satMod val="160000"/>
                      </a:schemeClr>
                    </a:gs>
                  </a:gsLst>
                  <a:lin ang="13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63" name="パイ 362"/>
                <p:cNvSpPr/>
                <p:nvPr/>
              </p:nvSpPr>
              <p:spPr bwMode="auto">
                <a:xfrm>
                  <a:off x="-3764280" y="0"/>
                  <a:ext cx="2123440" cy="2123440"/>
                </a:xfrm>
                <a:prstGeom prst="pie">
                  <a:avLst>
                    <a:gd name="adj1" fmla="val 8639719"/>
                    <a:gd name="adj2" fmla="val 11097295"/>
                  </a:avLst>
                </a:prstGeom>
                <a:gradFill flip="none" rotWithShape="1">
                  <a:gsLst>
                    <a:gs pos="0">
                      <a:schemeClr val="bg1"/>
                    </a:gs>
                    <a:gs pos="50000">
                      <a:schemeClr val="bg1">
                        <a:alpha val="46000"/>
                      </a:schemeClr>
                    </a:gs>
                    <a:gs pos="100000">
                      <a:schemeClr val="accent1">
                        <a:tint val="23500"/>
                        <a:satMod val="160000"/>
                      </a:schemeClr>
                    </a:gs>
                  </a:gsLst>
                  <a:lin ang="4200000" scaled="0"/>
                  <a:tileRect/>
                </a:gra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64" name="円/楕円 363"/>
                <p:cNvSpPr/>
                <p:nvPr/>
              </p:nvSpPr>
              <p:spPr bwMode="auto">
                <a:xfrm>
                  <a:off x="-2981960" y="782320"/>
                  <a:ext cx="558800" cy="558800"/>
                </a:xfrm>
                <a:prstGeom prst="ellipse">
                  <a:avLst/>
                </a:prstGeom>
                <a:solidFill>
                  <a:schemeClr val="bg1">
                    <a:lumMod val="75000"/>
                  </a:schemeClr>
                </a:solidFill>
                <a:ln w="57150">
                  <a:solidFill>
                    <a:srgbClr val="FFFFFF"/>
                  </a:solid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357" name="テキスト ボックス 356"/>
            <p:cNvSpPr txBox="1"/>
            <p:nvPr/>
          </p:nvSpPr>
          <p:spPr>
            <a:xfrm>
              <a:off x="-892347" y="2846141"/>
              <a:ext cx="619190" cy="223587"/>
            </a:xfrm>
            <a:prstGeom prst="rect">
              <a:avLst/>
            </a:prstGeom>
            <a:noFill/>
          </p:spPr>
          <p:txBody>
            <a:bodyPr wrap="square" rtlCol="0">
              <a:spAutoFit/>
            </a:bodyPr>
            <a:lstStyle/>
            <a:p>
              <a:pPr algn="ctr">
                <a:lnSpc>
                  <a:spcPts val="1000"/>
                </a:lnSpc>
              </a:pPr>
              <a:r>
                <a:rPr lang="en-US" altLang="ja-JP" sz="1200" b="1" spc="100" dirty="0">
                  <a:solidFill>
                    <a:schemeClr val="tx1">
                      <a:lumMod val="75000"/>
                      <a:lumOff val="25000"/>
                    </a:schemeClr>
                  </a:solidFill>
                  <a:latin typeface="Arial" pitchFamily="34" charset="0"/>
                  <a:ea typeface="メイリオ" pitchFamily="50" charset="-128"/>
                </a:rPr>
                <a:t>OSS</a:t>
              </a:r>
              <a:endParaRPr kumimoji="1" lang="ja-JP" altLang="en-US" sz="1200" b="1" spc="100" dirty="0">
                <a:solidFill>
                  <a:schemeClr val="tx1">
                    <a:lumMod val="75000"/>
                    <a:lumOff val="25000"/>
                  </a:schemeClr>
                </a:solidFill>
                <a:latin typeface="Arial" pitchFamily="34" charset="0"/>
                <a:ea typeface="メイリオ" pitchFamily="50" charset="-128"/>
              </a:endParaRPr>
            </a:p>
          </p:txBody>
        </p:sp>
      </p:grpSp>
      <p:sp>
        <p:nvSpPr>
          <p:cNvPr id="2" name="タイトル 1"/>
          <p:cNvSpPr>
            <a:spLocks noGrp="1"/>
          </p:cNvSpPr>
          <p:nvPr>
            <p:ph type="title"/>
          </p:nvPr>
        </p:nvSpPr>
        <p:spPr>
          <a:xfrm>
            <a:off x="284027" y="207820"/>
            <a:ext cx="8984664" cy="348557"/>
          </a:xfrm>
        </p:spPr>
        <p:txBody>
          <a:bodyPr/>
          <a:lstStyle/>
          <a:p>
            <a:r>
              <a:rPr lang="en-US" altLang="ja-JP" dirty="0"/>
              <a:t>5-8</a:t>
            </a:r>
            <a:r>
              <a:rPr lang="ja-JP" altLang="en-US" dirty="0"/>
              <a:t> </a:t>
            </a:r>
            <a:r>
              <a:rPr lang="en-US" altLang="ja-JP" dirty="0"/>
              <a:t>OSS</a:t>
            </a:r>
            <a:r>
              <a:rPr lang="ja-JP" altLang="en-US" dirty="0"/>
              <a:t>を活用した製品の開発・販売時の検討・実施事項③</a:t>
            </a:r>
          </a:p>
        </p:txBody>
      </p:sp>
      <p:sp>
        <p:nvSpPr>
          <p:cNvPr id="2053" name="AutoShape 5" descr="「ソフトウェアアイコン」の画像検索結果"/>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grpSp>
        <p:nvGrpSpPr>
          <p:cNvPr id="50" name="グループ化 49"/>
          <p:cNvGrpSpPr/>
          <p:nvPr/>
        </p:nvGrpSpPr>
        <p:grpSpPr>
          <a:xfrm>
            <a:off x="261258" y="595995"/>
            <a:ext cx="8931698" cy="325539"/>
            <a:chOff x="293914" y="620486"/>
            <a:chExt cx="8931698" cy="481693"/>
          </a:xfrm>
        </p:grpSpPr>
        <p:sp>
          <p:nvSpPr>
            <p:cNvPr id="51" name="フリーフォーム 50"/>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52" name="フリーフォーム 51"/>
            <p:cNvSpPr/>
            <p:nvPr/>
          </p:nvSpPr>
          <p:spPr bwMode="auto">
            <a:xfrm flipH="1">
              <a:off x="527977"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53" name="直線コネクタ 52"/>
            <p:cNvCxnSpPr/>
            <p:nvPr/>
          </p:nvCxnSpPr>
          <p:spPr bwMode="auto">
            <a:xfrm rot="10800000" flipH="1" flipV="1">
              <a:off x="3717612" y="1080728"/>
              <a:ext cx="5508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54" name="テキスト ボックス 53"/>
          <p:cNvSpPr txBox="1"/>
          <p:nvPr/>
        </p:nvSpPr>
        <p:spPr>
          <a:xfrm>
            <a:off x="302079" y="636815"/>
            <a:ext cx="2723823" cy="348557"/>
          </a:xfrm>
          <a:prstGeom prst="rect">
            <a:avLst/>
          </a:prstGeom>
          <a:noFill/>
        </p:spPr>
        <p:txBody>
          <a:bodyPr wrap="none" rtlCol="0">
            <a:spAutoFit/>
          </a:bodyPr>
          <a:lstStyle/>
          <a:p>
            <a:pPr marL="342900" indent="-342900">
              <a:buSzPct val="89000"/>
              <a:buFont typeface="+mj-lt"/>
              <a:buAutoNum type="arabicPeriod" startAt="2"/>
            </a:pPr>
            <a:r>
              <a:rPr lang="ja-JP" altLang="en-US" sz="1800" b="1" spc="100" dirty="0">
                <a:solidFill>
                  <a:srgbClr val="F6167B"/>
                </a:solidFill>
                <a:latin typeface="Arial" pitchFamily="34" charset="0"/>
                <a:ea typeface="メイリオ" pitchFamily="50" charset="-128"/>
                <a:cs typeface="Times New Roman" pitchFamily="18" charset="0"/>
              </a:rPr>
              <a:t>特許リスクへの対応</a:t>
            </a:r>
          </a:p>
        </p:txBody>
      </p:sp>
      <p:grpSp>
        <p:nvGrpSpPr>
          <p:cNvPr id="314" name="グループ化 313"/>
          <p:cNvGrpSpPr/>
          <p:nvPr/>
        </p:nvGrpSpPr>
        <p:grpSpPr>
          <a:xfrm>
            <a:off x="993941" y="2857504"/>
            <a:ext cx="1206835" cy="1145849"/>
            <a:chOff x="191652" y="3413608"/>
            <a:chExt cx="941798" cy="894211"/>
          </a:xfrm>
        </p:grpSpPr>
        <p:sp>
          <p:nvSpPr>
            <p:cNvPr id="313" name="星 24 312"/>
            <p:cNvSpPr/>
            <p:nvPr/>
          </p:nvSpPr>
          <p:spPr bwMode="auto">
            <a:xfrm>
              <a:off x="369880" y="3413608"/>
              <a:ext cx="605099" cy="566138"/>
            </a:xfrm>
            <a:prstGeom prst="star24">
              <a:avLst/>
            </a:prstGeom>
            <a:solidFill>
              <a:srgbClr val="F7DC9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pic>
          <p:nvPicPr>
            <p:cNvPr id="151" name="図 150" descr="1.png"/>
            <p:cNvPicPr>
              <a:picLocks noChangeAspect="1"/>
            </p:cNvPicPr>
            <p:nvPr/>
          </p:nvPicPr>
          <p:blipFill>
            <a:blip r:embed="rId3"/>
            <a:srcRect l="5774" t="40328" r="22747"/>
            <a:stretch>
              <a:fillRect/>
            </a:stretch>
          </p:blipFill>
          <p:spPr>
            <a:xfrm>
              <a:off x="191652" y="3521578"/>
              <a:ext cx="941798" cy="786241"/>
            </a:xfrm>
            <a:prstGeom prst="rect">
              <a:avLst/>
            </a:prstGeom>
          </p:spPr>
        </p:pic>
      </p:grpSp>
      <p:sp>
        <p:nvSpPr>
          <p:cNvPr id="156" name="正方形/長方形 155"/>
          <p:cNvSpPr/>
          <p:nvPr/>
        </p:nvSpPr>
        <p:spPr bwMode="auto">
          <a:xfrm>
            <a:off x="242908" y="4096615"/>
            <a:ext cx="8986797" cy="1120278"/>
          </a:xfrm>
          <a:prstGeom prst="rect">
            <a:avLst/>
          </a:prstGeom>
          <a:solidFill>
            <a:srgbClr val="DEE4E6"/>
          </a:solidFill>
          <a:ln w="9525">
            <a:noFill/>
            <a:miter lim="800000"/>
            <a:headEnd/>
            <a:tailEnd/>
          </a:ln>
          <a:effectLst>
            <a:outerShdw blurRad="50800" dist="38100" dir="2700000" algn="tl" rotWithShape="0">
              <a:prstClr val="black">
                <a:alpha val="40000"/>
              </a:prstClr>
            </a:outerShdw>
          </a:effectLst>
        </p:spPr>
        <p:txBody>
          <a:bodyPr wrap="square" lIns="432000" tIns="144000" rIns="396000" bIns="144000" rtlCol="0" anchor="ctr" anchorCtr="0">
            <a:noAutofit/>
          </a:bodyPr>
          <a:lstStyle/>
          <a:p>
            <a:pPr>
              <a:lnSpc>
                <a:spcPct val="150000"/>
              </a:lnSpc>
              <a:spcBef>
                <a:spcPts val="400"/>
              </a:spcBef>
            </a:pPr>
            <a:endParaRPr lang="ja-JP" altLang="en-US" sz="1400" b="1" spc="100" dirty="0">
              <a:solidFill>
                <a:schemeClr val="tx1">
                  <a:lumMod val="75000"/>
                  <a:lumOff val="25000"/>
                </a:schemeClr>
              </a:solidFill>
              <a:latin typeface="Arial" pitchFamily="34" charset="0"/>
              <a:ea typeface="メイリオ" pitchFamily="50" charset="-128"/>
            </a:endParaRPr>
          </a:p>
        </p:txBody>
      </p:sp>
      <p:sp>
        <p:nvSpPr>
          <p:cNvPr id="157" name="角丸四角形 156"/>
          <p:cNvSpPr/>
          <p:nvPr/>
        </p:nvSpPr>
        <p:spPr>
          <a:xfrm>
            <a:off x="369200" y="4240517"/>
            <a:ext cx="1199718" cy="832474"/>
          </a:xfrm>
          <a:prstGeom prst="roundRect">
            <a:avLst/>
          </a:prstGeom>
          <a:solidFill>
            <a:srgbClr val="33B1D9"/>
          </a:solidFill>
        </p:spPr>
        <p:txBody>
          <a:bodyPr wrap="square" lIns="108000" tIns="0" rIns="108000" bIns="0" anchor="ctr">
            <a:noAutofit/>
          </a:bodyPr>
          <a:lstStyle/>
          <a:p>
            <a:pPr marL="144000" indent="-144000" algn="ctr" defTabSz="914331">
              <a:lnSpc>
                <a:spcPct val="100000"/>
              </a:lnSpc>
              <a:buClr>
                <a:srgbClr val="4DBDDB"/>
              </a:buClr>
              <a:buSzPct val="93000"/>
              <a:defRPr/>
            </a:pPr>
            <a:r>
              <a:rPr lang="ja-JP" altLang="en-US" sz="1800" b="1" dirty="0">
                <a:solidFill>
                  <a:schemeClr val="bg1"/>
                </a:solidFill>
                <a:latin typeface="Arial" pitchFamily="34" charset="0"/>
                <a:ea typeface="メイリオ" pitchFamily="50" charset="-128"/>
              </a:rPr>
              <a:t>対応</a:t>
            </a:r>
            <a:endParaRPr lang="ja-JP" altLang="ja-JP" sz="1800" b="1" dirty="0">
              <a:solidFill>
                <a:schemeClr val="bg1"/>
              </a:solidFill>
              <a:latin typeface="Arial" pitchFamily="34" charset="0"/>
              <a:ea typeface="メイリオ" pitchFamily="50" charset="-128"/>
            </a:endParaRPr>
          </a:p>
        </p:txBody>
      </p:sp>
      <p:sp>
        <p:nvSpPr>
          <p:cNvPr id="158" name="正方形/長方形 157"/>
          <p:cNvSpPr/>
          <p:nvPr/>
        </p:nvSpPr>
        <p:spPr>
          <a:xfrm>
            <a:off x="1721964" y="4183845"/>
            <a:ext cx="6767512" cy="1023429"/>
          </a:xfrm>
          <a:prstGeom prst="rect">
            <a:avLst/>
          </a:prstGeom>
          <a:noFill/>
        </p:spPr>
        <p:txBody>
          <a:bodyPr wrap="square" lIns="0" tIns="0" rIns="0" bIns="0">
            <a:noAutofit/>
          </a:bodyPr>
          <a:lstStyle/>
          <a:p>
            <a:pPr marL="180000" indent="-180000" defTabSz="914331">
              <a:lnSpc>
                <a:spcPct val="150000"/>
              </a:lnSpc>
              <a:buClr>
                <a:srgbClr val="4DBDDB"/>
              </a:buClr>
              <a:buSzPct val="93000"/>
              <a:buFont typeface="Wingdings"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開発時は自らの特許出願（の検討）と第三者の特許調査を実施すること。</a:t>
            </a:r>
          </a:p>
          <a:p>
            <a:pPr marL="180000" indent="-180000" defTabSz="914331">
              <a:lnSpc>
                <a:spcPct val="150000"/>
              </a:lnSpc>
              <a:buClr>
                <a:srgbClr val="4DBDDB"/>
              </a:buClr>
              <a:buSzPct val="93000"/>
              <a:buFont typeface="Wingdings" pitchFamily="2" charset="2"/>
              <a:buChar char="l"/>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活用によるメリットとリスクを総合的に判断すること。</a:t>
            </a:r>
          </a:p>
          <a:p>
            <a:pPr marL="180000" indent="-180000" defTabSz="914331">
              <a:lnSpc>
                <a:spcPct val="150000"/>
              </a:lnSpc>
              <a:buClr>
                <a:srgbClr val="4DBDDB"/>
              </a:buClr>
              <a:buSzPct val="93000"/>
              <a:buFont typeface="Wingdings"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具体的な事案が生じた場合は、ご所属の特許担当部署に相談すること。</a:t>
            </a:r>
          </a:p>
        </p:txBody>
      </p:sp>
      <p:sp>
        <p:nvSpPr>
          <p:cNvPr id="178" name="正方形/長方形 177"/>
          <p:cNvSpPr/>
          <p:nvPr/>
        </p:nvSpPr>
        <p:spPr bwMode="auto">
          <a:xfrm>
            <a:off x="404260" y="1001028"/>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ライセンスは第三者の知財権を侵害していないことを保証していないため、第三者からの訴訟に</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巻き込まれるリスクがあります</a:t>
            </a:r>
            <a:r>
              <a:rPr lang="ja-JP" altLang="en-US" sz="1200" b="1" spc="100" dirty="0">
                <a:solidFill>
                  <a:srgbClr val="F6167B"/>
                </a:solidFill>
                <a:latin typeface="Arial" pitchFamily="34" charset="0"/>
                <a:ea typeface="メイリオ" pitchFamily="50" charset="-128"/>
              </a:rPr>
              <a:t>（図①）</a:t>
            </a:r>
            <a:r>
              <a:rPr lang="ja-JP" altLang="en-US" sz="1200" b="1" spc="100" dirty="0">
                <a:solidFill>
                  <a:schemeClr val="tx1">
                    <a:lumMod val="75000"/>
                    <a:lumOff val="25000"/>
                  </a:schemeClr>
                </a:solidFill>
                <a:latin typeface="Arial" pitchFamily="34" charset="0"/>
                <a:ea typeface="メイリオ" pitchFamily="50" charset="-128"/>
              </a:rPr>
              <a:t>。また、活用する</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と関連する特許を当社が保有している場合に、</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その権利不行使（無償での実施許諾しなければならない）の義務を課す</a:t>
            </a:r>
            <a:r>
              <a:rPr lang="ja-JP" altLang="en-US" sz="1200" b="1" spc="100" dirty="0">
                <a:solidFill>
                  <a:srgbClr val="F6167B"/>
                </a:solidFill>
                <a:latin typeface="Arial" pitchFamily="34" charset="0"/>
                <a:ea typeface="メイリオ" pitchFamily="50" charset="-128"/>
              </a:rPr>
              <a:t>（図②）</a:t>
            </a:r>
            <a:r>
              <a:rPr lang="ja-JP" altLang="en-US" sz="1200" b="1" spc="100" dirty="0">
                <a:solidFill>
                  <a:schemeClr val="tx1">
                    <a:lumMod val="75000"/>
                    <a:lumOff val="25000"/>
                  </a:schemeClr>
                </a:solidFill>
                <a:latin typeface="Arial" pitchFamily="34" charset="0"/>
                <a:ea typeface="メイリオ" pitchFamily="50" charset="-128"/>
              </a:rPr>
              <a:t>ライセンスもあります。</a:t>
            </a:r>
          </a:p>
        </p:txBody>
      </p:sp>
      <p:cxnSp>
        <p:nvCxnSpPr>
          <p:cNvPr id="179" name="直線コネクタ 178"/>
          <p:cNvCxnSpPr/>
          <p:nvPr/>
        </p:nvCxnSpPr>
        <p:spPr bwMode="auto">
          <a:xfrm flipV="1">
            <a:off x="216971" y="1963547"/>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grpSp>
        <p:nvGrpSpPr>
          <p:cNvPr id="55" name="グループ化 54"/>
          <p:cNvGrpSpPr/>
          <p:nvPr/>
        </p:nvGrpSpPr>
        <p:grpSpPr>
          <a:xfrm>
            <a:off x="216977" y="2022530"/>
            <a:ext cx="3024000" cy="793832"/>
            <a:chOff x="-767166" y="2262754"/>
            <a:chExt cx="3024000" cy="793832"/>
          </a:xfrm>
          <a:solidFill>
            <a:srgbClr val="976E9E"/>
          </a:solidFill>
        </p:grpSpPr>
        <p:sp>
          <p:nvSpPr>
            <p:cNvPr id="48" name="角丸四角形 47"/>
            <p:cNvSpPr/>
            <p:nvPr/>
          </p:nvSpPr>
          <p:spPr bwMode="auto">
            <a:xfrm>
              <a:off x="-767166" y="2262754"/>
              <a:ext cx="3024000" cy="550190"/>
            </a:xfrm>
            <a:prstGeom prst="roundRect">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9" name="二等辺三角形 48"/>
            <p:cNvSpPr/>
            <p:nvPr/>
          </p:nvSpPr>
          <p:spPr bwMode="auto">
            <a:xfrm rot="8857597">
              <a:off x="-173152" y="2413407"/>
              <a:ext cx="376440" cy="643179"/>
            </a:xfrm>
            <a:prstGeom prst="triangl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56" name="テキスト ボックス 55"/>
          <p:cNvSpPr txBox="1"/>
          <p:nvPr/>
        </p:nvSpPr>
        <p:spPr>
          <a:xfrm>
            <a:off x="225944" y="2078815"/>
            <a:ext cx="3030604" cy="480131"/>
          </a:xfrm>
          <a:prstGeom prst="rect">
            <a:avLst/>
          </a:prstGeom>
          <a:noFill/>
        </p:spPr>
        <p:txBody>
          <a:bodyPr wrap="square" rtlCol="0">
            <a:spAutoFit/>
          </a:bodyPr>
          <a:lstStyle/>
          <a:p>
            <a:r>
              <a:rPr kumimoji="1" lang="ja-JP" altLang="en-US" sz="1400" b="1" spc="100" dirty="0">
                <a:solidFill>
                  <a:schemeClr val="bg1"/>
                </a:solidFill>
                <a:latin typeface="Arial" pitchFamily="34" charset="0"/>
                <a:ea typeface="メイリオ" pitchFamily="50" charset="-128"/>
              </a:rPr>
              <a:t>特許リスクは大きく</a:t>
            </a:r>
            <a:r>
              <a:rPr kumimoji="1" lang="en-US" altLang="ja-JP" sz="1400" b="1" spc="100" dirty="0">
                <a:solidFill>
                  <a:schemeClr val="bg1"/>
                </a:solidFill>
                <a:latin typeface="Arial" pitchFamily="34" charset="0"/>
                <a:ea typeface="メイリオ" pitchFamily="50" charset="-128"/>
              </a:rPr>
              <a:t>2</a:t>
            </a:r>
            <a:r>
              <a:rPr kumimoji="1" lang="ja-JP" altLang="en-US" sz="1400" b="1" spc="100" dirty="0">
                <a:solidFill>
                  <a:schemeClr val="bg1"/>
                </a:solidFill>
                <a:latin typeface="Arial" pitchFamily="34" charset="0"/>
                <a:ea typeface="メイリオ" pitchFamily="50" charset="-128"/>
              </a:rPr>
              <a:t>種類。</a:t>
            </a:r>
            <a:endParaRPr kumimoji="1" lang="en-US" altLang="ja-JP" sz="1400" b="1" spc="100" dirty="0">
              <a:solidFill>
                <a:schemeClr val="bg1"/>
              </a:solidFill>
              <a:latin typeface="Arial" pitchFamily="34" charset="0"/>
              <a:ea typeface="メイリオ" pitchFamily="50" charset="-128"/>
            </a:endParaRPr>
          </a:p>
          <a:p>
            <a:r>
              <a:rPr lang="ja-JP" altLang="en-US" sz="1400" b="1" spc="100" dirty="0">
                <a:solidFill>
                  <a:schemeClr val="bg1"/>
                </a:solidFill>
                <a:latin typeface="Arial" pitchFamily="34" charset="0"/>
                <a:ea typeface="メイリオ" pitchFamily="50" charset="-128"/>
              </a:rPr>
              <a:t>影響は商流全体に及ぶことも･･･</a:t>
            </a:r>
            <a:endParaRPr kumimoji="1" lang="ja-JP" altLang="en-US" sz="1400" b="1" spc="100" dirty="0">
              <a:solidFill>
                <a:schemeClr val="bg1"/>
              </a:solidFill>
              <a:latin typeface="Arial" pitchFamily="34" charset="0"/>
              <a:ea typeface="メイリオ" pitchFamily="50" charset="-128"/>
            </a:endParaRPr>
          </a:p>
        </p:txBody>
      </p:sp>
      <p:cxnSp>
        <p:nvCxnSpPr>
          <p:cNvPr id="256" name="直線矢印コネクタ 255"/>
          <p:cNvCxnSpPr/>
          <p:nvPr/>
        </p:nvCxnSpPr>
        <p:spPr bwMode="auto">
          <a:xfrm>
            <a:off x="3473112" y="2936914"/>
            <a:ext cx="452481" cy="4767"/>
          </a:xfrm>
          <a:prstGeom prst="straightConnector1">
            <a:avLst/>
          </a:prstGeom>
          <a:noFill/>
          <a:ln w="28575" cap="flat" cmpd="sng" algn="ctr">
            <a:solidFill>
              <a:schemeClr val="bg1">
                <a:lumMod val="50000"/>
              </a:schemeClr>
            </a:solidFill>
            <a:prstDash val="sysDash"/>
            <a:round/>
            <a:headEnd type="none" w="med" len="med"/>
            <a:tailEnd type="arrow"/>
          </a:ln>
          <a:effectLst/>
        </p:spPr>
      </p:cxnSp>
      <p:cxnSp>
        <p:nvCxnSpPr>
          <p:cNvPr id="259" name="直線矢印コネクタ 258"/>
          <p:cNvCxnSpPr/>
          <p:nvPr/>
        </p:nvCxnSpPr>
        <p:spPr bwMode="auto">
          <a:xfrm flipV="1">
            <a:off x="4500639" y="2936914"/>
            <a:ext cx="695879" cy="703"/>
          </a:xfrm>
          <a:prstGeom prst="straightConnector1">
            <a:avLst/>
          </a:prstGeom>
          <a:noFill/>
          <a:ln w="28575" cap="flat" cmpd="sng" algn="ctr">
            <a:solidFill>
              <a:schemeClr val="bg1">
                <a:lumMod val="50000"/>
              </a:schemeClr>
            </a:solidFill>
            <a:prstDash val="solid"/>
            <a:round/>
            <a:headEnd type="none" w="med" len="med"/>
            <a:tailEnd type="arrow"/>
          </a:ln>
          <a:effectLst/>
        </p:spPr>
      </p:cxnSp>
      <p:cxnSp>
        <p:nvCxnSpPr>
          <p:cNvPr id="263" name="直線矢印コネクタ 262"/>
          <p:cNvCxnSpPr/>
          <p:nvPr/>
        </p:nvCxnSpPr>
        <p:spPr bwMode="auto">
          <a:xfrm>
            <a:off x="5698210" y="2936914"/>
            <a:ext cx="705058" cy="703"/>
          </a:xfrm>
          <a:prstGeom prst="straightConnector1">
            <a:avLst/>
          </a:prstGeom>
          <a:noFill/>
          <a:ln w="28575" cap="flat" cmpd="sng" algn="ctr">
            <a:solidFill>
              <a:schemeClr val="bg1">
                <a:lumMod val="50000"/>
              </a:schemeClr>
            </a:solidFill>
            <a:prstDash val="solid"/>
            <a:round/>
            <a:headEnd type="none" w="med" len="med"/>
            <a:tailEnd type="arrow"/>
          </a:ln>
          <a:effectLst/>
        </p:spPr>
      </p:cxnSp>
      <p:grpSp>
        <p:nvGrpSpPr>
          <p:cNvPr id="283" name="グループ化 282"/>
          <p:cNvGrpSpPr/>
          <p:nvPr/>
        </p:nvGrpSpPr>
        <p:grpSpPr>
          <a:xfrm>
            <a:off x="5540979" y="3217776"/>
            <a:ext cx="1124511" cy="477054"/>
            <a:chOff x="5932394" y="4030169"/>
            <a:chExt cx="1579880" cy="670236"/>
          </a:xfrm>
        </p:grpSpPr>
        <p:sp>
          <p:nvSpPr>
            <p:cNvPr id="284" name="円柱 283"/>
            <p:cNvSpPr/>
            <p:nvPr/>
          </p:nvSpPr>
          <p:spPr bwMode="auto">
            <a:xfrm>
              <a:off x="6201626" y="4077162"/>
              <a:ext cx="996019" cy="585382"/>
            </a:xfrm>
            <a:prstGeom prst="can">
              <a:avLst/>
            </a:prstGeom>
            <a:solidFill>
              <a:srgbClr val="F3919D"/>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85" name="テキスト ボックス 284"/>
            <p:cNvSpPr txBox="1"/>
            <p:nvPr/>
          </p:nvSpPr>
          <p:spPr>
            <a:xfrm>
              <a:off x="5932394" y="4030169"/>
              <a:ext cx="1579880" cy="670236"/>
            </a:xfrm>
            <a:prstGeom prst="rect">
              <a:avLst/>
            </a:prstGeom>
            <a:noFill/>
          </p:spPr>
          <p:txBody>
            <a:bodyPr wrap="square" rtlCol="0">
              <a:spAutoFit/>
            </a:bodyPr>
            <a:lstStyle/>
            <a:p>
              <a:pPr algn="ctr">
                <a:lnSpc>
                  <a:spcPts val="1000"/>
                </a:lnSpc>
              </a:pPr>
              <a:r>
                <a:rPr lang="ja-JP" altLang="en-US" sz="1200" b="1" spc="100" dirty="0">
                  <a:solidFill>
                    <a:schemeClr val="tx1">
                      <a:lumMod val="75000"/>
                      <a:lumOff val="25000"/>
                    </a:schemeClr>
                  </a:solidFill>
                  <a:latin typeface="Arial" pitchFamily="34" charset="0"/>
                  <a:ea typeface="メイリオ" pitchFamily="50" charset="-128"/>
                </a:rPr>
                <a:t>当社製品</a:t>
              </a:r>
              <a:endParaRPr lang="en-US" altLang="ja-JP" sz="1200" b="1" spc="100" dirty="0">
                <a:solidFill>
                  <a:schemeClr val="tx1">
                    <a:lumMod val="75000"/>
                    <a:lumOff val="25000"/>
                  </a:schemeClr>
                </a:solidFill>
                <a:latin typeface="Arial" pitchFamily="34" charset="0"/>
                <a:ea typeface="メイリオ" pitchFamily="50" charset="-128"/>
              </a:endParaRPr>
            </a:p>
            <a:p>
              <a:pPr algn="ctr">
                <a:lnSpc>
                  <a:spcPts val="1000"/>
                </a:lnSpc>
              </a:pPr>
              <a:r>
                <a:rPr lang="ja-JP" altLang="en-US" sz="1200" b="1" spc="100" dirty="0">
                  <a:solidFill>
                    <a:schemeClr val="tx1">
                      <a:lumMod val="75000"/>
                      <a:lumOff val="25000"/>
                    </a:schemeClr>
                  </a:solidFill>
                  <a:latin typeface="Arial" pitchFamily="34" charset="0"/>
                  <a:ea typeface="メイリオ" pitchFamily="50" charset="-128"/>
                </a:rPr>
                <a:t>＋</a:t>
              </a:r>
              <a:endParaRPr lang="en-US" altLang="ja-JP" sz="1200" b="1" spc="100" dirty="0">
                <a:solidFill>
                  <a:schemeClr val="tx1">
                    <a:lumMod val="75000"/>
                    <a:lumOff val="25000"/>
                  </a:schemeClr>
                </a:solidFill>
                <a:latin typeface="Arial" pitchFamily="34" charset="0"/>
                <a:ea typeface="メイリオ" pitchFamily="50" charset="-128"/>
              </a:endParaRPr>
            </a:p>
            <a:p>
              <a:pPr algn="ctr">
                <a:lnSpc>
                  <a:spcPts val="1000"/>
                </a:lnSpc>
              </a:pPr>
              <a:r>
                <a:rPr lang="en-US" altLang="ja-JP" sz="1200" b="1" spc="100" dirty="0">
                  <a:solidFill>
                    <a:schemeClr val="tx1">
                      <a:lumMod val="75000"/>
                      <a:lumOff val="25000"/>
                    </a:schemeClr>
                  </a:solidFill>
                  <a:latin typeface="Arial" pitchFamily="34" charset="0"/>
                  <a:ea typeface="メイリオ" pitchFamily="50" charset="-128"/>
                </a:rPr>
                <a:t>OSS</a:t>
              </a:r>
              <a:endParaRPr kumimoji="1" lang="ja-JP" altLang="en-US" sz="1200" b="1" spc="100" dirty="0">
                <a:solidFill>
                  <a:schemeClr val="tx1">
                    <a:lumMod val="75000"/>
                    <a:lumOff val="25000"/>
                  </a:schemeClr>
                </a:solidFill>
                <a:latin typeface="Arial" pitchFamily="34" charset="0"/>
                <a:ea typeface="メイリオ" pitchFamily="50" charset="-128"/>
              </a:endParaRPr>
            </a:p>
          </p:txBody>
        </p:sp>
      </p:grpSp>
      <p:sp>
        <p:nvSpPr>
          <p:cNvPr id="287" name="フリーフォーム 286"/>
          <p:cNvSpPr/>
          <p:nvPr/>
        </p:nvSpPr>
        <p:spPr bwMode="auto">
          <a:xfrm>
            <a:off x="4130842" y="2481179"/>
            <a:ext cx="1243263" cy="286084"/>
          </a:xfrm>
          <a:custGeom>
            <a:avLst/>
            <a:gdLst>
              <a:gd name="connsiteX0" fmla="*/ 770021 w 770021"/>
              <a:gd name="connsiteY0" fmla="*/ 0 h 8021"/>
              <a:gd name="connsiteX1" fmla="*/ 0 w 770021"/>
              <a:gd name="connsiteY1" fmla="*/ 8021 h 8021"/>
              <a:gd name="connsiteX0" fmla="*/ 1243263 w 1243263"/>
              <a:gd name="connsiteY0" fmla="*/ 0 h 112294"/>
              <a:gd name="connsiteX1" fmla="*/ 0 w 1243263"/>
              <a:gd name="connsiteY1" fmla="*/ 112294 h 112294"/>
              <a:gd name="connsiteX0" fmla="*/ 1243263 w 1243263"/>
              <a:gd name="connsiteY0" fmla="*/ 173790 h 286084"/>
              <a:gd name="connsiteX1" fmla="*/ 0 w 1243263"/>
              <a:gd name="connsiteY1" fmla="*/ 286084 h 286084"/>
              <a:gd name="connsiteX0" fmla="*/ 1243263 w 1243263"/>
              <a:gd name="connsiteY0" fmla="*/ 173790 h 286084"/>
              <a:gd name="connsiteX1" fmla="*/ 0 w 1243263"/>
              <a:gd name="connsiteY1" fmla="*/ 286084 h 286084"/>
            </a:gdLst>
            <a:ahLst/>
            <a:cxnLst>
              <a:cxn ang="0">
                <a:pos x="connsiteX0" y="connsiteY0"/>
              </a:cxn>
              <a:cxn ang="0">
                <a:pos x="connsiteX1" y="connsiteY1"/>
              </a:cxn>
            </a:cxnLst>
            <a:rect l="l" t="t" r="r" b="b"/>
            <a:pathLst>
              <a:path w="1243263" h="286084">
                <a:moveTo>
                  <a:pt x="1243263" y="173790"/>
                </a:moveTo>
                <a:cubicBezTo>
                  <a:pt x="909053" y="66842"/>
                  <a:pt x="414421" y="0"/>
                  <a:pt x="0" y="286084"/>
                </a:cubicBezTo>
              </a:path>
            </a:pathLst>
          </a:custGeom>
          <a:noFill/>
          <a:ln w="57150" cap="flat" cmpd="sng" algn="ctr">
            <a:solidFill>
              <a:srgbClr val="F6167B"/>
            </a:solidFill>
            <a:prstDash val="solid"/>
            <a:round/>
            <a:headEnd type="none" w="med" len="med"/>
            <a:tailEnd type="triangle" w="med" len="med"/>
          </a:ln>
          <a:effectLst/>
        </p:spPr>
        <p:txBody>
          <a:bodyPr rtlCol="0" anchor="ctr"/>
          <a:lstStyle/>
          <a:p>
            <a:pPr algn="ctr"/>
            <a:endParaRPr kumimoji="1" lang="ja-JP" altLang="en-US"/>
          </a:p>
        </p:txBody>
      </p:sp>
      <p:sp>
        <p:nvSpPr>
          <p:cNvPr id="288" name="フリーフォーム 287"/>
          <p:cNvSpPr/>
          <p:nvPr/>
        </p:nvSpPr>
        <p:spPr bwMode="auto">
          <a:xfrm>
            <a:off x="2871538" y="2336799"/>
            <a:ext cx="2486526" cy="438484"/>
          </a:xfrm>
          <a:custGeom>
            <a:avLst/>
            <a:gdLst>
              <a:gd name="connsiteX0" fmla="*/ 770021 w 770021"/>
              <a:gd name="connsiteY0" fmla="*/ 0 h 8021"/>
              <a:gd name="connsiteX1" fmla="*/ 0 w 770021"/>
              <a:gd name="connsiteY1" fmla="*/ 8021 h 8021"/>
              <a:gd name="connsiteX0" fmla="*/ 1243263 w 1243263"/>
              <a:gd name="connsiteY0" fmla="*/ 0 h 112294"/>
              <a:gd name="connsiteX1" fmla="*/ 0 w 1243263"/>
              <a:gd name="connsiteY1" fmla="*/ 112294 h 112294"/>
              <a:gd name="connsiteX0" fmla="*/ 1243263 w 1243263"/>
              <a:gd name="connsiteY0" fmla="*/ 173790 h 286084"/>
              <a:gd name="connsiteX1" fmla="*/ 0 w 1243263"/>
              <a:gd name="connsiteY1" fmla="*/ 286084 h 286084"/>
              <a:gd name="connsiteX0" fmla="*/ 1243263 w 1243263"/>
              <a:gd name="connsiteY0" fmla="*/ 173790 h 286084"/>
              <a:gd name="connsiteX1" fmla="*/ 0 w 1243263"/>
              <a:gd name="connsiteY1" fmla="*/ 286084 h 286084"/>
              <a:gd name="connsiteX0" fmla="*/ 1243263 w 1243263"/>
              <a:gd name="connsiteY0" fmla="*/ 272278 h 384572"/>
              <a:gd name="connsiteX1" fmla="*/ 0 w 1243263"/>
              <a:gd name="connsiteY1" fmla="*/ 384572 h 384572"/>
              <a:gd name="connsiteX0" fmla="*/ 1243263 w 1243263"/>
              <a:gd name="connsiteY0" fmla="*/ 272278 h 384572"/>
              <a:gd name="connsiteX1" fmla="*/ 0 w 1243263"/>
              <a:gd name="connsiteY1" fmla="*/ 384572 h 384572"/>
            </a:gdLst>
            <a:ahLst/>
            <a:cxnLst>
              <a:cxn ang="0">
                <a:pos x="connsiteX0" y="connsiteY0"/>
              </a:cxn>
              <a:cxn ang="0">
                <a:pos x="connsiteX1" y="connsiteY1"/>
              </a:cxn>
            </a:cxnLst>
            <a:rect l="l" t="t" r="r" b="b"/>
            <a:pathLst>
              <a:path w="1243263" h="384572">
                <a:moveTo>
                  <a:pt x="1243263" y="272278"/>
                </a:moveTo>
                <a:cubicBezTo>
                  <a:pt x="989264" y="109051"/>
                  <a:pt x="382337" y="0"/>
                  <a:pt x="0" y="384572"/>
                </a:cubicBezTo>
              </a:path>
            </a:pathLst>
          </a:custGeom>
          <a:noFill/>
          <a:ln w="57150" cap="flat" cmpd="sng" algn="ctr">
            <a:solidFill>
              <a:srgbClr val="F6167B"/>
            </a:solidFill>
            <a:prstDash val="solid"/>
            <a:round/>
            <a:headEnd type="none" w="med" len="med"/>
            <a:tailEnd type="triangle" w="med" len="med"/>
          </a:ln>
          <a:effectLst/>
        </p:spPr>
        <p:txBody>
          <a:bodyPr rtlCol="0" anchor="ctr"/>
          <a:lstStyle/>
          <a:p>
            <a:pPr algn="ctr"/>
            <a:endParaRPr kumimoji="1" lang="ja-JP" altLang="en-US"/>
          </a:p>
        </p:txBody>
      </p:sp>
      <p:sp>
        <p:nvSpPr>
          <p:cNvPr id="289" name="フリーフォーム 288"/>
          <p:cNvSpPr/>
          <p:nvPr/>
        </p:nvSpPr>
        <p:spPr bwMode="auto">
          <a:xfrm flipH="1">
            <a:off x="5422230" y="2465137"/>
            <a:ext cx="1243263" cy="286084"/>
          </a:xfrm>
          <a:custGeom>
            <a:avLst/>
            <a:gdLst>
              <a:gd name="connsiteX0" fmla="*/ 770021 w 770021"/>
              <a:gd name="connsiteY0" fmla="*/ 0 h 8021"/>
              <a:gd name="connsiteX1" fmla="*/ 0 w 770021"/>
              <a:gd name="connsiteY1" fmla="*/ 8021 h 8021"/>
              <a:gd name="connsiteX0" fmla="*/ 1243263 w 1243263"/>
              <a:gd name="connsiteY0" fmla="*/ 0 h 112294"/>
              <a:gd name="connsiteX1" fmla="*/ 0 w 1243263"/>
              <a:gd name="connsiteY1" fmla="*/ 112294 h 112294"/>
              <a:gd name="connsiteX0" fmla="*/ 1243263 w 1243263"/>
              <a:gd name="connsiteY0" fmla="*/ 173790 h 286084"/>
              <a:gd name="connsiteX1" fmla="*/ 0 w 1243263"/>
              <a:gd name="connsiteY1" fmla="*/ 286084 h 286084"/>
              <a:gd name="connsiteX0" fmla="*/ 1243263 w 1243263"/>
              <a:gd name="connsiteY0" fmla="*/ 173790 h 286084"/>
              <a:gd name="connsiteX1" fmla="*/ 0 w 1243263"/>
              <a:gd name="connsiteY1" fmla="*/ 286084 h 286084"/>
            </a:gdLst>
            <a:ahLst/>
            <a:cxnLst>
              <a:cxn ang="0">
                <a:pos x="connsiteX0" y="connsiteY0"/>
              </a:cxn>
              <a:cxn ang="0">
                <a:pos x="connsiteX1" y="connsiteY1"/>
              </a:cxn>
            </a:cxnLst>
            <a:rect l="l" t="t" r="r" b="b"/>
            <a:pathLst>
              <a:path w="1243263" h="286084">
                <a:moveTo>
                  <a:pt x="1243263" y="173790"/>
                </a:moveTo>
                <a:cubicBezTo>
                  <a:pt x="909053" y="66842"/>
                  <a:pt x="414421" y="0"/>
                  <a:pt x="0" y="286084"/>
                </a:cubicBezTo>
              </a:path>
            </a:pathLst>
          </a:custGeom>
          <a:noFill/>
          <a:ln w="57150" cap="flat" cmpd="sng" algn="ctr">
            <a:solidFill>
              <a:srgbClr val="F6167B"/>
            </a:solidFill>
            <a:prstDash val="solid"/>
            <a:round/>
            <a:headEnd type="none" w="med" len="med"/>
            <a:tailEnd type="triangle" w="med" len="med"/>
          </a:ln>
          <a:effectLst/>
        </p:spPr>
        <p:txBody>
          <a:bodyPr rtlCol="0" anchor="ctr"/>
          <a:lstStyle/>
          <a:p>
            <a:pPr algn="ctr"/>
            <a:endParaRPr kumimoji="1" lang="ja-JP" altLang="en-US"/>
          </a:p>
        </p:txBody>
      </p:sp>
      <p:sp>
        <p:nvSpPr>
          <p:cNvPr id="290" name="フリーフォーム 289"/>
          <p:cNvSpPr/>
          <p:nvPr/>
        </p:nvSpPr>
        <p:spPr bwMode="auto">
          <a:xfrm flipH="1">
            <a:off x="5422232" y="2336799"/>
            <a:ext cx="2486526" cy="438484"/>
          </a:xfrm>
          <a:custGeom>
            <a:avLst/>
            <a:gdLst>
              <a:gd name="connsiteX0" fmla="*/ 770021 w 770021"/>
              <a:gd name="connsiteY0" fmla="*/ 0 h 8021"/>
              <a:gd name="connsiteX1" fmla="*/ 0 w 770021"/>
              <a:gd name="connsiteY1" fmla="*/ 8021 h 8021"/>
              <a:gd name="connsiteX0" fmla="*/ 1243263 w 1243263"/>
              <a:gd name="connsiteY0" fmla="*/ 0 h 112294"/>
              <a:gd name="connsiteX1" fmla="*/ 0 w 1243263"/>
              <a:gd name="connsiteY1" fmla="*/ 112294 h 112294"/>
              <a:gd name="connsiteX0" fmla="*/ 1243263 w 1243263"/>
              <a:gd name="connsiteY0" fmla="*/ 173790 h 286084"/>
              <a:gd name="connsiteX1" fmla="*/ 0 w 1243263"/>
              <a:gd name="connsiteY1" fmla="*/ 286084 h 286084"/>
              <a:gd name="connsiteX0" fmla="*/ 1243263 w 1243263"/>
              <a:gd name="connsiteY0" fmla="*/ 173790 h 286084"/>
              <a:gd name="connsiteX1" fmla="*/ 0 w 1243263"/>
              <a:gd name="connsiteY1" fmla="*/ 286084 h 286084"/>
              <a:gd name="connsiteX0" fmla="*/ 1243263 w 1243263"/>
              <a:gd name="connsiteY0" fmla="*/ 272278 h 384572"/>
              <a:gd name="connsiteX1" fmla="*/ 0 w 1243263"/>
              <a:gd name="connsiteY1" fmla="*/ 384572 h 384572"/>
              <a:gd name="connsiteX0" fmla="*/ 1243263 w 1243263"/>
              <a:gd name="connsiteY0" fmla="*/ 272278 h 384572"/>
              <a:gd name="connsiteX1" fmla="*/ 0 w 1243263"/>
              <a:gd name="connsiteY1" fmla="*/ 384572 h 384572"/>
            </a:gdLst>
            <a:ahLst/>
            <a:cxnLst>
              <a:cxn ang="0">
                <a:pos x="connsiteX0" y="connsiteY0"/>
              </a:cxn>
              <a:cxn ang="0">
                <a:pos x="connsiteX1" y="connsiteY1"/>
              </a:cxn>
            </a:cxnLst>
            <a:rect l="l" t="t" r="r" b="b"/>
            <a:pathLst>
              <a:path w="1243263" h="384572">
                <a:moveTo>
                  <a:pt x="1243263" y="272278"/>
                </a:moveTo>
                <a:cubicBezTo>
                  <a:pt x="989264" y="109051"/>
                  <a:pt x="382337" y="0"/>
                  <a:pt x="0" y="384572"/>
                </a:cubicBezTo>
              </a:path>
            </a:pathLst>
          </a:custGeom>
          <a:noFill/>
          <a:ln w="57150" cap="flat" cmpd="sng" algn="ctr">
            <a:solidFill>
              <a:srgbClr val="F6167B"/>
            </a:solidFill>
            <a:prstDash val="solid"/>
            <a:round/>
            <a:headEnd type="none" w="med" len="med"/>
            <a:tailEnd type="triangle" w="med" len="med"/>
          </a:ln>
          <a:effectLst/>
        </p:spPr>
        <p:txBody>
          <a:bodyPr rtlCol="0" anchor="ctr"/>
          <a:lstStyle/>
          <a:p>
            <a:pPr algn="ctr"/>
            <a:endParaRPr kumimoji="1" lang="ja-JP" altLang="en-US"/>
          </a:p>
        </p:txBody>
      </p:sp>
      <p:grpSp>
        <p:nvGrpSpPr>
          <p:cNvPr id="291" name="グループ化 290"/>
          <p:cNvGrpSpPr/>
          <p:nvPr/>
        </p:nvGrpSpPr>
        <p:grpSpPr>
          <a:xfrm>
            <a:off x="5081791" y="3517462"/>
            <a:ext cx="696539" cy="541191"/>
            <a:chOff x="-1579249" y="3803488"/>
            <a:chExt cx="937804" cy="728646"/>
          </a:xfrm>
        </p:grpSpPr>
        <p:grpSp>
          <p:nvGrpSpPr>
            <p:cNvPr id="292" name="グループ化 174"/>
            <p:cNvGrpSpPr/>
            <p:nvPr/>
          </p:nvGrpSpPr>
          <p:grpSpPr>
            <a:xfrm>
              <a:off x="-1239935" y="3803483"/>
              <a:ext cx="291973" cy="532265"/>
              <a:chOff x="-1172318" y="3777483"/>
              <a:chExt cx="434566" cy="792214"/>
            </a:xfrm>
            <a:gradFill flip="none" rotWithShape="1">
              <a:gsLst>
                <a:gs pos="0">
                  <a:schemeClr val="tx1"/>
                </a:gs>
                <a:gs pos="50000">
                  <a:schemeClr val="tx1">
                    <a:lumMod val="50000"/>
                    <a:lumOff val="50000"/>
                  </a:schemeClr>
                </a:gs>
                <a:gs pos="100000">
                  <a:schemeClr val="bg1">
                    <a:lumMod val="50000"/>
                  </a:schemeClr>
                </a:gs>
              </a:gsLst>
              <a:lin ang="5400000" scaled="1"/>
              <a:tileRect/>
            </a:gradFill>
          </p:grpSpPr>
          <p:sp>
            <p:nvSpPr>
              <p:cNvPr id="294" name="円/楕円 293"/>
              <p:cNvSpPr/>
              <p:nvPr/>
            </p:nvSpPr>
            <p:spPr bwMode="auto">
              <a:xfrm>
                <a:off x="-1127052" y="3777483"/>
                <a:ext cx="344033" cy="344032"/>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95" name="フローチャート : 論理積ゲート 294"/>
              <p:cNvSpPr/>
              <p:nvPr/>
            </p:nvSpPr>
            <p:spPr bwMode="auto">
              <a:xfrm rot="16200000">
                <a:off x="-1213059" y="4094391"/>
                <a:ext cx="516047" cy="434566"/>
              </a:xfrm>
              <a:prstGeom prst="flowChartDelay">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293" name="テキスト ボックス 292"/>
            <p:cNvSpPr txBox="1"/>
            <p:nvPr/>
          </p:nvSpPr>
          <p:spPr bwMode="gray">
            <a:xfrm>
              <a:off x="-1579249" y="4195648"/>
              <a:ext cx="937804" cy="336486"/>
            </a:xfrm>
            <a:prstGeom prst="roundRect">
              <a:avLst/>
            </a:prstGeom>
            <a:solidFill>
              <a:srgbClr val="000000">
                <a:alpha val="69804"/>
              </a:srgbClr>
            </a:solidFill>
            <a:ln w="3175" cap="rnd">
              <a:noFill/>
              <a:miter lim="800000"/>
              <a:headEnd/>
              <a:tailEnd/>
            </a:ln>
            <a:effectLst/>
          </p:spPr>
          <p:txBody>
            <a:bodyPr wrap="square" rtlCol="0" anchor="ctr">
              <a:spAutoFit/>
            </a:bodyPr>
            <a:lstStyle/>
            <a:p>
              <a:pPr algn="ctr" fontAlgn="auto">
                <a:spcBef>
                  <a:spcPts val="0"/>
                </a:spcBef>
                <a:spcAft>
                  <a:spcPts val="300"/>
                </a:spcAft>
                <a:buClr>
                  <a:srgbClr val="C00000"/>
                </a:buClr>
              </a:pPr>
              <a:r>
                <a:rPr kumimoji="0" lang="ja-JP" altLang="en-US" sz="1200" b="1" kern="0" dirty="0">
                  <a:solidFill>
                    <a:schemeClr val="bg1"/>
                  </a:solidFill>
                  <a:latin typeface="Arial" pitchFamily="34" charset="0"/>
                  <a:ea typeface="メイリオ" pitchFamily="50" charset="-128"/>
                </a:rPr>
                <a:t>第三者</a:t>
              </a:r>
            </a:p>
          </p:txBody>
        </p:sp>
      </p:grpSp>
      <p:sp>
        <p:nvSpPr>
          <p:cNvPr id="307" name="上矢印 306"/>
          <p:cNvSpPr/>
          <p:nvPr/>
        </p:nvSpPr>
        <p:spPr bwMode="auto">
          <a:xfrm flipH="1">
            <a:off x="5317749" y="3101546"/>
            <a:ext cx="230435" cy="530043"/>
          </a:xfrm>
          <a:prstGeom prst="upArrow">
            <a:avLst>
              <a:gd name="adj1" fmla="val 50000"/>
              <a:gd name="adj2" fmla="val 72080"/>
            </a:avLst>
          </a:prstGeom>
          <a:gradFill flip="none" rotWithShape="1">
            <a:gsLst>
              <a:gs pos="0">
                <a:srgbClr val="F6167B"/>
              </a:gs>
              <a:gs pos="50000">
                <a:srgbClr val="F6167B">
                  <a:alpha val="31000"/>
                </a:srgbClr>
              </a:gs>
              <a:gs pos="100000">
                <a:srgbClr val="F6167B">
                  <a:alpha val="0"/>
                </a:srgbClr>
              </a:gs>
            </a:gsLst>
            <a:lin ang="5400000" scaled="0"/>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308" name="テキスト ボックス 79"/>
          <p:cNvSpPr txBox="1"/>
          <p:nvPr/>
        </p:nvSpPr>
        <p:spPr>
          <a:xfrm>
            <a:off x="3509494" y="2145936"/>
            <a:ext cx="4146275" cy="252000"/>
          </a:xfrm>
          <a:prstGeom prst="roundRect">
            <a:avLst/>
          </a:prstGeom>
          <a:solidFill>
            <a:srgbClr val="F6167B"/>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spc="100" dirty="0">
                <a:solidFill>
                  <a:schemeClr val="bg1"/>
                </a:solidFill>
                <a:latin typeface="Arial" pitchFamily="34" charset="0"/>
                <a:ea typeface="メイリオ" pitchFamily="50" charset="-128"/>
              </a:rPr>
              <a:t>②自社保有特許の権利不行使、無償実施許諾</a:t>
            </a:r>
            <a:endParaRPr kumimoji="1" lang="en-US" altLang="ja-JP" sz="1400" b="1" spc="100" dirty="0">
              <a:solidFill>
                <a:schemeClr val="bg1"/>
              </a:solidFill>
              <a:latin typeface="Arial" pitchFamily="34" charset="0"/>
              <a:ea typeface="メイリオ" pitchFamily="50" charset="-128"/>
            </a:endParaRPr>
          </a:p>
        </p:txBody>
      </p:sp>
      <p:cxnSp>
        <p:nvCxnSpPr>
          <p:cNvPr id="368" name="直線矢印コネクタ 367"/>
          <p:cNvCxnSpPr>
            <a:endCxn id="363" idx="2"/>
          </p:cNvCxnSpPr>
          <p:nvPr/>
        </p:nvCxnSpPr>
        <p:spPr bwMode="auto">
          <a:xfrm rot="5400000" flipH="1" flipV="1">
            <a:off x="3695570" y="2671128"/>
            <a:ext cx="430635" cy="1789942"/>
          </a:xfrm>
          <a:prstGeom prst="straightConnector1">
            <a:avLst/>
          </a:prstGeom>
          <a:noFill/>
          <a:ln w="28575" cap="flat" cmpd="sng" algn="ctr">
            <a:solidFill>
              <a:srgbClr val="4BA2C1"/>
            </a:solidFill>
            <a:prstDash val="solid"/>
            <a:round/>
            <a:headEnd type="none" w="med" len="med"/>
            <a:tailEnd type="arrow"/>
          </a:ln>
          <a:effectLst/>
        </p:spPr>
      </p:cxnSp>
      <p:cxnSp>
        <p:nvCxnSpPr>
          <p:cNvPr id="369" name="直線矢印コネクタ 368"/>
          <p:cNvCxnSpPr>
            <a:endCxn id="346" idx="3"/>
          </p:cNvCxnSpPr>
          <p:nvPr/>
        </p:nvCxnSpPr>
        <p:spPr bwMode="auto">
          <a:xfrm rot="5400000" flipH="1" flipV="1">
            <a:off x="3110583" y="3398729"/>
            <a:ext cx="288020" cy="477355"/>
          </a:xfrm>
          <a:prstGeom prst="straightConnector1">
            <a:avLst/>
          </a:prstGeom>
          <a:noFill/>
          <a:ln w="28575" cap="flat" cmpd="sng" algn="ctr">
            <a:solidFill>
              <a:srgbClr val="4D94BF"/>
            </a:solidFill>
            <a:prstDash val="solid"/>
            <a:round/>
            <a:headEnd type="none" w="med" len="med"/>
            <a:tailEnd type="arrow"/>
          </a:ln>
          <a:effectLst/>
        </p:spPr>
      </p:cxnSp>
      <p:cxnSp>
        <p:nvCxnSpPr>
          <p:cNvPr id="370" name="直線矢印コネクタ 369"/>
          <p:cNvCxnSpPr/>
          <p:nvPr/>
        </p:nvCxnSpPr>
        <p:spPr bwMode="auto">
          <a:xfrm rot="5400000" flipH="1" flipV="1">
            <a:off x="4229357" y="2227595"/>
            <a:ext cx="340381" cy="2767263"/>
          </a:xfrm>
          <a:prstGeom prst="straightConnector1">
            <a:avLst/>
          </a:prstGeom>
          <a:noFill/>
          <a:ln w="28575" cap="flat" cmpd="sng" algn="ctr">
            <a:solidFill>
              <a:srgbClr val="4A89C2"/>
            </a:solidFill>
            <a:prstDash val="solid"/>
            <a:round/>
            <a:headEnd type="none" w="med" len="med"/>
            <a:tailEnd type="arrow"/>
          </a:ln>
          <a:effectLst/>
        </p:spPr>
      </p:cxnSp>
      <p:sp>
        <p:nvSpPr>
          <p:cNvPr id="385" name="テキスト ボックス 79"/>
          <p:cNvSpPr txBox="1"/>
          <p:nvPr/>
        </p:nvSpPr>
        <p:spPr>
          <a:xfrm rot="5400000">
            <a:off x="4905765" y="3781416"/>
            <a:ext cx="208101" cy="252000"/>
          </a:xfrm>
          <a:prstGeom prst="triangle">
            <a:avLst/>
          </a:prstGeom>
          <a:solidFill>
            <a:srgbClr val="F6167B"/>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b="1" spc="100" dirty="0">
              <a:solidFill>
                <a:schemeClr val="bg1"/>
              </a:solidFill>
              <a:latin typeface="Arial" pitchFamily="34" charset="0"/>
              <a:ea typeface="メイリオ" pitchFamily="50" charset="-128"/>
            </a:endParaRPr>
          </a:p>
        </p:txBody>
      </p:sp>
      <p:sp>
        <p:nvSpPr>
          <p:cNvPr id="386" name="テキスト ボックス 79"/>
          <p:cNvSpPr txBox="1"/>
          <p:nvPr/>
        </p:nvSpPr>
        <p:spPr>
          <a:xfrm rot="16200000" flipH="1">
            <a:off x="5743966" y="3781416"/>
            <a:ext cx="208101" cy="252000"/>
          </a:xfrm>
          <a:prstGeom prst="triangle">
            <a:avLst/>
          </a:prstGeom>
          <a:solidFill>
            <a:srgbClr val="F6167B"/>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400" b="1" spc="100" dirty="0">
              <a:solidFill>
                <a:schemeClr val="bg1"/>
              </a:solidFill>
              <a:latin typeface="Arial" pitchFamily="34" charset="0"/>
              <a:ea typeface="メイリオ" pitchFamily="50" charset="-128"/>
            </a:endParaRPr>
          </a:p>
        </p:txBody>
      </p:sp>
      <p:sp>
        <p:nvSpPr>
          <p:cNvPr id="387" name="テキスト ボックス 79"/>
          <p:cNvSpPr txBox="1"/>
          <p:nvPr/>
        </p:nvSpPr>
        <p:spPr>
          <a:xfrm>
            <a:off x="5879432" y="3781416"/>
            <a:ext cx="3128210" cy="252000"/>
          </a:xfrm>
          <a:prstGeom prst="roundRect">
            <a:avLst/>
          </a:prstGeom>
          <a:solidFill>
            <a:srgbClr val="F6167B"/>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spc="100" dirty="0">
                <a:solidFill>
                  <a:schemeClr val="bg1"/>
                </a:solidFill>
                <a:latin typeface="Arial" pitchFamily="34" charset="0"/>
                <a:ea typeface="メイリオ" pitchFamily="50" charset="-128"/>
              </a:rPr>
              <a:t>①</a:t>
            </a:r>
            <a:r>
              <a:rPr lang="en-US" altLang="ja-JP" sz="1400" b="1" spc="100" dirty="0">
                <a:solidFill>
                  <a:schemeClr val="bg1"/>
                </a:solidFill>
                <a:latin typeface="Arial" pitchFamily="34" charset="0"/>
                <a:ea typeface="メイリオ" pitchFamily="50" charset="-128"/>
              </a:rPr>
              <a:t>-2 </a:t>
            </a:r>
            <a:r>
              <a:rPr lang="ja-JP" altLang="en-US" sz="1400" b="1" spc="100" dirty="0">
                <a:solidFill>
                  <a:schemeClr val="bg1"/>
                </a:solidFill>
                <a:latin typeface="Arial" pitchFamily="34" charset="0"/>
                <a:ea typeface="メイリオ" pitchFamily="50" charset="-128"/>
              </a:rPr>
              <a:t>第三者の特許侵害、訴訟提起</a:t>
            </a:r>
          </a:p>
        </p:txBody>
      </p:sp>
      <p:sp>
        <p:nvSpPr>
          <p:cNvPr id="388" name="テキスト ボックス 79"/>
          <p:cNvSpPr txBox="1"/>
          <p:nvPr/>
        </p:nvSpPr>
        <p:spPr>
          <a:xfrm>
            <a:off x="1002632" y="3781416"/>
            <a:ext cx="4026568" cy="252000"/>
          </a:xfrm>
          <a:prstGeom prst="roundRect">
            <a:avLst/>
          </a:prstGeom>
          <a:solidFill>
            <a:srgbClr val="4C89C0"/>
          </a:solidFill>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spc="100" dirty="0">
                <a:solidFill>
                  <a:schemeClr val="bg1"/>
                </a:solidFill>
                <a:latin typeface="Arial" pitchFamily="34" charset="0"/>
                <a:ea typeface="メイリオ" pitchFamily="50" charset="-128"/>
              </a:rPr>
              <a:t>①</a:t>
            </a:r>
            <a:r>
              <a:rPr lang="en-US" altLang="ja-JP" sz="1400" b="1" spc="100" dirty="0">
                <a:solidFill>
                  <a:schemeClr val="bg1"/>
                </a:solidFill>
                <a:latin typeface="Arial" pitchFamily="34" charset="0"/>
                <a:ea typeface="メイリオ" pitchFamily="50" charset="-128"/>
              </a:rPr>
              <a:t>-1 </a:t>
            </a:r>
            <a:r>
              <a:rPr lang="ja-JP" altLang="en-US" sz="1400" b="1" spc="100" dirty="0">
                <a:solidFill>
                  <a:schemeClr val="bg1"/>
                </a:solidFill>
                <a:latin typeface="Arial" pitchFamily="34" charset="0"/>
                <a:ea typeface="メイリオ" pitchFamily="50" charset="-128"/>
              </a:rPr>
              <a:t>第三者</a:t>
            </a:r>
            <a:r>
              <a:rPr lang="en-US" altLang="ja-JP" sz="1400" b="1" spc="100" dirty="0">
                <a:solidFill>
                  <a:schemeClr val="bg1"/>
                </a:solidFill>
                <a:latin typeface="Arial" pitchFamily="34" charset="0"/>
                <a:ea typeface="メイリオ" pitchFamily="50" charset="-128"/>
              </a:rPr>
              <a:t>X</a:t>
            </a:r>
            <a:r>
              <a:rPr lang="ja-JP" altLang="en-US" sz="1400" b="1" spc="100" dirty="0">
                <a:solidFill>
                  <a:schemeClr val="bg1"/>
                </a:solidFill>
                <a:latin typeface="Arial" pitchFamily="34" charset="0"/>
                <a:ea typeface="メイリオ" pitchFamily="50" charset="-128"/>
              </a:rPr>
              <a:t>の知財権の不侵害について無保証</a:t>
            </a:r>
          </a:p>
        </p:txBody>
      </p:sp>
      <p:cxnSp>
        <p:nvCxnSpPr>
          <p:cNvPr id="146" name="直線矢印コネクタ 145"/>
          <p:cNvCxnSpPr>
            <a:stCxn id="387" idx="0"/>
            <a:endCxn id="307" idx="1"/>
          </p:cNvCxnSpPr>
          <p:nvPr/>
        </p:nvCxnSpPr>
        <p:spPr bwMode="auto">
          <a:xfrm rot="16200000" flipV="1">
            <a:off x="6238975" y="2576853"/>
            <a:ext cx="513772" cy="1895353"/>
          </a:xfrm>
          <a:prstGeom prst="straightConnector1">
            <a:avLst/>
          </a:prstGeom>
          <a:noFill/>
          <a:ln w="28575" cap="flat" cmpd="sng" algn="ctr">
            <a:solidFill>
              <a:srgbClr val="F6167B"/>
            </a:solidFill>
            <a:prstDash val="solid"/>
            <a:round/>
            <a:headEnd type="none" w="med" len="med"/>
            <a:tailEnd type="arrow"/>
          </a:ln>
          <a:effectLst/>
        </p:spPr>
      </p:cxnSp>
      <p:sp>
        <p:nvSpPr>
          <p:cNvPr id="3" name="吹き出し: 角を丸めた四角形 2">
            <a:extLst>
              <a:ext uri="{FF2B5EF4-FFF2-40B4-BE49-F238E27FC236}">
                <a16:creationId xmlns:a16="http://schemas.microsoft.com/office/drawing/2014/main" id="{471247F1-E4E0-6D3B-AB81-4485A9E1274C}"/>
              </a:ext>
            </a:extLst>
          </p:cNvPr>
          <p:cNvSpPr/>
          <p:nvPr/>
        </p:nvSpPr>
        <p:spPr bwMode="auto">
          <a:xfrm>
            <a:off x="9773761" y="2846952"/>
            <a:ext cx="2311407" cy="834977"/>
          </a:xfrm>
          <a:prstGeom prst="wedgeRoundRectCallout">
            <a:avLst>
              <a:gd name="adj1" fmla="val -89381"/>
              <a:gd name="adj2" fmla="val 64338"/>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600" b="1" spc="100" dirty="0">
                <a:solidFill>
                  <a:schemeClr val="tx1"/>
                </a:solidFill>
                <a:latin typeface="Arial" pitchFamily="34" charset="0"/>
                <a:ea typeface="メイリオ" pitchFamily="50" charset="-128"/>
              </a:rPr>
              <a:t>①</a:t>
            </a:r>
            <a:r>
              <a:rPr kumimoji="1" lang="en-US" altLang="ja-JP" sz="1600" b="1" spc="100" dirty="0">
                <a:solidFill>
                  <a:schemeClr val="tx1"/>
                </a:solidFill>
                <a:latin typeface="Arial" pitchFamily="34" charset="0"/>
                <a:ea typeface="メイリオ" pitchFamily="50" charset="-128"/>
              </a:rPr>
              <a:t>-2</a:t>
            </a:r>
            <a:r>
              <a:rPr kumimoji="1" lang="ja-JP" altLang="en-US" sz="1600" b="1" spc="100" dirty="0">
                <a:solidFill>
                  <a:schemeClr val="tx1"/>
                </a:solidFill>
                <a:latin typeface="Arial" pitchFamily="34" charset="0"/>
                <a:ea typeface="メイリオ" pitchFamily="50" charset="-128"/>
              </a:rPr>
              <a:t>の吹出の塗込色を①</a:t>
            </a:r>
            <a:r>
              <a:rPr kumimoji="1" lang="en-US" altLang="ja-JP" sz="1600" b="1" spc="100" dirty="0">
                <a:solidFill>
                  <a:schemeClr val="tx1"/>
                </a:solidFill>
                <a:latin typeface="Arial" pitchFamily="34" charset="0"/>
                <a:ea typeface="メイリオ" pitchFamily="50" charset="-128"/>
              </a:rPr>
              <a:t>-1</a:t>
            </a:r>
            <a:r>
              <a:rPr kumimoji="1" lang="ja-JP" altLang="en-US" sz="1600" b="1" spc="100" dirty="0">
                <a:solidFill>
                  <a:schemeClr val="tx1"/>
                </a:solidFill>
                <a:latin typeface="Arial" pitchFamily="34" charset="0"/>
                <a:ea typeface="メイリオ" pitchFamily="50" charset="-128"/>
              </a:rPr>
              <a:t>に合わせる</a:t>
            </a:r>
          </a:p>
        </p:txBody>
      </p:sp>
    </p:spTree>
    <p:extLst>
      <p:ext uri="{BB962C8B-B14F-4D97-AF65-F5344CB8AC3E}">
        <p14:creationId xmlns:p14="http://schemas.microsoft.com/office/powerpoint/2010/main" val="860111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5-9</a:t>
            </a:r>
            <a:r>
              <a:rPr lang="ja-JP" altLang="en-US" dirty="0"/>
              <a:t> </a:t>
            </a:r>
            <a:r>
              <a:rPr lang="en-US" altLang="ja-JP" dirty="0"/>
              <a:t>OSS</a:t>
            </a:r>
            <a:r>
              <a:rPr lang="ja-JP" altLang="en-US" dirty="0"/>
              <a:t>を活用した製品の開発・販売時の検討・実施事項④</a:t>
            </a:r>
          </a:p>
        </p:txBody>
      </p:sp>
      <p:sp>
        <p:nvSpPr>
          <p:cNvPr id="2053" name="AutoShape 5" descr="「ソフトウェアアイコン」の画像検索結果"/>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grpSp>
        <p:nvGrpSpPr>
          <p:cNvPr id="3" name="グループ化 49"/>
          <p:cNvGrpSpPr/>
          <p:nvPr/>
        </p:nvGrpSpPr>
        <p:grpSpPr>
          <a:xfrm>
            <a:off x="261258" y="595995"/>
            <a:ext cx="8931698" cy="325539"/>
            <a:chOff x="293914" y="620486"/>
            <a:chExt cx="8931698" cy="481693"/>
          </a:xfrm>
        </p:grpSpPr>
        <p:sp>
          <p:nvSpPr>
            <p:cNvPr id="51" name="フリーフォーム 50"/>
            <p:cNvSpPr/>
            <p:nvPr/>
          </p:nvSpPr>
          <p:spPr bwMode="auto">
            <a:xfrm>
              <a:off x="293914"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sp>
          <p:nvSpPr>
            <p:cNvPr id="52" name="フリーフォーム 51"/>
            <p:cNvSpPr/>
            <p:nvPr/>
          </p:nvSpPr>
          <p:spPr bwMode="auto">
            <a:xfrm flipH="1">
              <a:off x="527977" y="620486"/>
              <a:ext cx="3184072" cy="481693"/>
            </a:xfrm>
            <a:custGeom>
              <a:avLst/>
              <a:gdLst>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 name="connsiteX0" fmla="*/ 0 w 3184072"/>
                <a:gd name="connsiteY0" fmla="*/ 481693 h 481693"/>
                <a:gd name="connsiteX1" fmla="*/ 24493 w 3184072"/>
                <a:gd name="connsiteY1" fmla="*/ 130628 h 481693"/>
                <a:gd name="connsiteX2" fmla="*/ 155122 w 3184072"/>
                <a:gd name="connsiteY2" fmla="*/ 0 h 481693"/>
                <a:gd name="connsiteX3" fmla="*/ 3184072 w 3184072"/>
                <a:gd name="connsiteY3" fmla="*/ 8164 h 481693"/>
              </a:gdLst>
              <a:ahLst/>
              <a:cxnLst>
                <a:cxn ang="0">
                  <a:pos x="connsiteX0" y="connsiteY0"/>
                </a:cxn>
                <a:cxn ang="0">
                  <a:pos x="connsiteX1" y="connsiteY1"/>
                </a:cxn>
                <a:cxn ang="0">
                  <a:pos x="connsiteX2" y="connsiteY2"/>
                </a:cxn>
                <a:cxn ang="0">
                  <a:pos x="connsiteX3" y="connsiteY3"/>
                </a:cxn>
              </a:cxnLst>
              <a:rect l="l" t="t" r="r" b="b"/>
              <a:pathLst>
                <a:path w="3184072" h="481693">
                  <a:moveTo>
                    <a:pt x="0" y="481693"/>
                  </a:moveTo>
                  <a:lnTo>
                    <a:pt x="24493" y="130628"/>
                  </a:lnTo>
                  <a:cubicBezTo>
                    <a:pt x="40096" y="56605"/>
                    <a:pt x="93799" y="7983"/>
                    <a:pt x="155122" y="0"/>
                  </a:cubicBezTo>
                  <a:lnTo>
                    <a:pt x="3184072" y="8164"/>
                  </a:lnTo>
                </a:path>
              </a:pathLst>
            </a:custGeom>
            <a:noFill/>
            <a:ln w="38100" cap="flat" cmpd="sng" algn="ctr">
              <a:solidFill>
                <a:schemeClr val="bg1">
                  <a:lumMod val="75000"/>
                </a:schemeClr>
              </a:solidFill>
              <a:prstDash val="solid"/>
              <a:round/>
              <a:headEnd type="none" w="med" len="med"/>
              <a:tailEnd type="none" w="med" len="med"/>
            </a:ln>
            <a:effectLst/>
          </p:spPr>
          <p:txBody>
            <a:bodyPr rtlCol="0" anchor="ctr"/>
            <a:lstStyle/>
            <a:p>
              <a:pPr algn="ctr"/>
              <a:endParaRPr kumimoji="1" lang="ja-JP" altLang="en-US"/>
            </a:p>
          </p:txBody>
        </p:sp>
        <p:cxnSp>
          <p:nvCxnSpPr>
            <p:cNvPr id="53" name="直線コネクタ 52"/>
            <p:cNvCxnSpPr/>
            <p:nvPr/>
          </p:nvCxnSpPr>
          <p:spPr bwMode="auto">
            <a:xfrm rot="10800000" flipH="1" flipV="1">
              <a:off x="3717612" y="1080728"/>
              <a:ext cx="5508000" cy="0"/>
            </a:xfrm>
            <a:prstGeom prst="line">
              <a:avLst/>
            </a:prstGeom>
            <a:noFill/>
            <a:ln w="38100" cap="flat" cmpd="sng" algn="ctr">
              <a:solidFill>
                <a:schemeClr val="bg1">
                  <a:lumMod val="75000"/>
                </a:schemeClr>
              </a:solidFill>
              <a:prstDash val="solid"/>
              <a:round/>
              <a:headEnd type="none" w="med" len="med"/>
              <a:tailEnd type="none" w="med" len="med"/>
            </a:ln>
            <a:effectLst/>
          </p:spPr>
        </p:cxnSp>
      </p:grpSp>
      <p:sp>
        <p:nvSpPr>
          <p:cNvPr id="54" name="テキスト ボックス 53"/>
          <p:cNvSpPr txBox="1"/>
          <p:nvPr/>
        </p:nvSpPr>
        <p:spPr>
          <a:xfrm>
            <a:off x="302079" y="636815"/>
            <a:ext cx="2236510" cy="348557"/>
          </a:xfrm>
          <a:prstGeom prst="rect">
            <a:avLst/>
          </a:prstGeom>
          <a:noFill/>
        </p:spPr>
        <p:txBody>
          <a:bodyPr wrap="none" rtlCol="0">
            <a:spAutoFit/>
          </a:bodyPr>
          <a:lstStyle/>
          <a:p>
            <a:pPr marL="342900" indent="-342900">
              <a:buSzPct val="89000"/>
              <a:buFont typeface="+mj-lt"/>
              <a:buAutoNum type="arabicPeriod" startAt="3"/>
            </a:pPr>
            <a:r>
              <a:rPr lang="ja-JP" altLang="en-US" sz="1800" b="1" spc="100" dirty="0">
                <a:solidFill>
                  <a:srgbClr val="F6167B"/>
                </a:solidFill>
                <a:latin typeface="Arial" pitchFamily="34" charset="0"/>
                <a:ea typeface="メイリオ" pitchFamily="50" charset="-128"/>
                <a:cs typeface="Times New Roman" pitchFamily="18" charset="0"/>
              </a:rPr>
              <a:t>輸出管理の実施</a:t>
            </a:r>
          </a:p>
        </p:txBody>
      </p:sp>
      <p:sp>
        <p:nvSpPr>
          <p:cNvPr id="111" name="正方形/長方形 110"/>
          <p:cNvSpPr/>
          <p:nvPr/>
        </p:nvSpPr>
        <p:spPr bwMode="auto">
          <a:xfrm>
            <a:off x="322778" y="1792224"/>
            <a:ext cx="4356000" cy="2326234"/>
          </a:xfrm>
          <a:prstGeom prst="rect">
            <a:avLst/>
          </a:prstGeom>
          <a:solidFill>
            <a:schemeClr val="bg1">
              <a:alpha val="65882"/>
            </a:schemeClr>
          </a:solidFill>
          <a:ln w="38100" cap="flat" cmpd="sng" algn="ctr">
            <a:solidFill>
              <a:srgbClr val="1892B8"/>
            </a:solidFill>
            <a:prstDash val="solid"/>
            <a:round/>
            <a:headEnd type="none" w="med" len="med"/>
            <a:tailEnd type="none" w="med" len="med"/>
          </a:ln>
          <a:effectLst/>
        </p:spPr>
        <p:txBody>
          <a:bodyPr wrap="square" lIns="144000" tIns="108000" rIns="144000" bIns="108000" rtlCol="0" anchor="t" anchorCtr="0">
            <a:noAutofit/>
          </a:bodyPr>
          <a:lstStyle/>
          <a:p>
            <a:pPr fontAlgn="auto">
              <a:lnSpc>
                <a:spcPct val="150000"/>
              </a:lnSpc>
              <a:spcBef>
                <a:spcPts val="0"/>
              </a:spcBef>
              <a:spcAft>
                <a:spcPts val="0"/>
              </a:spcAft>
              <a:defRPr/>
            </a:pPr>
            <a:endParaRPr lang="en-US" altLang="ja-JP" sz="1200" b="1" dirty="0">
              <a:solidFill>
                <a:schemeClr val="tx1"/>
              </a:solidFill>
              <a:latin typeface="Arial" pitchFamily="34" charset="0"/>
              <a:ea typeface="メイリオ" pitchFamily="50" charset="-128"/>
              <a:cs typeface="Times New Roman" pitchFamily="18" charset="0"/>
            </a:endParaRPr>
          </a:p>
        </p:txBody>
      </p:sp>
      <p:sp>
        <p:nvSpPr>
          <p:cNvPr id="112" name="正方形/長方形 111"/>
          <p:cNvSpPr/>
          <p:nvPr/>
        </p:nvSpPr>
        <p:spPr bwMode="auto">
          <a:xfrm>
            <a:off x="4793835" y="1792224"/>
            <a:ext cx="4356000" cy="2326234"/>
          </a:xfrm>
          <a:prstGeom prst="rect">
            <a:avLst/>
          </a:prstGeom>
          <a:solidFill>
            <a:schemeClr val="bg1">
              <a:alpha val="65882"/>
            </a:schemeClr>
          </a:solidFill>
          <a:ln w="38100" cap="flat" cmpd="sng" algn="ctr">
            <a:solidFill>
              <a:srgbClr val="F6167B"/>
            </a:solidFill>
            <a:prstDash val="solid"/>
            <a:round/>
            <a:headEnd type="none" w="med" len="med"/>
            <a:tailEnd type="none" w="med" len="med"/>
          </a:ln>
          <a:effectLst/>
        </p:spPr>
        <p:txBody>
          <a:bodyPr wrap="square" lIns="144000" tIns="108000" rIns="144000" bIns="108000" rtlCol="0" anchor="t" anchorCtr="0">
            <a:noAutofit/>
          </a:bodyPr>
          <a:lstStyle/>
          <a:p>
            <a:pPr fontAlgn="auto">
              <a:lnSpc>
                <a:spcPct val="150000"/>
              </a:lnSpc>
              <a:spcBef>
                <a:spcPts val="0"/>
              </a:spcBef>
              <a:spcAft>
                <a:spcPts val="0"/>
              </a:spcAft>
              <a:defRPr/>
            </a:pPr>
            <a:endParaRPr lang="en-US" altLang="ja-JP" sz="1200" b="1" dirty="0">
              <a:solidFill>
                <a:schemeClr val="tx1"/>
              </a:solidFill>
              <a:latin typeface="Arial" pitchFamily="34" charset="0"/>
              <a:ea typeface="メイリオ" pitchFamily="50" charset="-128"/>
              <a:cs typeface="Times New Roman" pitchFamily="18" charset="0"/>
            </a:endParaRPr>
          </a:p>
        </p:txBody>
      </p:sp>
      <p:grpSp>
        <p:nvGrpSpPr>
          <p:cNvPr id="153" name="グループ化 152"/>
          <p:cNvGrpSpPr/>
          <p:nvPr/>
        </p:nvGrpSpPr>
        <p:grpSpPr>
          <a:xfrm>
            <a:off x="451219" y="1842604"/>
            <a:ext cx="4099119" cy="687788"/>
            <a:chOff x="453223" y="1811572"/>
            <a:chExt cx="4099119" cy="687788"/>
          </a:xfrm>
        </p:grpSpPr>
        <p:sp>
          <p:nvSpPr>
            <p:cNvPr id="144" name="正方形/長方形 143"/>
            <p:cNvSpPr/>
            <p:nvPr/>
          </p:nvSpPr>
          <p:spPr bwMode="auto">
            <a:xfrm>
              <a:off x="490551" y="1811572"/>
              <a:ext cx="4061791" cy="687788"/>
            </a:xfrm>
            <a:prstGeom prst="rect">
              <a:avLst/>
            </a:prstGeom>
            <a:solidFill>
              <a:srgbClr val="1892B8"/>
            </a:solidFill>
            <a:ln w="9525">
              <a:noFill/>
              <a:miter lim="800000"/>
              <a:headEnd/>
              <a:tailEnd/>
            </a:ln>
            <a:effectLst/>
          </p:spPr>
          <p:txBody>
            <a:bodyPr wrap="square" lIns="144000" tIns="0" rIns="144000" bIns="0" rtlCol="0" anchor="t" anchorCtr="0">
              <a:noAutofit/>
            </a:bodyPr>
            <a:lstStyle/>
            <a:p>
              <a:pPr>
                <a:lnSpc>
                  <a:spcPct val="150000"/>
                </a:lnSpc>
              </a:pPr>
              <a:endParaRPr kumimoji="1" lang="ja-JP" altLang="en-US" sz="1400" b="1" spc="100" dirty="0">
                <a:solidFill>
                  <a:schemeClr val="bg1"/>
                </a:solidFill>
                <a:latin typeface="Arial" pitchFamily="34" charset="0"/>
                <a:ea typeface="メイリオ" pitchFamily="50" charset="-128"/>
              </a:endParaRPr>
            </a:p>
          </p:txBody>
        </p:sp>
        <p:sp>
          <p:nvSpPr>
            <p:cNvPr id="145" name="正方形/長方形 144"/>
            <p:cNvSpPr/>
            <p:nvPr/>
          </p:nvSpPr>
          <p:spPr bwMode="auto">
            <a:xfrm>
              <a:off x="453223" y="1908092"/>
              <a:ext cx="1540565" cy="387625"/>
            </a:xfrm>
            <a:prstGeom prst="rect">
              <a:avLst/>
            </a:prstGeom>
            <a:noFill/>
            <a:ln w="9525">
              <a:noFill/>
              <a:miter lim="800000"/>
              <a:headEnd/>
              <a:tailEnd/>
            </a:ln>
            <a:effectLst/>
          </p:spPr>
          <p:txBody>
            <a:bodyPr wrap="square" lIns="144000" tIns="0" rIns="144000" bIns="0" rtlCol="0" anchor="t" anchorCtr="0">
              <a:noAutofit/>
            </a:bodyPr>
            <a:lstStyle/>
            <a:p>
              <a:pPr algn="ctr">
                <a:lnSpc>
                  <a:spcPct val="100000"/>
                </a:lnSpc>
              </a:pPr>
              <a:r>
                <a:rPr kumimoji="1" lang="en-US" altLang="ja-JP" sz="1600" b="1" spc="100" dirty="0">
                  <a:solidFill>
                    <a:schemeClr val="bg1"/>
                  </a:solidFill>
                  <a:latin typeface="Arial" pitchFamily="34" charset="0"/>
                  <a:ea typeface="メイリオ" pitchFamily="50" charset="-128"/>
                </a:rPr>
                <a:t>OSS</a:t>
              </a:r>
              <a:r>
                <a:rPr kumimoji="1" lang="ja-JP" altLang="en-US" sz="1600" b="1" spc="100" dirty="0">
                  <a:solidFill>
                    <a:schemeClr val="bg1"/>
                  </a:solidFill>
                  <a:latin typeface="Arial" pitchFamily="34" charset="0"/>
                  <a:ea typeface="メイリオ" pitchFamily="50" charset="-128"/>
                </a:rPr>
                <a:t>の改変</a:t>
              </a:r>
              <a:br>
                <a:rPr kumimoji="1" lang="en-US" altLang="ja-JP" sz="1600" b="1" spc="100" dirty="0">
                  <a:solidFill>
                    <a:schemeClr val="bg1"/>
                  </a:solidFill>
                  <a:latin typeface="Arial" pitchFamily="34" charset="0"/>
                  <a:ea typeface="メイリオ" pitchFamily="50" charset="-128"/>
                </a:rPr>
              </a:br>
              <a:r>
                <a:rPr kumimoji="1" lang="ja-JP" altLang="en-US" sz="2000" b="1" spc="100" dirty="0">
                  <a:solidFill>
                    <a:schemeClr val="bg1"/>
                  </a:solidFill>
                  <a:latin typeface="Arial" pitchFamily="34" charset="0"/>
                  <a:ea typeface="メイリオ" pitchFamily="50" charset="-128"/>
                </a:rPr>
                <a:t>なし</a:t>
              </a:r>
            </a:p>
          </p:txBody>
        </p:sp>
        <p:sp>
          <p:nvSpPr>
            <p:cNvPr id="147" name="正方形/長方形 146"/>
            <p:cNvSpPr/>
            <p:nvPr/>
          </p:nvSpPr>
          <p:spPr bwMode="auto">
            <a:xfrm>
              <a:off x="2208257" y="1975467"/>
              <a:ext cx="2269702" cy="387625"/>
            </a:xfrm>
            <a:prstGeom prst="rect">
              <a:avLst/>
            </a:prstGeom>
            <a:noFill/>
            <a:ln w="9525">
              <a:noFill/>
              <a:miter lim="800000"/>
              <a:headEnd/>
              <a:tailEnd/>
            </a:ln>
            <a:effectLst/>
          </p:spPr>
          <p:txBody>
            <a:bodyPr wrap="none" lIns="144000" tIns="0" rIns="144000" bIns="0" rtlCol="0" anchor="t" anchorCtr="0">
              <a:noAutofit/>
            </a:bodyPr>
            <a:lstStyle/>
            <a:p>
              <a:pPr>
                <a:lnSpc>
                  <a:spcPct val="100000"/>
                </a:lnSpc>
              </a:pPr>
              <a:r>
                <a:rPr lang="ja-JP" altLang="en-US" sz="1200" b="1" spc="100" dirty="0">
                  <a:solidFill>
                    <a:schemeClr val="bg1"/>
                  </a:solidFill>
                  <a:latin typeface="Arial" pitchFamily="34" charset="0"/>
                  <a:ea typeface="メイリオ" pitchFamily="50" charset="-128"/>
                </a:rPr>
                <a:t>公知</a:t>
              </a:r>
              <a:r>
                <a:rPr lang="en-US" altLang="ja-JP" sz="1200" b="1" spc="100" dirty="0">
                  <a:solidFill>
                    <a:schemeClr val="bg1"/>
                  </a:solidFill>
                  <a:latin typeface="Arial" pitchFamily="34" charset="0"/>
                  <a:ea typeface="メイリオ" pitchFamily="50" charset="-128"/>
                </a:rPr>
                <a:t>(</a:t>
              </a:r>
              <a:r>
                <a:rPr lang="ja-JP" altLang="en-US" sz="1200" b="1" spc="100" dirty="0">
                  <a:solidFill>
                    <a:schemeClr val="bg1"/>
                  </a:solidFill>
                  <a:latin typeface="Arial" pitchFamily="34" charset="0"/>
                  <a:ea typeface="メイリオ" pitchFamily="50" charset="-128"/>
                </a:rPr>
                <a:t>のプログラム</a:t>
              </a:r>
              <a:r>
                <a:rPr lang="en-US" altLang="ja-JP" sz="1200" b="1" spc="100" dirty="0">
                  <a:solidFill>
                    <a:schemeClr val="bg1"/>
                  </a:solidFill>
                  <a:latin typeface="Arial" pitchFamily="34" charset="0"/>
                  <a:ea typeface="メイリオ" pitchFamily="50" charset="-128"/>
                </a:rPr>
                <a:t>)</a:t>
              </a:r>
              <a:r>
                <a:rPr lang="ja-JP" altLang="en-US" sz="1200" b="1" spc="100" dirty="0">
                  <a:solidFill>
                    <a:schemeClr val="bg1"/>
                  </a:solidFill>
                  <a:latin typeface="Arial" pitchFamily="34" charset="0"/>
                  <a:ea typeface="メイリオ" pitchFamily="50" charset="-128"/>
                </a:rPr>
                <a:t>として</a:t>
              </a:r>
              <a:br>
                <a:rPr lang="en-US" altLang="ja-JP" sz="1200" b="1" spc="100" dirty="0">
                  <a:solidFill>
                    <a:schemeClr val="bg1"/>
                  </a:solidFill>
                  <a:latin typeface="Arial" pitchFamily="34" charset="0"/>
                  <a:ea typeface="メイリオ" pitchFamily="50" charset="-128"/>
                </a:rPr>
              </a:br>
              <a:r>
                <a:rPr lang="ja-JP" altLang="en-US" sz="1200" b="1" spc="100" dirty="0">
                  <a:solidFill>
                    <a:schemeClr val="bg1"/>
                  </a:solidFill>
                  <a:latin typeface="Arial" pitchFamily="34" charset="0"/>
                  <a:ea typeface="メイリオ" pitchFamily="50" charset="-128"/>
                </a:rPr>
                <a:t>取扱うことができる場合あり</a:t>
              </a:r>
              <a:endParaRPr kumimoji="1" lang="ja-JP" altLang="en-US" sz="1200" b="1" spc="100" dirty="0">
                <a:solidFill>
                  <a:schemeClr val="bg1"/>
                </a:solidFill>
                <a:latin typeface="Arial" pitchFamily="34" charset="0"/>
                <a:ea typeface="メイリオ" pitchFamily="50" charset="-128"/>
              </a:endParaRPr>
            </a:p>
          </p:txBody>
        </p:sp>
      </p:grpSp>
      <p:sp>
        <p:nvSpPr>
          <p:cNvPr id="155" name="右矢印 154"/>
          <p:cNvSpPr/>
          <p:nvPr/>
        </p:nvSpPr>
        <p:spPr bwMode="auto">
          <a:xfrm rot="5400000">
            <a:off x="1061853" y="2529651"/>
            <a:ext cx="288000" cy="264160"/>
          </a:xfrm>
          <a:prstGeom prst="rightArrow">
            <a:avLst>
              <a:gd name="adj1" fmla="val 50000"/>
              <a:gd name="adj2" fmla="val 88095"/>
            </a:avLst>
          </a:prstGeom>
          <a:solidFill>
            <a:srgbClr val="1892B8"/>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cxnSp>
        <p:nvCxnSpPr>
          <p:cNvPr id="159" name="直線コネクタ 158"/>
          <p:cNvCxnSpPr/>
          <p:nvPr/>
        </p:nvCxnSpPr>
        <p:spPr bwMode="auto">
          <a:xfrm>
            <a:off x="2174240" y="2907417"/>
            <a:ext cx="288000" cy="1588"/>
          </a:xfrm>
          <a:prstGeom prst="line">
            <a:avLst/>
          </a:prstGeom>
          <a:noFill/>
          <a:ln w="41275" cap="flat" cmpd="sng" algn="ctr">
            <a:solidFill>
              <a:srgbClr val="1892B8"/>
            </a:solidFill>
            <a:prstDash val="solid"/>
            <a:round/>
            <a:headEnd type="none" w="med" len="med"/>
            <a:tailEnd type="arrow" w="med" len="med"/>
          </a:ln>
          <a:effectLst/>
        </p:spPr>
      </p:cxnSp>
      <p:cxnSp>
        <p:nvCxnSpPr>
          <p:cNvPr id="160" name="直線コネクタ 159"/>
          <p:cNvCxnSpPr/>
          <p:nvPr/>
        </p:nvCxnSpPr>
        <p:spPr bwMode="auto">
          <a:xfrm>
            <a:off x="2174240" y="3429637"/>
            <a:ext cx="288000" cy="1588"/>
          </a:xfrm>
          <a:prstGeom prst="line">
            <a:avLst/>
          </a:prstGeom>
          <a:noFill/>
          <a:ln w="41275" cap="flat" cmpd="sng" algn="ctr">
            <a:solidFill>
              <a:srgbClr val="1892B8"/>
            </a:solidFill>
            <a:prstDash val="solid"/>
            <a:round/>
            <a:headEnd type="none" w="med" len="med"/>
            <a:tailEnd type="arrow" w="med" len="med"/>
          </a:ln>
          <a:effectLst/>
        </p:spPr>
      </p:cxnSp>
      <p:grpSp>
        <p:nvGrpSpPr>
          <p:cNvPr id="162" name="グループ化 161"/>
          <p:cNvGrpSpPr/>
          <p:nvPr/>
        </p:nvGrpSpPr>
        <p:grpSpPr>
          <a:xfrm>
            <a:off x="4922276" y="1842604"/>
            <a:ext cx="4099119" cy="687788"/>
            <a:chOff x="453223" y="1811572"/>
            <a:chExt cx="4099119" cy="687788"/>
          </a:xfrm>
        </p:grpSpPr>
        <p:sp>
          <p:nvSpPr>
            <p:cNvPr id="163" name="正方形/長方形 162"/>
            <p:cNvSpPr/>
            <p:nvPr/>
          </p:nvSpPr>
          <p:spPr bwMode="auto">
            <a:xfrm>
              <a:off x="490551" y="1811572"/>
              <a:ext cx="4061791" cy="687788"/>
            </a:xfrm>
            <a:prstGeom prst="rect">
              <a:avLst/>
            </a:prstGeom>
            <a:solidFill>
              <a:srgbClr val="F6167B"/>
            </a:solidFill>
            <a:ln w="9525">
              <a:noFill/>
              <a:miter lim="800000"/>
              <a:headEnd/>
              <a:tailEnd/>
            </a:ln>
            <a:effectLst/>
          </p:spPr>
          <p:txBody>
            <a:bodyPr wrap="square" lIns="144000" tIns="0" rIns="144000" bIns="0" rtlCol="0" anchor="t" anchorCtr="0">
              <a:noAutofit/>
            </a:bodyPr>
            <a:lstStyle/>
            <a:p>
              <a:pPr>
                <a:lnSpc>
                  <a:spcPct val="150000"/>
                </a:lnSpc>
              </a:pPr>
              <a:endParaRPr kumimoji="1" lang="ja-JP" altLang="en-US" sz="1400" b="1" spc="100" dirty="0">
                <a:solidFill>
                  <a:schemeClr val="bg1"/>
                </a:solidFill>
                <a:latin typeface="Arial" pitchFamily="34" charset="0"/>
                <a:ea typeface="メイリオ" pitchFamily="50" charset="-128"/>
              </a:endParaRPr>
            </a:p>
          </p:txBody>
        </p:sp>
        <p:sp>
          <p:nvSpPr>
            <p:cNvPr id="164" name="正方形/長方形 163"/>
            <p:cNvSpPr/>
            <p:nvPr/>
          </p:nvSpPr>
          <p:spPr bwMode="auto">
            <a:xfrm>
              <a:off x="453223" y="1908092"/>
              <a:ext cx="1540565" cy="387625"/>
            </a:xfrm>
            <a:prstGeom prst="rect">
              <a:avLst/>
            </a:prstGeom>
            <a:noFill/>
            <a:ln w="9525">
              <a:noFill/>
              <a:miter lim="800000"/>
              <a:headEnd/>
              <a:tailEnd/>
            </a:ln>
            <a:effectLst/>
          </p:spPr>
          <p:txBody>
            <a:bodyPr wrap="square" lIns="144000" tIns="0" rIns="144000" bIns="0" rtlCol="0" anchor="t" anchorCtr="0">
              <a:noAutofit/>
            </a:bodyPr>
            <a:lstStyle/>
            <a:p>
              <a:pPr algn="ctr">
                <a:lnSpc>
                  <a:spcPct val="100000"/>
                </a:lnSpc>
              </a:pPr>
              <a:r>
                <a:rPr kumimoji="1" lang="en-US" altLang="ja-JP" sz="1600" b="1" spc="100" dirty="0">
                  <a:solidFill>
                    <a:schemeClr val="bg1"/>
                  </a:solidFill>
                  <a:latin typeface="Arial" pitchFamily="34" charset="0"/>
                  <a:ea typeface="メイリオ" pitchFamily="50" charset="-128"/>
                </a:rPr>
                <a:t>OSS</a:t>
              </a:r>
              <a:r>
                <a:rPr kumimoji="1" lang="ja-JP" altLang="en-US" sz="1600" b="1" spc="100" dirty="0">
                  <a:solidFill>
                    <a:schemeClr val="bg1"/>
                  </a:solidFill>
                  <a:latin typeface="Arial" pitchFamily="34" charset="0"/>
                  <a:ea typeface="メイリオ" pitchFamily="50" charset="-128"/>
                </a:rPr>
                <a:t>の改変</a:t>
              </a:r>
              <a:br>
                <a:rPr kumimoji="1" lang="en-US" altLang="ja-JP" sz="1600" b="1" spc="100" dirty="0">
                  <a:solidFill>
                    <a:schemeClr val="bg1"/>
                  </a:solidFill>
                  <a:latin typeface="Arial" pitchFamily="34" charset="0"/>
                  <a:ea typeface="メイリオ" pitchFamily="50" charset="-128"/>
                </a:rPr>
              </a:br>
              <a:r>
                <a:rPr lang="ja-JP" altLang="en-US" sz="2000" b="1" spc="100" dirty="0">
                  <a:solidFill>
                    <a:schemeClr val="bg1"/>
                  </a:solidFill>
                  <a:latin typeface="Arial" pitchFamily="34" charset="0"/>
                  <a:ea typeface="メイリオ" pitchFamily="50" charset="-128"/>
                </a:rPr>
                <a:t>あり</a:t>
              </a:r>
              <a:endParaRPr kumimoji="1" lang="ja-JP" altLang="en-US" sz="2000" b="1" spc="100" dirty="0">
                <a:solidFill>
                  <a:schemeClr val="bg1"/>
                </a:solidFill>
                <a:latin typeface="Arial" pitchFamily="34" charset="0"/>
                <a:ea typeface="メイリオ" pitchFamily="50" charset="-128"/>
              </a:endParaRPr>
            </a:p>
          </p:txBody>
        </p:sp>
        <p:sp>
          <p:nvSpPr>
            <p:cNvPr id="166" name="正方形/長方形 165"/>
            <p:cNvSpPr/>
            <p:nvPr/>
          </p:nvSpPr>
          <p:spPr bwMode="auto">
            <a:xfrm>
              <a:off x="2208257" y="1975467"/>
              <a:ext cx="2311620"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pPr>
              <a:r>
                <a:rPr lang="ja-JP" altLang="en-US" sz="1200" b="1" spc="100" dirty="0">
                  <a:solidFill>
                    <a:schemeClr val="bg1"/>
                  </a:solidFill>
                  <a:latin typeface="Arial" pitchFamily="34" charset="0"/>
                  <a:ea typeface="メイリオ" pitchFamily="50" charset="-128"/>
                </a:rPr>
                <a:t>公知</a:t>
              </a:r>
              <a:r>
                <a:rPr lang="en-US" altLang="ja-JP" sz="1200" b="1" spc="100" dirty="0">
                  <a:solidFill>
                    <a:schemeClr val="bg1"/>
                  </a:solidFill>
                  <a:latin typeface="Arial" pitchFamily="34" charset="0"/>
                  <a:ea typeface="メイリオ" pitchFamily="50" charset="-128"/>
                </a:rPr>
                <a:t>(</a:t>
              </a:r>
              <a:r>
                <a:rPr lang="ja-JP" altLang="en-US" sz="1200" b="1" spc="100" dirty="0">
                  <a:solidFill>
                    <a:schemeClr val="bg1"/>
                  </a:solidFill>
                  <a:latin typeface="Arial" pitchFamily="34" charset="0"/>
                  <a:ea typeface="メイリオ" pitchFamily="50" charset="-128"/>
                </a:rPr>
                <a:t>のプログラム</a:t>
              </a:r>
              <a:r>
                <a:rPr lang="en-US" altLang="ja-JP" sz="1200" b="1" spc="100" dirty="0">
                  <a:solidFill>
                    <a:schemeClr val="bg1"/>
                  </a:solidFill>
                  <a:latin typeface="Arial" pitchFamily="34" charset="0"/>
                  <a:ea typeface="メイリオ" pitchFamily="50" charset="-128"/>
                </a:rPr>
                <a:t>)</a:t>
              </a:r>
              <a:r>
                <a:rPr lang="ja-JP" altLang="en-US" sz="1200" b="1" spc="100" dirty="0">
                  <a:solidFill>
                    <a:schemeClr val="bg1"/>
                  </a:solidFill>
                  <a:latin typeface="Arial" pitchFamily="34" charset="0"/>
                  <a:ea typeface="メイリオ" pitchFamily="50" charset="-128"/>
                </a:rPr>
                <a:t>として取扱うことができない</a:t>
              </a:r>
              <a:endParaRPr kumimoji="1" lang="ja-JP" altLang="en-US" sz="1200" b="1" spc="100" dirty="0">
                <a:solidFill>
                  <a:schemeClr val="bg1"/>
                </a:solidFill>
                <a:latin typeface="Arial" pitchFamily="34" charset="0"/>
                <a:ea typeface="メイリオ" pitchFamily="50" charset="-128"/>
              </a:endParaRPr>
            </a:p>
          </p:txBody>
        </p:sp>
      </p:grpSp>
      <p:sp>
        <p:nvSpPr>
          <p:cNvPr id="174" name="右矢印 173"/>
          <p:cNvSpPr/>
          <p:nvPr/>
        </p:nvSpPr>
        <p:spPr bwMode="auto">
          <a:xfrm rot="5400000">
            <a:off x="5485982" y="2532964"/>
            <a:ext cx="288000" cy="264160"/>
          </a:xfrm>
          <a:prstGeom prst="rightArrow">
            <a:avLst>
              <a:gd name="adj1" fmla="val 50000"/>
              <a:gd name="adj2" fmla="val 88095"/>
            </a:avLst>
          </a:prstGeom>
          <a:solidFill>
            <a:srgbClr val="F6167B"/>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75" name="等号 174"/>
          <p:cNvSpPr/>
          <p:nvPr/>
        </p:nvSpPr>
        <p:spPr bwMode="auto">
          <a:xfrm>
            <a:off x="6325705" y="2052872"/>
            <a:ext cx="352213" cy="264160"/>
          </a:xfrm>
          <a:prstGeom prst="mathEqual">
            <a:avLst/>
          </a:prstGeom>
          <a:solidFill>
            <a:srgbClr val="FFFFFF">
              <a:alpha val="81176"/>
            </a:srgb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76" name="等号 175"/>
          <p:cNvSpPr/>
          <p:nvPr/>
        </p:nvSpPr>
        <p:spPr bwMode="auto">
          <a:xfrm>
            <a:off x="1875625" y="2052872"/>
            <a:ext cx="352213" cy="264160"/>
          </a:xfrm>
          <a:prstGeom prst="mathEqual">
            <a:avLst/>
          </a:prstGeom>
          <a:solidFill>
            <a:srgbClr val="ABDBE3"/>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77" name="正方形/長方形 176"/>
          <p:cNvSpPr/>
          <p:nvPr/>
        </p:nvSpPr>
        <p:spPr bwMode="auto">
          <a:xfrm>
            <a:off x="4783756" y="2819637"/>
            <a:ext cx="2209575"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spcBef>
                <a:spcPts val="300"/>
              </a:spcBef>
            </a:pPr>
            <a:r>
              <a:rPr lang="ja-JP" altLang="en-US" sz="1200" b="1" spc="100" dirty="0">
                <a:solidFill>
                  <a:schemeClr val="tx1">
                    <a:lumMod val="75000"/>
                    <a:lumOff val="25000"/>
                  </a:schemeClr>
                </a:solidFill>
                <a:latin typeface="Arial" pitchFamily="34" charset="0"/>
                <a:ea typeface="メイリオ" pitchFamily="50" charset="-128"/>
              </a:rPr>
              <a:t>改変した</a:t>
            </a: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を</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a:solidFill>
                  <a:schemeClr val="tx1">
                    <a:lumMod val="75000"/>
                    <a:lumOff val="25000"/>
                  </a:schemeClr>
                </a:solidFill>
                <a:latin typeface="Arial" pitchFamily="34" charset="0"/>
                <a:ea typeface="メイリオ" pitchFamily="50" charset="-128"/>
              </a:rPr>
              <a:t>日立グループ内で</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内部利用</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するために</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a:solidFill>
                  <a:schemeClr val="tx1">
                    <a:lumMod val="75000"/>
                    <a:lumOff val="25000"/>
                  </a:schemeClr>
                </a:solidFill>
                <a:latin typeface="Arial" pitchFamily="34" charset="0"/>
                <a:ea typeface="メイリオ" pitchFamily="50" charset="-128"/>
              </a:rPr>
              <a:t>海外のグループ会社へ</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a:solidFill>
                  <a:schemeClr val="tx1">
                    <a:lumMod val="75000"/>
                    <a:lumOff val="25000"/>
                  </a:schemeClr>
                </a:solidFill>
                <a:latin typeface="Arial" pitchFamily="34" charset="0"/>
                <a:ea typeface="メイリオ" pitchFamily="50" charset="-128"/>
              </a:rPr>
              <a:t>提供</a:t>
            </a:r>
          </a:p>
        </p:txBody>
      </p:sp>
      <p:sp>
        <p:nvSpPr>
          <p:cNvPr id="178" name="正方形/長方形 177"/>
          <p:cNvSpPr/>
          <p:nvPr/>
        </p:nvSpPr>
        <p:spPr bwMode="auto">
          <a:xfrm>
            <a:off x="6920563" y="2819637"/>
            <a:ext cx="2194561"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spcBef>
                <a:spcPts val="300"/>
              </a:spcBef>
            </a:pPr>
            <a:r>
              <a:rPr lang="ja-JP" altLang="en-US" sz="1200" b="1" spc="100" dirty="0">
                <a:solidFill>
                  <a:srgbClr val="1892B8"/>
                </a:solidFill>
                <a:latin typeface="Arial" pitchFamily="34" charset="0"/>
                <a:ea typeface="メイリオ" pitchFamily="50" charset="-128"/>
              </a:rPr>
              <a:t>インターネットサイト等</a:t>
            </a:r>
            <a:endParaRPr lang="en-US" altLang="ja-JP" sz="1200" b="1" spc="100" dirty="0">
              <a:solidFill>
                <a:srgbClr val="1892B8"/>
              </a:solidFill>
              <a:latin typeface="Arial" pitchFamily="34" charset="0"/>
              <a:ea typeface="メイリオ" pitchFamily="50" charset="-128"/>
            </a:endParaRPr>
          </a:p>
          <a:p>
            <a:pPr>
              <a:lnSpc>
                <a:spcPct val="100000"/>
              </a:lnSpc>
              <a:spcBef>
                <a:spcPts val="300"/>
              </a:spcBef>
            </a:pPr>
            <a:r>
              <a:rPr lang="ja-JP" altLang="en-US" sz="1200" b="1" spc="100" dirty="0">
                <a:solidFill>
                  <a:srgbClr val="1892B8"/>
                </a:solidFill>
                <a:latin typeface="Arial" pitchFamily="34" charset="0"/>
                <a:ea typeface="メイリオ" pitchFamily="50" charset="-128"/>
              </a:rPr>
              <a:t>で公開するのでなければ</a:t>
            </a:r>
            <a:endParaRPr lang="en-US" altLang="ja-JP" sz="1200" b="1" spc="100" dirty="0">
              <a:solidFill>
                <a:srgbClr val="1892B8"/>
              </a:solidFill>
              <a:latin typeface="Arial" pitchFamily="34" charset="0"/>
              <a:ea typeface="メイリオ" pitchFamily="50" charset="-128"/>
            </a:endParaRPr>
          </a:p>
          <a:p>
            <a:pPr>
              <a:lnSpc>
                <a:spcPct val="100000"/>
              </a:lnSpc>
              <a:spcBef>
                <a:spcPts val="300"/>
              </a:spcBef>
            </a:pPr>
            <a:r>
              <a:rPr lang="ja-JP" altLang="en-US" sz="1200" b="1" spc="100" dirty="0">
                <a:solidFill>
                  <a:srgbClr val="1892B8"/>
                </a:solidFill>
                <a:latin typeface="Arial" pitchFamily="34" charset="0"/>
                <a:ea typeface="メイリオ" pitchFamily="50" charset="-128"/>
              </a:rPr>
              <a:t>公知の取扱いができない</a:t>
            </a:r>
            <a:endParaRPr lang="en-US" altLang="ja-JP" sz="1200" b="1" spc="100" dirty="0">
              <a:solidFill>
                <a:srgbClr val="1892B8"/>
              </a:solidFill>
              <a:latin typeface="Arial" pitchFamily="34" charset="0"/>
              <a:ea typeface="メイリオ" pitchFamily="50" charset="-128"/>
            </a:endParaRPr>
          </a:p>
          <a:p>
            <a:pPr>
              <a:lnSpc>
                <a:spcPct val="100000"/>
              </a:lnSpc>
              <a:spcBef>
                <a:spcPts val="300"/>
              </a:spcBef>
            </a:pPr>
            <a:r>
              <a:rPr lang="ja-JP" altLang="en-US" sz="1200" b="1" spc="100" dirty="0">
                <a:solidFill>
                  <a:srgbClr val="1892B8"/>
                </a:solidFill>
                <a:latin typeface="Arial" pitchFamily="34" charset="0"/>
                <a:ea typeface="メイリオ" pitchFamily="50" charset="-128"/>
              </a:rPr>
              <a:t>ので、提供前に輸出管理</a:t>
            </a:r>
            <a:endParaRPr lang="en-US" altLang="ja-JP" sz="1200" b="1" spc="100" dirty="0">
              <a:solidFill>
                <a:srgbClr val="1892B8"/>
              </a:solidFill>
              <a:latin typeface="Arial" pitchFamily="34" charset="0"/>
              <a:ea typeface="メイリオ" pitchFamily="50" charset="-128"/>
            </a:endParaRPr>
          </a:p>
          <a:p>
            <a:pPr>
              <a:lnSpc>
                <a:spcPct val="100000"/>
              </a:lnSpc>
              <a:spcBef>
                <a:spcPts val="300"/>
              </a:spcBef>
            </a:pPr>
            <a:r>
              <a:rPr lang="ja-JP" altLang="en-US" sz="1200" b="1" spc="100" dirty="0">
                <a:solidFill>
                  <a:srgbClr val="1892B8"/>
                </a:solidFill>
                <a:latin typeface="Arial" pitchFamily="34" charset="0"/>
                <a:ea typeface="メイリオ" pitchFamily="50" charset="-128"/>
              </a:rPr>
              <a:t>手続きを行うこと</a:t>
            </a:r>
          </a:p>
          <a:p>
            <a:pPr>
              <a:lnSpc>
                <a:spcPct val="100000"/>
              </a:lnSpc>
              <a:spcBef>
                <a:spcPts val="300"/>
              </a:spcBef>
            </a:pPr>
            <a:endParaRPr lang="ja-JP" altLang="en-US" sz="1200" b="1" spc="100" dirty="0">
              <a:solidFill>
                <a:srgbClr val="1892B8"/>
              </a:solidFill>
              <a:latin typeface="Arial" pitchFamily="34" charset="0"/>
              <a:ea typeface="メイリオ" pitchFamily="50" charset="-128"/>
            </a:endParaRPr>
          </a:p>
        </p:txBody>
      </p:sp>
      <p:cxnSp>
        <p:nvCxnSpPr>
          <p:cNvPr id="179" name="直線コネクタ 178"/>
          <p:cNvCxnSpPr/>
          <p:nvPr/>
        </p:nvCxnSpPr>
        <p:spPr bwMode="auto">
          <a:xfrm>
            <a:off x="6624320" y="2907417"/>
            <a:ext cx="288000" cy="1588"/>
          </a:xfrm>
          <a:prstGeom prst="line">
            <a:avLst/>
          </a:prstGeom>
          <a:noFill/>
          <a:ln w="41275" cap="flat" cmpd="sng" algn="ctr">
            <a:solidFill>
              <a:srgbClr val="F6167B"/>
            </a:solidFill>
            <a:prstDash val="solid"/>
            <a:round/>
            <a:headEnd type="none" w="med" len="med"/>
            <a:tailEnd type="arrow" w="med" len="med"/>
          </a:ln>
          <a:effectLst/>
        </p:spPr>
      </p:cxnSp>
      <p:sp>
        <p:nvSpPr>
          <p:cNvPr id="180" name="正方形/長方形 179"/>
          <p:cNvSpPr/>
          <p:nvPr/>
        </p:nvSpPr>
        <p:spPr bwMode="auto">
          <a:xfrm>
            <a:off x="365760" y="2819637"/>
            <a:ext cx="1858061"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spcBef>
                <a:spcPts val="300"/>
              </a:spcBef>
            </a:pPr>
            <a:r>
              <a:rPr lang="ja-JP" altLang="en-US" sz="1200" b="1" spc="100" dirty="0">
                <a:solidFill>
                  <a:schemeClr val="tx1">
                    <a:lumMod val="75000"/>
                    <a:lumOff val="25000"/>
                  </a:schemeClr>
                </a:solidFill>
                <a:latin typeface="Arial" pitchFamily="34" charset="0"/>
                <a:ea typeface="メイリオ" pitchFamily="50" charset="-128"/>
              </a:rPr>
              <a:t>暗号機能を有する</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のソースコー</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a:solidFill>
                  <a:schemeClr val="tx1">
                    <a:lumMod val="75000"/>
                    <a:lumOff val="25000"/>
                  </a:schemeClr>
                </a:solidFill>
                <a:latin typeface="Arial" pitchFamily="34" charset="0"/>
                <a:ea typeface="メイリオ" pitchFamily="50" charset="-128"/>
              </a:rPr>
              <a:t>ドをインターネット</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en-US" altLang="ja-JP" sz="1200" b="1" spc="100" dirty="0">
                <a:solidFill>
                  <a:schemeClr val="tx1">
                    <a:lumMod val="75000"/>
                    <a:lumOff val="25000"/>
                  </a:schemeClr>
                </a:solidFill>
                <a:latin typeface="Arial" pitchFamily="34" charset="0"/>
                <a:ea typeface="メイリオ" pitchFamily="50" charset="-128"/>
              </a:rPr>
              <a:t>Web</a:t>
            </a:r>
            <a:r>
              <a:rPr lang="ja-JP" altLang="en-US" sz="1200" b="1" spc="100" dirty="0">
                <a:solidFill>
                  <a:schemeClr val="tx1">
                    <a:lumMod val="75000"/>
                    <a:lumOff val="25000"/>
                  </a:schemeClr>
                </a:solidFill>
                <a:latin typeface="Arial" pitchFamily="34" charset="0"/>
                <a:ea typeface="メイリオ" pitchFamily="50" charset="-128"/>
              </a:rPr>
              <a:t>サイトにて</a:t>
            </a:r>
            <a:endParaRPr lang="en-US" altLang="ja-JP" sz="1200" b="1" spc="100" dirty="0">
              <a:solidFill>
                <a:schemeClr val="tx1">
                  <a:lumMod val="75000"/>
                  <a:lumOff val="25000"/>
                </a:schemeClr>
              </a:solidFill>
              <a:latin typeface="Arial" pitchFamily="34" charset="0"/>
              <a:ea typeface="メイリオ" pitchFamily="50" charset="-128"/>
            </a:endParaRPr>
          </a:p>
          <a:p>
            <a:pPr>
              <a:lnSpc>
                <a:spcPct val="100000"/>
              </a:lnSpc>
              <a:spcBef>
                <a:spcPts val="300"/>
              </a:spcBef>
            </a:pPr>
            <a:r>
              <a:rPr lang="ja-JP" altLang="en-US" sz="1200" b="1" spc="100" dirty="0">
                <a:solidFill>
                  <a:schemeClr val="tx1">
                    <a:lumMod val="75000"/>
                    <a:lumOff val="25000"/>
                  </a:schemeClr>
                </a:solidFill>
                <a:latin typeface="Arial" pitchFamily="34" charset="0"/>
                <a:ea typeface="メイリオ" pitchFamily="50" charset="-128"/>
              </a:rPr>
              <a:t>公開する場合</a:t>
            </a:r>
          </a:p>
        </p:txBody>
      </p:sp>
      <p:sp>
        <p:nvSpPr>
          <p:cNvPr id="181" name="正方形/長方形 180"/>
          <p:cNvSpPr/>
          <p:nvPr/>
        </p:nvSpPr>
        <p:spPr bwMode="auto">
          <a:xfrm>
            <a:off x="2372361" y="2819637"/>
            <a:ext cx="2123440"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pPr>
            <a:r>
              <a:rPr lang="ja-JP" altLang="en-US" sz="1200" b="1" spc="100" dirty="0">
                <a:solidFill>
                  <a:srgbClr val="1892B8"/>
                </a:solidFill>
                <a:latin typeface="Arial" pitchFamily="34" charset="0"/>
                <a:ea typeface="メイリオ" pitchFamily="50" charset="-128"/>
              </a:rPr>
              <a:t>日本の外為法：</a:t>
            </a:r>
            <a:r>
              <a:rPr lang="ja-JP" altLang="en-US" sz="1200" b="1" spc="100" dirty="0">
                <a:solidFill>
                  <a:schemeClr val="tx1">
                    <a:lumMod val="75000"/>
                    <a:lumOff val="25000"/>
                  </a:schemeClr>
                </a:solidFill>
                <a:latin typeface="Arial" pitchFamily="34" charset="0"/>
                <a:ea typeface="メイリオ" pitchFamily="50" charset="-128"/>
              </a:rPr>
              <a:t>公知扱い</a:t>
            </a:r>
            <a:endParaRPr kumimoji="1" lang="ja-JP" altLang="en-US" sz="1200" b="1" spc="100" dirty="0">
              <a:solidFill>
                <a:schemeClr val="tx1">
                  <a:lumMod val="75000"/>
                  <a:lumOff val="25000"/>
                </a:schemeClr>
              </a:solidFill>
              <a:latin typeface="Arial" pitchFamily="34" charset="0"/>
              <a:ea typeface="メイリオ" pitchFamily="50" charset="-128"/>
            </a:endParaRPr>
          </a:p>
        </p:txBody>
      </p:sp>
      <p:sp>
        <p:nvSpPr>
          <p:cNvPr id="182" name="正方形/長方形 181"/>
          <p:cNvSpPr/>
          <p:nvPr/>
        </p:nvSpPr>
        <p:spPr bwMode="auto">
          <a:xfrm>
            <a:off x="2372361" y="3346369"/>
            <a:ext cx="2411780" cy="387625"/>
          </a:xfrm>
          <a:prstGeom prst="rect">
            <a:avLst/>
          </a:prstGeom>
          <a:noFill/>
          <a:ln w="9525">
            <a:noFill/>
            <a:miter lim="800000"/>
            <a:headEnd/>
            <a:tailEnd/>
          </a:ln>
          <a:effectLst/>
        </p:spPr>
        <p:txBody>
          <a:bodyPr wrap="square" lIns="144000" tIns="0" rIns="144000" bIns="0" rtlCol="0" anchor="t" anchorCtr="0">
            <a:noAutofit/>
          </a:bodyPr>
          <a:lstStyle/>
          <a:p>
            <a:pPr>
              <a:lnSpc>
                <a:spcPct val="100000"/>
              </a:lnSpc>
            </a:pPr>
            <a:r>
              <a:rPr lang="ja-JP" altLang="en-US" sz="1200" b="1" spc="100" dirty="0">
                <a:solidFill>
                  <a:srgbClr val="1892B8"/>
                </a:solidFill>
                <a:latin typeface="Arial" pitchFamily="34" charset="0"/>
                <a:ea typeface="メイリオ" pitchFamily="50" charset="-128"/>
              </a:rPr>
              <a:t>米国の</a:t>
            </a:r>
            <a:r>
              <a:rPr lang="en-US" altLang="ja-JP" sz="1200" b="1" spc="100" dirty="0">
                <a:solidFill>
                  <a:srgbClr val="1892B8"/>
                </a:solidFill>
                <a:latin typeface="Arial" pitchFamily="34" charset="0"/>
                <a:ea typeface="メイリオ" pitchFamily="50" charset="-128"/>
              </a:rPr>
              <a:t>EAR</a:t>
            </a:r>
            <a:r>
              <a:rPr lang="ja-JP" altLang="en-US" sz="1200" b="1" spc="100" dirty="0">
                <a:solidFill>
                  <a:srgbClr val="1892B8"/>
                </a:solidFill>
                <a:latin typeface="Arial" pitchFamily="34" charset="0"/>
                <a:ea typeface="メイリオ" pitchFamily="50" charset="-128"/>
              </a:rPr>
              <a:t>：</a:t>
            </a:r>
            <a:br>
              <a:rPr lang="en-US" altLang="ja-JP" sz="1200" b="1" spc="100" dirty="0">
                <a:solidFill>
                  <a:srgbClr val="1892B8"/>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米国政府当局へ通知手続きが必要になる場合あり</a:t>
            </a:r>
          </a:p>
        </p:txBody>
      </p:sp>
      <p:grpSp>
        <p:nvGrpSpPr>
          <p:cNvPr id="183" name="グループ化 182"/>
          <p:cNvGrpSpPr/>
          <p:nvPr/>
        </p:nvGrpSpPr>
        <p:grpSpPr>
          <a:xfrm>
            <a:off x="326306" y="4307707"/>
            <a:ext cx="8820000" cy="878945"/>
            <a:chOff x="197633" y="3794871"/>
            <a:chExt cx="8820000" cy="1228333"/>
          </a:xfrm>
          <a:effectLst>
            <a:outerShdw blurRad="50800" dist="38100" dir="2700000" algn="tl" rotWithShape="0">
              <a:prstClr val="black">
                <a:alpha val="40000"/>
              </a:prstClr>
            </a:outerShdw>
          </a:effectLst>
        </p:grpSpPr>
        <p:sp>
          <p:nvSpPr>
            <p:cNvPr id="184" name="正方形/長方形 183"/>
            <p:cNvSpPr/>
            <p:nvPr/>
          </p:nvSpPr>
          <p:spPr>
            <a:xfrm>
              <a:off x="197633" y="3794871"/>
              <a:ext cx="8820000" cy="1228333"/>
            </a:xfrm>
            <a:prstGeom prst="rect">
              <a:avLst/>
            </a:prstGeom>
            <a:solidFill>
              <a:srgbClr val="EAEAEA"/>
            </a:solidFill>
          </p:spPr>
          <p:txBody>
            <a:bodyPr wrap="square" lIns="144000" tIns="108000" rIns="108000" bIns="108000">
              <a:noAutofit/>
            </a:bodyPr>
            <a:lstStyle/>
            <a:p>
              <a:pPr marL="1551600" lvl="3" indent="-180000" defTabSz="914331">
                <a:lnSpc>
                  <a:spcPct val="150000"/>
                </a:lnSpc>
                <a:buClr>
                  <a:srgbClr val="4DBDDB"/>
                </a:buClr>
                <a:buSzPct val="93000"/>
                <a:buFont typeface="Wingdings"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輸出管理手続きの要否を事前に検討・確認すること。</a:t>
              </a:r>
            </a:p>
            <a:p>
              <a:pPr marL="1551600" lvl="3" indent="-180000" defTabSz="914331">
                <a:lnSpc>
                  <a:spcPct val="150000"/>
                </a:lnSpc>
                <a:buClr>
                  <a:srgbClr val="4DBDDB"/>
                </a:buClr>
                <a:buSzPct val="93000"/>
                <a:buFont typeface="Wingdings" pitchFamily="2" charset="2"/>
                <a:buChar char="l"/>
                <a:defRPr/>
              </a:pPr>
              <a:r>
                <a:rPr lang="ja-JP" altLang="en-US" sz="1400" b="1" spc="100" dirty="0">
                  <a:solidFill>
                    <a:schemeClr val="tx1">
                      <a:lumMod val="75000"/>
                      <a:lumOff val="25000"/>
                    </a:schemeClr>
                  </a:solidFill>
                  <a:latin typeface="Arial" pitchFamily="34" charset="0"/>
                  <a:ea typeface="メイリオ" pitchFamily="50" charset="-128"/>
                </a:rPr>
                <a:t>手続き要否の判断に迷う場合は、ご所属の輸出管理窓口に相談しましょう。</a:t>
              </a:r>
            </a:p>
          </p:txBody>
        </p:sp>
        <p:sp>
          <p:nvSpPr>
            <p:cNvPr id="185" name="角丸四角形 184"/>
            <p:cNvSpPr/>
            <p:nvPr/>
          </p:nvSpPr>
          <p:spPr>
            <a:xfrm>
              <a:off x="336780" y="3881011"/>
              <a:ext cx="1217808" cy="1056052"/>
            </a:xfrm>
            <a:prstGeom prst="roundRect">
              <a:avLst/>
            </a:prstGeom>
            <a:solidFill>
              <a:srgbClr val="33B1D9"/>
            </a:solidFill>
          </p:spPr>
          <p:txBody>
            <a:bodyPr wrap="square" lIns="108000" tIns="0" rIns="108000" bIns="0" anchor="ctr">
              <a:noAutofit/>
            </a:bodyPr>
            <a:lstStyle/>
            <a:p>
              <a:pPr marL="144000" indent="-144000" algn="ctr" defTabSz="914331">
                <a:lnSpc>
                  <a:spcPct val="100000"/>
                </a:lnSpc>
                <a:buClr>
                  <a:srgbClr val="4DBDDB"/>
                </a:buClr>
                <a:buSzPct val="93000"/>
                <a:defRPr/>
              </a:pPr>
              <a:r>
                <a:rPr lang="ja-JP" altLang="en-US" sz="1800" b="1" dirty="0">
                  <a:solidFill>
                    <a:schemeClr val="bg1"/>
                  </a:solidFill>
                  <a:latin typeface="Arial" pitchFamily="34" charset="0"/>
                  <a:ea typeface="メイリオ" pitchFamily="50" charset="-128"/>
                </a:rPr>
                <a:t>対応</a:t>
              </a:r>
              <a:endParaRPr lang="ja-JP" altLang="ja-JP" sz="1800" b="1" dirty="0">
                <a:solidFill>
                  <a:schemeClr val="bg1"/>
                </a:solidFill>
                <a:latin typeface="Arial" pitchFamily="34" charset="0"/>
                <a:ea typeface="メイリオ" pitchFamily="50" charset="-128"/>
              </a:endParaRPr>
            </a:p>
          </p:txBody>
        </p:sp>
      </p:grpSp>
      <p:sp>
        <p:nvSpPr>
          <p:cNvPr id="187" name="下矢印 186"/>
          <p:cNvSpPr/>
          <p:nvPr/>
        </p:nvSpPr>
        <p:spPr>
          <a:xfrm>
            <a:off x="4021671" y="4069080"/>
            <a:ext cx="1429270" cy="362243"/>
          </a:xfrm>
          <a:prstGeom prst="downArrow">
            <a:avLst>
              <a:gd name="adj1" fmla="val 58090"/>
              <a:gd name="adj2" fmla="val 76179"/>
            </a:avLst>
          </a:prstGeom>
          <a:solidFill>
            <a:srgbClr val="F5CC6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bwMode="auto">
          <a:xfrm>
            <a:off x="404260" y="1001028"/>
            <a:ext cx="8681988" cy="692648"/>
          </a:xfrm>
          <a:prstGeom prst="rect">
            <a:avLst/>
          </a:prstGeom>
          <a:noFill/>
          <a:ln w="9525">
            <a:noFill/>
            <a:miter lim="800000"/>
            <a:headEnd/>
            <a:tailEnd/>
          </a:ln>
          <a:effectLst/>
        </p:spPr>
        <p:txBody>
          <a:bodyPr wrap="square" lIns="0" tIns="36000" rIns="0" bIns="36000" rtlCol="0" anchor="t" anchorCtr="0">
            <a:noAutofit/>
          </a:bodyPr>
          <a:lstStyle/>
          <a:p>
            <a:pPr>
              <a:lnSpc>
                <a:spcPct val="150000"/>
              </a:lnSpc>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はソースコードが公開されているので「公知のプログラム</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として扱われますが、活用形態によっては</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日本・米国輸出管理法令上の手続きが必要となる場合があります。</a:t>
            </a:r>
          </a:p>
        </p:txBody>
      </p:sp>
      <p:cxnSp>
        <p:nvCxnSpPr>
          <p:cNvPr id="219" name="直線コネクタ 218"/>
          <p:cNvCxnSpPr/>
          <p:nvPr/>
        </p:nvCxnSpPr>
        <p:spPr bwMode="auto">
          <a:xfrm flipV="1">
            <a:off x="216971" y="1679032"/>
            <a:ext cx="9038671" cy="0"/>
          </a:xfrm>
          <a:prstGeom prst="line">
            <a:avLst/>
          </a:prstGeom>
          <a:noFill/>
          <a:ln w="38100" cap="flat" cmpd="sng" algn="ctr">
            <a:solidFill>
              <a:schemeClr val="bg1">
                <a:lumMod val="75000"/>
              </a:schemeClr>
            </a:solidFill>
            <a:prstDash val="sysDot"/>
            <a:round/>
            <a:headEnd type="none" w="med" len="med"/>
            <a:tailEnd type="none" w="med" len="med"/>
          </a:ln>
          <a:effectLst/>
        </p:spPr>
      </p:cxnSp>
      <p:pic>
        <p:nvPicPr>
          <p:cNvPr id="220" name="図 219" descr="1.png"/>
          <p:cNvPicPr>
            <a:picLocks noChangeAspect="1"/>
          </p:cNvPicPr>
          <p:nvPr/>
        </p:nvPicPr>
        <p:blipFill>
          <a:blip r:embed="rId3"/>
          <a:srcRect l="21687" t="24387" r="26670" b="32515"/>
          <a:stretch>
            <a:fillRect/>
          </a:stretch>
        </p:blipFill>
        <p:spPr>
          <a:xfrm flipH="1">
            <a:off x="8495634" y="1063868"/>
            <a:ext cx="731304" cy="610314"/>
          </a:xfrm>
          <a:prstGeom prst="rect">
            <a:avLst/>
          </a:prstGeom>
        </p:spPr>
      </p:pic>
    </p:spTree>
    <p:extLst>
      <p:ext uri="{BB962C8B-B14F-4D97-AF65-F5344CB8AC3E}">
        <p14:creationId xmlns:p14="http://schemas.microsoft.com/office/powerpoint/2010/main" val="86011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bwMode="auto">
          <a:xfrm>
            <a:off x="371192" y="193045"/>
            <a:ext cx="8817413" cy="3977511"/>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まとめ</a:t>
            </a:r>
            <a:endParaRPr lang="ja-JP" altLang="en-US" dirty="0"/>
          </a:p>
        </p:txBody>
      </p:sp>
      <p:sp>
        <p:nvSpPr>
          <p:cNvPr id="20" name="Text Box 56"/>
          <p:cNvSpPr txBox="1">
            <a:spLocks noChangeArrowheads="1"/>
          </p:cNvSpPr>
          <p:nvPr/>
        </p:nvSpPr>
        <p:spPr bwMode="auto">
          <a:xfrm>
            <a:off x="622631" y="716015"/>
            <a:ext cx="8084612" cy="377026"/>
          </a:xfrm>
          <a:prstGeom prst="rect">
            <a:avLst/>
          </a:prstGeom>
          <a:noFill/>
          <a:ln w="9525">
            <a:noFill/>
            <a:miter lim="800000"/>
            <a:headEnd/>
            <a:tailEnd/>
          </a:ln>
        </p:spPr>
        <p:txBody>
          <a:bodyPr lIns="0" rIns="0">
            <a:spAutoFit/>
          </a:bodyPr>
          <a:lstStyle/>
          <a:p>
            <a:pPr marL="190500" indent="-190500"/>
            <a:r>
              <a:rPr lang="en-US" altLang="ja-JP" sz="2000" b="1" spc="100" dirty="0">
                <a:solidFill>
                  <a:schemeClr val="tx1"/>
                </a:solidFill>
                <a:latin typeface="Arial" pitchFamily="34" charset="0"/>
                <a:ea typeface="メイリオ" pitchFamily="50" charset="-128"/>
              </a:rPr>
              <a:t>OSS</a:t>
            </a:r>
            <a:r>
              <a:rPr lang="ja-JP" altLang="en-US" sz="2000" b="1" spc="100" dirty="0">
                <a:solidFill>
                  <a:schemeClr val="tx1"/>
                </a:solidFill>
                <a:latin typeface="Arial" pitchFamily="34" charset="0"/>
                <a:ea typeface="メイリオ" pitchFamily="50" charset="-128"/>
              </a:rPr>
              <a:t>の積極活用のためには･･･</a:t>
            </a:r>
          </a:p>
        </p:txBody>
      </p:sp>
      <p:sp>
        <p:nvSpPr>
          <p:cNvPr id="27" name="円/楕円 26"/>
          <p:cNvSpPr/>
          <p:nvPr/>
        </p:nvSpPr>
        <p:spPr bwMode="auto">
          <a:xfrm>
            <a:off x="202137" y="5029806"/>
            <a:ext cx="1246391" cy="229000"/>
          </a:xfrm>
          <a:prstGeom prst="ellipse">
            <a:avLst/>
          </a:prstGeom>
          <a:solidFill>
            <a:srgbClr val="EAEAEA"/>
          </a:solidFill>
          <a:ln w="38100" cap="flat" cmpd="sng" algn="ctr">
            <a:noFill/>
            <a:prstDash val="solid"/>
            <a:round/>
            <a:headEnd type="none" w="med" len="med"/>
            <a:tailEnd type="none" w="med" len="med"/>
          </a:ln>
          <a:effectLst/>
        </p:spPr>
        <p:txBody>
          <a:bodyPr wrap="square" rtlCol="0" anchor="ctr">
            <a:noAutofit/>
          </a:bodyPr>
          <a:lstStyle/>
          <a:p>
            <a:pPr algn="ctr">
              <a:lnSpc>
                <a:spcPct val="90000"/>
              </a:lnSpc>
            </a:pPr>
            <a:endParaRPr kumimoji="1" lang="ja-JP" altLang="en-US" sz="1100" dirty="0"/>
          </a:p>
        </p:txBody>
      </p:sp>
      <p:sp>
        <p:nvSpPr>
          <p:cNvPr id="30" name="Text Box 30"/>
          <p:cNvSpPr txBox="1">
            <a:spLocks noChangeArrowheads="1"/>
          </p:cNvSpPr>
          <p:nvPr/>
        </p:nvSpPr>
        <p:spPr bwMode="auto">
          <a:xfrm>
            <a:off x="944217" y="834991"/>
            <a:ext cx="8257534" cy="2677656"/>
          </a:xfrm>
          <a:prstGeom prst="rect">
            <a:avLst/>
          </a:prstGeom>
          <a:noFill/>
          <a:ln w="9525">
            <a:noFill/>
            <a:miter lim="800000"/>
            <a:headEnd/>
            <a:tailEnd/>
          </a:ln>
        </p:spPr>
        <p:txBody>
          <a:bodyPr wrap="square" lIns="0" rIns="0">
            <a:spAutoFit/>
          </a:bodyPr>
          <a:lstStyle/>
          <a:p>
            <a:pPr marL="742950" indent="-742950">
              <a:lnSpc>
                <a:spcPct val="150000"/>
              </a:lnSpc>
              <a:buClr>
                <a:srgbClr val="1892B8"/>
              </a:buClr>
              <a:buFont typeface="+mj-lt"/>
              <a:buAutoNum type="arabicPeriod"/>
            </a:pPr>
            <a:r>
              <a:rPr lang="ja-JP" altLang="en-US" sz="2800" b="1" spc="100" dirty="0">
                <a:solidFill>
                  <a:srgbClr val="F6167B"/>
                </a:solidFill>
                <a:latin typeface="Arial" pitchFamily="34" charset="0"/>
                <a:ea typeface="メイリオ" pitchFamily="50" charset="-128"/>
              </a:rPr>
              <a:t>“</a:t>
            </a:r>
            <a:r>
              <a:rPr lang="en-US" altLang="ja-JP" sz="2800" b="1" spc="100" dirty="0">
                <a:solidFill>
                  <a:srgbClr val="F6167B"/>
                </a:solidFill>
                <a:latin typeface="Arial" pitchFamily="34" charset="0"/>
                <a:ea typeface="メイリオ" pitchFamily="50" charset="-128"/>
              </a:rPr>
              <a:t>OSS</a:t>
            </a:r>
            <a:r>
              <a:rPr lang="ja-JP" altLang="en-US" sz="2800" b="1" spc="100" dirty="0">
                <a:solidFill>
                  <a:srgbClr val="F6167B"/>
                </a:solidFill>
                <a:latin typeface="Arial" pitchFamily="34" charset="0"/>
                <a:ea typeface="メイリオ" pitchFamily="50" charset="-128"/>
              </a:rPr>
              <a:t>”の特徴</a:t>
            </a:r>
            <a:r>
              <a:rPr kumimoji="1" lang="ja-JP" altLang="en-US" sz="2400" b="1" spc="100" dirty="0">
                <a:solidFill>
                  <a:srgbClr val="F6167B"/>
                </a:solidFill>
                <a:latin typeface="Arial" pitchFamily="34" charset="0"/>
                <a:ea typeface="メイリオ" pitchFamily="50" charset="-128"/>
              </a:rPr>
              <a:t>（＝活用のリスク）</a:t>
            </a:r>
            <a:r>
              <a:rPr lang="ja-JP" altLang="en-US" sz="2800" b="1" spc="100" dirty="0">
                <a:solidFill>
                  <a:srgbClr val="F6167B"/>
                </a:solidFill>
                <a:latin typeface="Arial" pitchFamily="34" charset="0"/>
                <a:ea typeface="メイリオ" pitchFamily="50" charset="-128"/>
              </a:rPr>
              <a:t>を知る</a:t>
            </a:r>
            <a:endParaRPr lang="en-US" altLang="ja-JP" sz="2800" b="1" spc="100" dirty="0">
              <a:solidFill>
                <a:srgbClr val="F6167B"/>
              </a:solidFill>
              <a:latin typeface="Arial" pitchFamily="34" charset="0"/>
              <a:ea typeface="メイリオ" pitchFamily="50" charset="-128"/>
            </a:endParaRPr>
          </a:p>
          <a:p>
            <a:pPr marL="742950" indent="-742950">
              <a:lnSpc>
                <a:spcPct val="150000"/>
              </a:lnSpc>
              <a:buClr>
                <a:srgbClr val="1892B8"/>
              </a:buClr>
              <a:buFont typeface="+mj-lt"/>
              <a:buAutoNum type="arabicPeriod"/>
            </a:pPr>
            <a:r>
              <a:rPr lang="ja-JP" altLang="en-US" sz="2800" b="1" spc="100" dirty="0">
                <a:solidFill>
                  <a:srgbClr val="F6167B"/>
                </a:solidFill>
                <a:latin typeface="Arial" pitchFamily="34" charset="0"/>
                <a:ea typeface="メイリオ" pitchFamily="50" charset="-128"/>
              </a:rPr>
              <a:t>“</a:t>
            </a:r>
            <a:r>
              <a:rPr lang="en-US" altLang="ja-JP" sz="2800" b="1" spc="100" dirty="0">
                <a:solidFill>
                  <a:srgbClr val="F6167B"/>
                </a:solidFill>
                <a:latin typeface="Arial" pitchFamily="34" charset="0"/>
                <a:ea typeface="メイリオ" pitchFamily="50" charset="-128"/>
              </a:rPr>
              <a:t>OSS</a:t>
            </a:r>
            <a:r>
              <a:rPr lang="ja-JP" altLang="en-US" sz="2800" b="1" spc="100" dirty="0">
                <a:solidFill>
                  <a:srgbClr val="F6167B"/>
                </a:solidFill>
                <a:latin typeface="Arial" pitchFamily="34" charset="0"/>
                <a:ea typeface="メイリオ" pitchFamily="50" charset="-128"/>
              </a:rPr>
              <a:t>のライセンス”を遵守する</a:t>
            </a:r>
            <a:endParaRPr lang="en-US" altLang="ja-JP" sz="2800" b="1" spc="100" dirty="0">
              <a:solidFill>
                <a:srgbClr val="F6167B"/>
              </a:solidFill>
              <a:latin typeface="Arial" pitchFamily="34" charset="0"/>
              <a:ea typeface="メイリオ" pitchFamily="50" charset="-128"/>
            </a:endParaRPr>
          </a:p>
          <a:p>
            <a:pPr marL="742950" indent="-742950">
              <a:lnSpc>
                <a:spcPct val="150000"/>
              </a:lnSpc>
              <a:buClr>
                <a:srgbClr val="1892B8"/>
              </a:buClr>
              <a:buFont typeface="+mj-lt"/>
              <a:buAutoNum type="arabicPeriod"/>
            </a:pPr>
            <a:r>
              <a:rPr lang="ja-JP" altLang="en-US" sz="2800" b="1" spc="100" dirty="0">
                <a:solidFill>
                  <a:srgbClr val="F6167B"/>
                </a:solidFill>
                <a:latin typeface="Arial" pitchFamily="34" charset="0"/>
                <a:ea typeface="メイリオ" pitchFamily="50" charset="-128"/>
              </a:rPr>
              <a:t>“</a:t>
            </a:r>
            <a:r>
              <a:rPr lang="en-US" altLang="ja-JP" sz="2800" b="1" spc="100" dirty="0">
                <a:solidFill>
                  <a:srgbClr val="F6167B"/>
                </a:solidFill>
                <a:latin typeface="Arial" pitchFamily="34" charset="0"/>
                <a:ea typeface="メイリオ" pitchFamily="50" charset="-128"/>
              </a:rPr>
              <a:t>OSS</a:t>
            </a:r>
            <a:r>
              <a:rPr lang="ja-JP" altLang="en-US" sz="2800" b="1" spc="100" dirty="0">
                <a:solidFill>
                  <a:srgbClr val="F6167B"/>
                </a:solidFill>
                <a:latin typeface="Arial" pitchFamily="34" charset="0"/>
                <a:ea typeface="メイリオ" pitchFamily="50" charset="-128"/>
              </a:rPr>
              <a:t>の活用関連規則”を理解し遵守する</a:t>
            </a:r>
            <a:endParaRPr lang="en-US" altLang="ja-JP" sz="2800" b="1" spc="100" dirty="0">
              <a:solidFill>
                <a:srgbClr val="F6167B"/>
              </a:solidFill>
              <a:latin typeface="Arial" pitchFamily="34" charset="0"/>
              <a:ea typeface="メイリオ" pitchFamily="50" charset="-128"/>
            </a:endParaRPr>
          </a:p>
          <a:p>
            <a:pPr marL="742950" indent="-742950">
              <a:lnSpc>
                <a:spcPct val="150000"/>
              </a:lnSpc>
              <a:buClr>
                <a:srgbClr val="1892B8"/>
              </a:buClr>
              <a:buFont typeface="+mj-lt"/>
              <a:buAutoNum type="arabicPeriod"/>
            </a:pPr>
            <a:r>
              <a:rPr lang="ja-JP" altLang="en-US" sz="2800" b="1" spc="100" dirty="0">
                <a:solidFill>
                  <a:srgbClr val="F6167B"/>
                </a:solidFill>
                <a:latin typeface="Arial" pitchFamily="34" charset="0"/>
                <a:ea typeface="メイリオ" pitchFamily="50" charset="-128"/>
              </a:rPr>
              <a:t>“</a:t>
            </a:r>
            <a:r>
              <a:rPr lang="en-US" altLang="ja-JP" sz="2800" b="1" spc="100" dirty="0">
                <a:solidFill>
                  <a:srgbClr val="F6167B"/>
                </a:solidFill>
                <a:latin typeface="Arial" pitchFamily="34" charset="0"/>
                <a:ea typeface="メイリオ" pitchFamily="50" charset="-128"/>
              </a:rPr>
              <a:t>OSS</a:t>
            </a:r>
            <a:r>
              <a:rPr lang="ja-JP" altLang="en-US" sz="2800" b="1" spc="100" dirty="0">
                <a:solidFill>
                  <a:srgbClr val="F6167B"/>
                </a:solidFill>
                <a:latin typeface="Arial" pitchFamily="34" charset="0"/>
                <a:ea typeface="メイリオ" pitchFamily="50" charset="-128"/>
              </a:rPr>
              <a:t>ガイドライン”を活用する</a:t>
            </a:r>
          </a:p>
        </p:txBody>
      </p:sp>
      <p:cxnSp>
        <p:nvCxnSpPr>
          <p:cNvPr id="32" name="直線コネクタ 31"/>
          <p:cNvCxnSpPr/>
          <p:nvPr/>
        </p:nvCxnSpPr>
        <p:spPr bwMode="auto">
          <a:xfrm>
            <a:off x="348180" y="655983"/>
            <a:ext cx="8776252" cy="0"/>
          </a:xfrm>
          <a:prstGeom prst="line">
            <a:avLst/>
          </a:prstGeom>
          <a:noFill/>
          <a:ln w="38100" cap="flat" cmpd="sng" algn="ctr">
            <a:solidFill>
              <a:schemeClr val="bg1">
                <a:lumMod val="75000"/>
              </a:schemeClr>
            </a:solidFill>
            <a:prstDash val="sysDash"/>
            <a:round/>
            <a:headEnd type="none" w="med" len="med"/>
            <a:tailEnd type="none" w="med" len="med"/>
          </a:ln>
          <a:effectLst/>
        </p:spPr>
      </p:cxnSp>
      <p:cxnSp>
        <p:nvCxnSpPr>
          <p:cNvPr id="33" name="直線コネクタ 32"/>
          <p:cNvCxnSpPr/>
          <p:nvPr/>
        </p:nvCxnSpPr>
        <p:spPr bwMode="auto">
          <a:xfrm>
            <a:off x="348180" y="3362739"/>
            <a:ext cx="8776252" cy="0"/>
          </a:xfrm>
          <a:prstGeom prst="line">
            <a:avLst/>
          </a:prstGeom>
          <a:noFill/>
          <a:ln w="38100" cap="flat" cmpd="sng" algn="ctr">
            <a:solidFill>
              <a:schemeClr val="bg1">
                <a:lumMod val="75000"/>
              </a:schemeClr>
            </a:solidFill>
            <a:prstDash val="sysDash"/>
            <a:round/>
            <a:headEnd type="none" w="med" len="med"/>
            <a:tailEnd type="none" w="med" len="med"/>
          </a:ln>
          <a:effectLst/>
        </p:spPr>
      </p:cxnSp>
      <p:grpSp>
        <p:nvGrpSpPr>
          <p:cNvPr id="34" name="グループ化 33"/>
          <p:cNvGrpSpPr/>
          <p:nvPr/>
        </p:nvGrpSpPr>
        <p:grpSpPr>
          <a:xfrm>
            <a:off x="1440106" y="3506642"/>
            <a:ext cx="7761645" cy="1725289"/>
            <a:chOff x="1295882" y="2958140"/>
            <a:chExt cx="8022293" cy="1310076"/>
          </a:xfrm>
          <a:effectLst>
            <a:outerShdw blurRad="50800" dist="38100" dir="2700000" algn="tl" rotWithShape="0">
              <a:prstClr val="black">
                <a:alpha val="40000"/>
              </a:prstClr>
            </a:outerShdw>
          </a:effectLst>
        </p:grpSpPr>
        <p:sp>
          <p:nvSpPr>
            <p:cNvPr id="35" name="二等辺三角形 34"/>
            <p:cNvSpPr/>
            <p:nvPr/>
          </p:nvSpPr>
          <p:spPr bwMode="auto">
            <a:xfrm rot="14831198">
              <a:off x="1481155" y="3001247"/>
              <a:ext cx="189947" cy="560494"/>
            </a:xfrm>
            <a:prstGeom prst="triangle">
              <a:avLst/>
            </a:prstGeom>
            <a:solidFill>
              <a:srgbClr val="C4E9F4"/>
            </a:solid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36" name="角丸四角形 35"/>
            <p:cNvSpPr/>
            <p:nvPr/>
          </p:nvSpPr>
          <p:spPr bwMode="auto">
            <a:xfrm flipH="1">
              <a:off x="1608093" y="2958140"/>
              <a:ext cx="7710082" cy="1310076"/>
            </a:xfrm>
            <a:prstGeom prst="roundRect">
              <a:avLst>
                <a:gd name="adj" fmla="val 9143"/>
              </a:avLst>
            </a:prstGeom>
            <a:solidFill>
              <a:srgbClr val="C4E9F4"/>
            </a:solidFill>
            <a:ln w="9525">
              <a:noFill/>
              <a:miter lim="800000"/>
              <a:headEnd/>
              <a:tailEnd/>
            </a:ln>
            <a:effectLst/>
          </p:spPr>
          <p:txBody>
            <a:bodyPr wrap="square" lIns="216000" tIns="144000" rIns="216000" bIns="144000" rtlCol="0" anchor="ctr" anchorCtr="0">
              <a:noAutofit/>
            </a:bodyPr>
            <a:lstStyle/>
            <a:p>
              <a:pPr>
                <a:lnSpc>
                  <a:spcPct val="150000"/>
                </a:lnSpc>
                <a:spcBef>
                  <a:spcPts val="600"/>
                </a:spcBef>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を事業でより活用していくには、</a:t>
              </a:r>
              <a:r>
                <a:rPr lang="en-US" altLang="ja-JP" sz="1400" b="1" spc="100" dirty="0">
                  <a:solidFill>
                    <a:srgbClr val="F6167B"/>
                  </a:solidFill>
                  <a:latin typeface="Arial" pitchFamily="34" charset="0"/>
                  <a:ea typeface="メイリオ" pitchFamily="50" charset="-128"/>
                </a:rPr>
                <a:t>OSS</a:t>
              </a:r>
              <a:r>
                <a:rPr lang="ja-JP" altLang="en-US" sz="1400" b="1" spc="100" dirty="0">
                  <a:solidFill>
                    <a:srgbClr val="F6167B"/>
                  </a:solidFill>
                  <a:latin typeface="Arial" pitchFamily="34" charset="0"/>
                  <a:ea typeface="メイリオ" pitchFamily="50" charset="-128"/>
                </a:rPr>
                <a:t>の特徴</a:t>
              </a:r>
              <a:r>
                <a:rPr lang="ja-JP" altLang="en-US" sz="1400" b="1" spc="100" dirty="0">
                  <a:solidFill>
                    <a:schemeClr val="tx1">
                      <a:lumMod val="75000"/>
                      <a:lumOff val="25000"/>
                    </a:schemeClr>
                  </a:solidFill>
                  <a:latin typeface="Arial" pitchFamily="34" charset="0"/>
                  <a:ea typeface="メイリオ" pitchFamily="50" charset="-128"/>
                </a:rPr>
                <a:t>を知り、</a:t>
              </a:r>
              <a:r>
                <a:rPr lang="ja-JP" altLang="en-US" sz="1400" b="1" spc="100" dirty="0">
                  <a:solidFill>
                    <a:srgbClr val="F6167B"/>
                  </a:solidFill>
                  <a:latin typeface="Arial" pitchFamily="34" charset="0"/>
                  <a:ea typeface="メイリオ" pitchFamily="50" charset="-128"/>
                </a:rPr>
                <a:t>ライセンスを遵守</a:t>
              </a:r>
              <a:r>
                <a:rPr lang="ja-JP" altLang="en-US" sz="1400" b="1" spc="100" dirty="0">
                  <a:solidFill>
                    <a:schemeClr val="tx1">
                      <a:lumMod val="75000"/>
                      <a:lumOff val="25000"/>
                    </a:schemeClr>
                  </a:solidFill>
                  <a:latin typeface="Arial" pitchFamily="34" charset="0"/>
                  <a:ea typeface="メイリオ" pitchFamily="50" charset="-128"/>
                </a:rPr>
                <a:t>することが大事であり、そのためには</a:t>
              </a:r>
              <a:r>
                <a:rPr lang="en-US" altLang="ja-JP" sz="1400" b="1" spc="100" dirty="0">
                  <a:solidFill>
                    <a:srgbClr val="F6167B"/>
                  </a:solidFill>
                  <a:latin typeface="Arial" pitchFamily="34" charset="0"/>
                  <a:ea typeface="メイリオ" pitchFamily="50" charset="-128"/>
                </a:rPr>
                <a:t>OSS</a:t>
              </a:r>
              <a:r>
                <a:rPr lang="ja-JP" altLang="en-US" sz="1400" b="1" spc="100" dirty="0">
                  <a:solidFill>
                    <a:srgbClr val="F6167B"/>
                  </a:solidFill>
                  <a:latin typeface="Arial" pitchFamily="34" charset="0"/>
                  <a:ea typeface="メイリオ" pitchFamily="50" charset="-128"/>
                </a:rPr>
                <a:t>活用関連規則の理解と遵守</a:t>
              </a:r>
              <a:r>
                <a:rPr lang="ja-JP" altLang="en-US" sz="1400" b="1" spc="100" dirty="0">
                  <a:solidFill>
                    <a:schemeClr val="tx1">
                      <a:lumMod val="75000"/>
                      <a:lumOff val="25000"/>
                    </a:schemeClr>
                  </a:solidFill>
                  <a:latin typeface="Arial" pitchFamily="34" charset="0"/>
                  <a:ea typeface="メイリオ" pitchFamily="50" charset="-128"/>
                </a:rPr>
                <a:t>が必要で、</a:t>
              </a:r>
              <a:r>
                <a:rPr lang="en-US" altLang="ja-JP" sz="1400" b="1" spc="100" dirty="0">
                  <a:solidFill>
                    <a:srgbClr val="F6167B"/>
                  </a:solidFill>
                  <a:latin typeface="Arial" pitchFamily="34" charset="0"/>
                  <a:ea typeface="メイリオ" pitchFamily="50" charset="-128"/>
                </a:rPr>
                <a:t>OSS</a:t>
              </a:r>
              <a:r>
                <a:rPr lang="ja-JP" altLang="en-US" sz="1400" b="1" spc="100" dirty="0">
                  <a:solidFill>
                    <a:srgbClr val="F6167B"/>
                  </a:solidFill>
                  <a:latin typeface="Arial" pitchFamily="34" charset="0"/>
                  <a:ea typeface="メイリオ" pitchFamily="50" charset="-128"/>
                </a:rPr>
                <a:t>ガイドラインの活用</a:t>
              </a:r>
              <a:r>
                <a:rPr lang="ja-JP" altLang="en-US" sz="1400" b="1" spc="100" dirty="0">
                  <a:solidFill>
                    <a:schemeClr val="tx1">
                      <a:lumMod val="75000"/>
                      <a:lumOff val="25000"/>
                    </a:schemeClr>
                  </a:solidFill>
                  <a:latin typeface="Arial" pitchFamily="34" charset="0"/>
                  <a:ea typeface="メイリオ" pitchFamily="50" charset="-128"/>
                </a:rPr>
                <a:t>が有効です。</a:t>
              </a:r>
              <a:endParaRPr lang="en-US" altLang="ja-JP" sz="1400" b="1" spc="100" dirty="0">
                <a:solidFill>
                  <a:schemeClr val="tx1">
                    <a:lumMod val="75000"/>
                    <a:lumOff val="25000"/>
                  </a:schemeClr>
                </a:solidFill>
                <a:latin typeface="Arial" pitchFamily="34" charset="0"/>
                <a:ea typeface="メイリオ" pitchFamily="50" charset="-128"/>
              </a:endParaRPr>
            </a:p>
            <a:p>
              <a:pPr>
                <a:lnSpc>
                  <a:spcPct val="150000"/>
                </a:lnSpc>
                <a:spcBef>
                  <a:spcPts val="600"/>
                </a:spcBef>
              </a:pPr>
              <a:r>
                <a:rPr lang="ja-JP" altLang="en-US" sz="1400" b="1" spc="100" dirty="0">
                  <a:solidFill>
                    <a:schemeClr val="tx1">
                      <a:lumMod val="75000"/>
                      <a:lumOff val="25000"/>
                    </a:schemeClr>
                  </a:solidFill>
                  <a:latin typeface="Arial" pitchFamily="34" charset="0"/>
                  <a:ea typeface="メイリオ" pitchFamily="50" charset="-128"/>
                </a:rPr>
                <a:t>今後のみなさまの事業活用のシーンにおいて、ぜひガイドラインを積極的に</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ご活用いただき、円滑な事業活動にお役立てください。</a:t>
              </a:r>
            </a:p>
          </p:txBody>
        </p:sp>
      </p:grpSp>
      <p:pic>
        <p:nvPicPr>
          <p:cNvPr id="37" name="図 36" descr="1.png"/>
          <p:cNvPicPr>
            <a:picLocks noChangeAspect="1"/>
          </p:cNvPicPr>
          <p:nvPr/>
        </p:nvPicPr>
        <p:blipFill>
          <a:blip r:embed="rId3"/>
          <a:srcRect l="21948" t="18937" r="15704" b="9545"/>
          <a:stretch>
            <a:fillRect/>
          </a:stretch>
        </p:blipFill>
        <p:spPr>
          <a:xfrm>
            <a:off x="404267" y="3946235"/>
            <a:ext cx="1099477" cy="1261191"/>
          </a:xfrm>
          <a:prstGeom prst="rect">
            <a:avLst/>
          </a:prstGeom>
        </p:spPr>
      </p:pic>
    </p:spTree>
    <p:extLst>
      <p:ext uri="{BB962C8B-B14F-4D97-AF65-F5344CB8AC3E}">
        <p14:creationId xmlns:p14="http://schemas.microsoft.com/office/powerpoint/2010/main" val="1231646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284027" y="207820"/>
            <a:ext cx="8984664" cy="348557"/>
          </a:xfrm>
        </p:spPr>
        <p:txBody>
          <a:bodyPr/>
          <a:lstStyle/>
          <a:p>
            <a:r>
              <a:rPr lang="ja-JP" altLang="en-US" dirty="0">
                <a:latin typeface="メイリオ" panose="020B0604030504040204" pitchFamily="50" charset="-128"/>
              </a:rPr>
              <a:t>　他社商品名、商標等の引用に関する表示</a:t>
            </a:r>
          </a:p>
        </p:txBody>
      </p:sp>
      <p:sp>
        <p:nvSpPr>
          <p:cNvPr id="30" name="正方形/長方形 29"/>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1" lang="ja-JP" altLang="en-US" sz="1800" b="1" i="0" u="none" strike="noStrike" kern="1200" cap="none" spc="100" normalizeH="0" baseline="0" noProof="0" dirty="0">
              <a:ln>
                <a:noFill/>
              </a:ln>
              <a:solidFill>
                <a:prstClr val="white"/>
              </a:solidFill>
              <a:effectLst/>
              <a:uLnTx/>
              <a:uFillTx/>
              <a:latin typeface="Arial" pitchFamily="34" charset="0"/>
              <a:ea typeface="メイリオ" pitchFamily="50" charset="-128"/>
              <a:cs typeface="+mn-cs"/>
            </a:endParaRPr>
          </a:p>
        </p:txBody>
      </p:sp>
      <p:sp>
        <p:nvSpPr>
          <p:cNvPr id="2" name="Text Box 56">
            <a:extLst>
              <a:ext uri="{FF2B5EF4-FFF2-40B4-BE49-F238E27FC236}">
                <a16:creationId xmlns:a16="http://schemas.microsoft.com/office/drawing/2014/main" id="{977D01F9-13EA-3490-8C4B-14D5F5481479}"/>
              </a:ext>
            </a:extLst>
          </p:cNvPr>
          <p:cNvSpPr txBox="1">
            <a:spLocks noChangeArrowheads="1"/>
          </p:cNvSpPr>
          <p:nvPr/>
        </p:nvSpPr>
        <p:spPr bwMode="auto">
          <a:xfrm>
            <a:off x="173385" y="796443"/>
            <a:ext cx="9095306" cy="1455014"/>
          </a:xfrm>
          <a:prstGeom prst="rect">
            <a:avLst/>
          </a:prstGeom>
          <a:noFill/>
          <a:ln w="9525">
            <a:noFill/>
            <a:miter lim="800000"/>
            <a:headEnd/>
            <a:tailEnd/>
          </a:ln>
        </p:spPr>
        <p:txBody>
          <a:bodyPr wrap="square" lIns="0" rIns="0">
            <a:spAutoFit/>
          </a:bodyPr>
          <a:lstStyle/>
          <a:p>
            <a:pPr marL="160575" marR="0" lvl="0" indent="-160575" algn="l" defTabSz="914400" rtl="0" eaLnBrk="1" fontAlgn="base" latinLnBrk="0" hangingPunct="1">
              <a:lnSpc>
                <a:spcPct val="90000"/>
              </a:lnSpc>
              <a:spcBef>
                <a:spcPct val="0"/>
              </a:spcBef>
              <a:spcAft>
                <a:spcPct val="0"/>
              </a:spcAft>
              <a:buClrTx/>
              <a:buSzTx/>
              <a:buFontTx/>
              <a:buNone/>
              <a:tabLst/>
              <a:defRPr/>
            </a:pP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UNIX</a:t>
            </a: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は、</a:t>
            </a:r>
            <a:r>
              <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The Open Group</a:t>
            </a: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の米国ならびに他の国における登録商標です。 </a:t>
            </a:r>
            <a:endPar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160575" marR="0" lvl="0" indent="-160575" algn="l" defTabSz="914400" rtl="0" eaLnBrk="1" fontAlgn="base" latinLnBrk="0" hangingPunct="1">
              <a:lnSpc>
                <a:spcPct val="90000"/>
              </a:lnSpc>
              <a:spcBef>
                <a:spcPct val="0"/>
              </a:spcBef>
              <a:spcAft>
                <a:spcPct val="0"/>
              </a:spcAft>
              <a:buClrTx/>
              <a:buSzTx/>
              <a:buFontTx/>
              <a:buNone/>
              <a:tabLst/>
              <a:defRPr/>
            </a:pP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Linux</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は，</a:t>
            </a: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Linus Torvalds</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氏の日本およびその他の国における登録商標または商標です。</a:t>
            </a:r>
            <a:endPar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160575" marR="0" lvl="0" indent="-160575" algn="l" defTabSz="914400" rtl="0" eaLnBrk="1" fontAlgn="base" latinLnBrk="0" hangingPunct="1">
              <a:lnSpc>
                <a:spcPct val="90000"/>
              </a:lnSpc>
              <a:spcBef>
                <a:spcPct val="0"/>
              </a:spcBef>
              <a:spcAft>
                <a:spcPct val="0"/>
              </a:spcAft>
              <a:buClrTx/>
              <a:buSzTx/>
              <a:buFontTx/>
              <a:buNone/>
              <a:tabLst/>
              <a:defRPr/>
            </a:pP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OSS Radar Scope</a:t>
            </a: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は、株式会社</a:t>
            </a:r>
            <a:r>
              <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SCSK</a:t>
            </a: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の</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日本およびその他の国における登録商標または商標です。</a:t>
            </a:r>
            <a:endPar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160575" marR="0" lvl="0" indent="-160575" algn="l" defTabSz="914400" rtl="0" eaLnBrk="1" fontAlgn="base" latinLnBrk="0" hangingPunct="1">
              <a:lnSpc>
                <a:spcPct val="90000"/>
              </a:lnSpc>
              <a:spcBef>
                <a:spcPct val="0"/>
              </a:spcBef>
              <a:spcAft>
                <a:spcPct val="0"/>
              </a:spcAft>
              <a:buClrTx/>
              <a:buSzTx/>
              <a:buFontTx/>
              <a:buNone/>
              <a:tabLst/>
              <a:defRPr/>
            </a:pP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Black Duck</a:t>
            </a: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および関連商標は、</a:t>
            </a:r>
            <a:r>
              <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Synopsys, Inc.</a:t>
            </a: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の米国およびその他の国における登録商標です。</a:t>
            </a:r>
            <a:endPar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160575" marR="0" lvl="0" indent="-160575" algn="l" defTabSz="914400" rtl="0" eaLnBrk="1" fontAlgn="base" latinLnBrk="0" hangingPunct="1">
              <a:lnSpc>
                <a:spcPct val="90000"/>
              </a:lnSpc>
              <a:spcBef>
                <a:spcPct val="0"/>
              </a:spcBef>
              <a:spcAft>
                <a:spcPct val="0"/>
              </a:spcAft>
              <a:buClrTx/>
              <a:buSzTx/>
              <a:buFontTx/>
              <a:buNone/>
              <a:tabLst/>
              <a:defRPr/>
            </a:pP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Apache</a:t>
            </a: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は、</a:t>
            </a:r>
            <a:r>
              <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Apache Software Foundation</a:t>
            </a: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の米国およびその他の国における登録商標または商標です。</a:t>
            </a:r>
            <a:endParaRPr kumimoji="1" lang="en-US" altLang="ja-JP"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160575" marR="0" lvl="0" indent="-160575" algn="l" defTabSz="914400" rtl="0" eaLnBrk="1" fontAlgn="base" latinLnBrk="0" hangingPunct="1">
              <a:lnSpc>
                <a:spcPct val="90000"/>
              </a:lnSpc>
              <a:spcBef>
                <a:spcPct val="0"/>
              </a:spcBef>
              <a:spcAft>
                <a:spcPct val="0"/>
              </a:spcAft>
              <a:buClrTx/>
              <a:buSzTx/>
              <a:buFontTx/>
              <a:buNone/>
              <a:tabLst/>
              <a:defRPr/>
            </a:pPr>
            <a:endPar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160575" marR="0" lvl="0" indent="-160575" algn="l" defTabSz="914400" rtl="0" eaLnBrk="1" fontAlgn="base" latinLnBrk="0" hangingPunct="1">
              <a:lnSpc>
                <a:spcPct val="90000"/>
              </a:lnSpc>
              <a:spcBef>
                <a:spcPct val="0"/>
              </a:spcBef>
              <a:spcAft>
                <a:spcPct val="0"/>
              </a:spcAft>
              <a:buClrTx/>
              <a:buSzTx/>
              <a:buFontTx/>
              <a:buNone/>
              <a:tabLst/>
              <a:defRPr/>
            </a:pPr>
            <a:r>
              <a:rPr kumimoji="1" lang="ja-JP" altLang="en-US" sz="1400" b="0" i="0" u="none" strike="noStrike" kern="1200" cap="none" spc="85"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・その他記載の会社名、製品名などは、それぞれの会社の商標もしくは登録商標です。</a:t>
            </a:r>
          </a:p>
        </p:txBody>
      </p:sp>
    </p:spTree>
    <p:extLst>
      <p:ext uri="{BB962C8B-B14F-4D97-AF65-F5344CB8AC3E}">
        <p14:creationId xmlns:p14="http://schemas.microsoft.com/office/powerpoint/2010/main" val="235724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bwMode="auto">
          <a:xfrm>
            <a:off x="322753" y="1673678"/>
            <a:ext cx="4283114" cy="3584121"/>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800" b="1" spc="100" dirty="0">
              <a:solidFill>
                <a:schemeClr val="tx1">
                  <a:lumMod val="75000"/>
                  <a:lumOff val="25000"/>
                </a:schemeClr>
              </a:solidFill>
              <a:latin typeface="Arial" pitchFamily="34" charset="0"/>
              <a:ea typeface="メイリオ" pitchFamily="50" charset="-128"/>
            </a:endParaRPr>
          </a:p>
        </p:txBody>
      </p:sp>
      <p:sp>
        <p:nvSpPr>
          <p:cNvPr id="2" name="タイトル 1"/>
          <p:cNvSpPr>
            <a:spLocks noGrp="1"/>
          </p:cNvSpPr>
          <p:nvPr>
            <p:ph type="title"/>
          </p:nvPr>
        </p:nvSpPr>
        <p:spPr>
          <a:xfrm>
            <a:off x="346370" y="242455"/>
            <a:ext cx="7786257" cy="348557"/>
          </a:xfrm>
        </p:spPr>
        <p:txBody>
          <a:bodyPr/>
          <a:lstStyle/>
          <a:p>
            <a:r>
              <a:rPr lang="en-US" altLang="ja-JP" dirty="0"/>
              <a:t>1-3 </a:t>
            </a:r>
            <a:r>
              <a:rPr lang="ja-JP" altLang="en-US" dirty="0"/>
              <a:t>一般的な</a:t>
            </a:r>
            <a:r>
              <a:rPr lang="en-US" altLang="ja-JP" dirty="0"/>
              <a:t>OSS</a:t>
            </a:r>
            <a:r>
              <a:rPr lang="ja-JP" altLang="en-US" dirty="0"/>
              <a:t>活用のメリット・リスク</a:t>
            </a:r>
            <a:endParaRPr kumimoji="1" lang="ja-JP" altLang="en-US" dirty="0"/>
          </a:p>
        </p:txBody>
      </p:sp>
      <p:sp>
        <p:nvSpPr>
          <p:cNvPr id="6" name="正方形/長方形 5"/>
          <p:cNvSpPr/>
          <p:nvPr/>
        </p:nvSpPr>
        <p:spPr bwMode="auto">
          <a:xfrm>
            <a:off x="257440" y="575734"/>
            <a:ext cx="8957732" cy="1048959"/>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7" name="Text Box 31"/>
          <p:cNvSpPr txBox="1">
            <a:spLocks noChangeArrowheads="1"/>
          </p:cNvSpPr>
          <p:nvPr/>
        </p:nvSpPr>
        <p:spPr bwMode="gray">
          <a:xfrm>
            <a:off x="376422" y="743339"/>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は基本的に</a:t>
            </a:r>
            <a:r>
              <a:rPr lang="ja-JP" altLang="en-US" sz="1600" b="1" spc="100" dirty="0">
                <a:solidFill>
                  <a:srgbClr val="005674"/>
                </a:solidFill>
                <a:latin typeface="Arial" pitchFamily="34" charset="0"/>
                <a:ea typeface="メイリオ" pitchFamily="50" charset="-128"/>
              </a:rPr>
              <a:t>自己責任</a:t>
            </a:r>
            <a:r>
              <a:rPr lang="ja-JP" altLang="en-US" sz="1400" b="1" spc="100" dirty="0">
                <a:solidFill>
                  <a:schemeClr val="tx1">
                    <a:lumMod val="75000"/>
                    <a:lumOff val="25000"/>
                  </a:schemeClr>
                </a:solidFill>
                <a:latin typeface="Arial" pitchFamily="34" charset="0"/>
                <a:ea typeface="メイリオ" pitchFamily="50" charset="-128"/>
              </a:rPr>
              <a:t>での活用が前提となっており、活用の際には職場でそのメリットとリスクを確認する必要があります。</a:t>
            </a:r>
            <a:endParaRPr lang="ja-JP" altLang="en-US" sz="1200" b="1" spc="100" dirty="0">
              <a:solidFill>
                <a:schemeClr val="tx1">
                  <a:lumMod val="75000"/>
                  <a:lumOff val="25000"/>
                </a:schemeClr>
              </a:solidFill>
              <a:latin typeface="Arial" pitchFamily="34" charset="0"/>
              <a:ea typeface="メイリオ" pitchFamily="50" charset="-128"/>
            </a:endParaRPr>
          </a:p>
        </p:txBody>
      </p:sp>
      <p:cxnSp>
        <p:nvCxnSpPr>
          <p:cNvPr id="8" name="直線コネクタ 7"/>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9" name="直線コネクタ 8"/>
          <p:cNvCxnSpPr/>
          <p:nvPr/>
        </p:nvCxnSpPr>
        <p:spPr bwMode="auto">
          <a:xfrm>
            <a:off x="350573" y="1552452"/>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6" name="Text Box 31"/>
          <p:cNvSpPr txBox="1">
            <a:spLocks noChangeArrowheads="1"/>
          </p:cNvSpPr>
          <p:nvPr/>
        </p:nvSpPr>
        <p:spPr bwMode="gray">
          <a:xfrm>
            <a:off x="458380" y="1975459"/>
            <a:ext cx="3982991"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50000"/>
              </a:lnSpc>
              <a:spcBef>
                <a:spcPts val="300"/>
              </a:spcBef>
              <a:buClr>
                <a:srgbClr val="27A2B3"/>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ソースコードが無償で手に入るため、</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開発コストが低減できる</a:t>
            </a:r>
          </a:p>
          <a:p>
            <a:pPr marL="342900" indent="-342900">
              <a:lnSpc>
                <a:spcPct val="150000"/>
              </a:lnSpc>
              <a:spcBef>
                <a:spcPts val="300"/>
              </a:spcBef>
              <a:buClr>
                <a:srgbClr val="27A2B3"/>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デファクト化したものもあり、開発期間が</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短縮できる</a:t>
            </a:r>
          </a:p>
          <a:p>
            <a:pPr marL="342900" indent="-342900">
              <a:lnSpc>
                <a:spcPct val="150000"/>
              </a:lnSpc>
              <a:spcBef>
                <a:spcPts val="300"/>
              </a:spcBef>
              <a:buClr>
                <a:srgbClr val="27A2B3"/>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不具合発生時に、ソースコードの修正により</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対応できる</a:t>
            </a:r>
          </a:p>
          <a:p>
            <a:pPr marL="342900" indent="-342900">
              <a:lnSpc>
                <a:spcPct val="150000"/>
              </a:lnSpc>
              <a:spcBef>
                <a:spcPts val="300"/>
              </a:spcBef>
              <a:buClr>
                <a:srgbClr val="27A2B3"/>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世界中の多くの優秀な技術者による開発に</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より、商用ソフトウェアに匹敵する性能を</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有するプログラムもある</a:t>
            </a:r>
          </a:p>
          <a:p>
            <a:pPr marL="342900" indent="-342900">
              <a:lnSpc>
                <a:spcPct val="150000"/>
              </a:lnSpc>
              <a:spcBef>
                <a:spcPts val="300"/>
              </a:spcBef>
              <a:buClr>
                <a:srgbClr val="27A2B3"/>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製造元の倒産や吸収合併などの都合による</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プログラムの消滅がない</a:t>
            </a:r>
          </a:p>
        </p:txBody>
      </p:sp>
      <p:sp>
        <p:nvSpPr>
          <p:cNvPr id="18" name="Text Box 31"/>
          <p:cNvSpPr txBox="1">
            <a:spLocks noChangeArrowheads="1"/>
          </p:cNvSpPr>
          <p:nvPr/>
        </p:nvSpPr>
        <p:spPr bwMode="gray">
          <a:xfrm>
            <a:off x="4908817" y="1865388"/>
            <a:ext cx="3960000"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00000"/>
              </a:lnSpc>
              <a:spcBef>
                <a:spcPts val="600"/>
              </a:spcBef>
              <a:buClr>
                <a:srgbClr val="C00000"/>
              </a:buClr>
              <a:buFont typeface="+mj-lt"/>
              <a:buAutoNum type="arabicPeriod"/>
              <a:defRPr/>
            </a:pPr>
            <a:endParaRPr lang="en-US" altLang="ja-JP" sz="1400" b="1" spc="100" dirty="0">
              <a:solidFill>
                <a:schemeClr val="tx1">
                  <a:lumMod val="75000"/>
                  <a:lumOff val="25000"/>
                </a:schemeClr>
              </a:solidFill>
              <a:latin typeface="Arial" pitchFamily="34" charset="0"/>
              <a:ea typeface="メイリオ" pitchFamily="50" charset="-128"/>
            </a:endParaRPr>
          </a:p>
        </p:txBody>
      </p:sp>
      <p:grpSp>
        <p:nvGrpSpPr>
          <p:cNvPr id="21" name="グループ化 20"/>
          <p:cNvGrpSpPr/>
          <p:nvPr/>
        </p:nvGrpSpPr>
        <p:grpSpPr>
          <a:xfrm>
            <a:off x="4807983" y="1673679"/>
            <a:ext cx="4283114" cy="3585600"/>
            <a:chOff x="7331056" y="3070679"/>
            <a:chExt cx="4283114" cy="3585600"/>
          </a:xfrm>
        </p:grpSpPr>
        <p:sp>
          <p:nvSpPr>
            <p:cNvPr id="19" name="正方形/長方形 18"/>
            <p:cNvSpPr/>
            <p:nvPr/>
          </p:nvSpPr>
          <p:spPr bwMode="auto">
            <a:xfrm>
              <a:off x="7331056" y="3070679"/>
              <a:ext cx="4283114" cy="35856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200" b="1" spc="100" dirty="0">
                <a:solidFill>
                  <a:schemeClr val="tx1">
                    <a:lumMod val="75000"/>
                    <a:lumOff val="25000"/>
                  </a:schemeClr>
                </a:solidFill>
                <a:latin typeface="Arial" pitchFamily="34" charset="0"/>
                <a:ea typeface="メイリオ" pitchFamily="50" charset="-128"/>
              </a:endParaRPr>
            </a:p>
          </p:txBody>
        </p:sp>
        <p:sp>
          <p:nvSpPr>
            <p:cNvPr id="20" name="Text Box 31"/>
            <p:cNvSpPr txBox="1">
              <a:spLocks noChangeArrowheads="1"/>
            </p:cNvSpPr>
            <p:nvPr/>
          </p:nvSpPr>
          <p:spPr bwMode="gray">
            <a:xfrm>
              <a:off x="7466683" y="3372459"/>
              <a:ext cx="4094253"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50000"/>
                </a:lnSpc>
                <a:spcBef>
                  <a:spcPts val="300"/>
                </a:spcBef>
                <a:buClr>
                  <a:srgbClr val="C00000"/>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品質や第三者の権利不侵害に対する保証がない</a:t>
              </a:r>
            </a:p>
            <a:p>
              <a:pPr marL="342900" indent="-342900">
                <a:lnSpc>
                  <a:spcPct val="150000"/>
                </a:lnSpc>
                <a:spcBef>
                  <a:spcPts val="300"/>
                </a:spcBef>
                <a:buClr>
                  <a:srgbClr val="C00000"/>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活用に伴い発生した損害に対する補償がない</a:t>
              </a:r>
            </a:p>
            <a:p>
              <a:pPr marL="342900" indent="-342900">
                <a:lnSpc>
                  <a:spcPct val="150000"/>
                </a:lnSpc>
                <a:spcBef>
                  <a:spcPts val="300"/>
                </a:spcBef>
                <a:buClr>
                  <a:srgbClr val="C00000"/>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サポート体制が完備されているとはいえない</a:t>
              </a:r>
            </a:p>
            <a:p>
              <a:pPr marL="342900" indent="-342900">
                <a:lnSpc>
                  <a:spcPct val="150000"/>
                </a:lnSpc>
                <a:spcBef>
                  <a:spcPts val="300"/>
                </a:spcBef>
                <a:buClr>
                  <a:srgbClr val="C00000"/>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日本語のドキュメントが不足しがち</a:t>
              </a:r>
              <a:endParaRPr lang="en-US" altLang="ja-JP" sz="1200" b="1" spc="100" dirty="0">
                <a:solidFill>
                  <a:schemeClr val="tx1">
                    <a:lumMod val="75000"/>
                    <a:lumOff val="25000"/>
                  </a:schemeClr>
                </a:solidFill>
                <a:latin typeface="Arial" pitchFamily="34" charset="0"/>
                <a:ea typeface="メイリオ" pitchFamily="50" charset="-128"/>
              </a:endParaRPr>
            </a:p>
            <a:p>
              <a:pPr marL="342900" indent="-342900">
                <a:lnSpc>
                  <a:spcPct val="150000"/>
                </a:lnSpc>
                <a:spcBef>
                  <a:spcPts val="300"/>
                </a:spcBef>
                <a:buClr>
                  <a:srgbClr val="C00000"/>
                </a:buClr>
                <a:buFont typeface="+mj-lt"/>
                <a:buAutoNum type="arabicPeriod"/>
                <a:defRPr/>
              </a:pPr>
              <a:r>
                <a:rPr lang="en-US" altLang="ja-JP" sz="1200" b="1" spc="100" dirty="0">
                  <a:solidFill>
                    <a:schemeClr val="tx1">
                      <a:lumMod val="75000"/>
                      <a:lumOff val="25000"/>
                    </a:schemeClr>
                  </a:solidFill>
                  <a:latin typeface="Arial" pitchFamily="34" charset="0"/>
                  <a:ea typeface="メイリオ" pitchFamily="50" charset="-128"/>
                </a:rPr>
                <a:t>OSS</a:t>
              </a:r>
              <a:r>
                <a:rPr lang="ja-JP" altLang="en-US" sz="1200" b="1" spc="100" dirty="0">
                  <a:solidFill>
                    <a:schemeClr val="tx1">
                      <a:lumMod val="75000"/>
                      <a:lumOff val="25000"/>
                    </a:schemeClr>
                  </a:solidFill>
                  <a:latin typeface="Arial" pitchFamily="34" charset="0"/>
                  <a:ea typeface="メイリオ" pitchFamily="50" charset="-128"/>
                </a:rPr>
                <a:t>コミュニティの消滅などによる開発停止（</a:t>
              </a:r>
              <a:r>
                <a:rPr lang="en-US" altLang="ja-JP" sz="1200" b="1" spc="100" dirty="0">
                  <a:solidFill>
                    <a:schemeClr val="tx1">
                      <a:lumMod val="75000"/>
                      <a:lumOff val="25000"/>
                    </a:schemeClr>
                  </a:solidFill>
                  <a:latin typeface="Arial" pitchFamily="34" charset="0"/>
                  <a:ea typeface="メイリオ" pitchFamily="50" charset="-128"/>
                </a:rPr>
                <a:t>EOL</a:t>
              </a:r>
              <a:r>
                <a:rPr lang="ja-JP" altLang="en-US" sz="1200" b="1" spc="100" dirty="0">
                  <a:solidFill>
                    <a:schemeClr val="tx1">
                      <a:lumMod val="75000"/>
                      <a:lumOff val="25000"/>
                    </a:schemeClr>
                  </a:solidFill>
                  <a:latin typeface="Arial" pitchFamily="34" charset="0"/>
                  <a:ea typeface="メイリオ" pitchFamily="50" charset="-128"/>
                </a:rPr>
                <a:t>）がある</a:t>
              </a:r>
              <a:endParaRPr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ソースコードの開示義務を課している</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ライセンスがある</a:t>
              </a:r>
              <a:r>
                <a:rPr lang="en-US" altLang="ja-JP" sz="1200" b="1" spc="100" dirty="0">
                  <a:solidFill>
                    <a:schemeClr val="tx1">
                      <a:lumMod val="75000"/>
                      <a:lumOff val="25000"/>
                    </a:schemeClr>
                  </a:solidFill>
                  <a:latin typeface="Arial" pitchFamily="34" charset="0"/>
                  <a:ea typeface="メイリオ" pitchFamily="50" charset="-128"/>
                </a:rPr>
                <a:t>(</a:t>
              </a:r>
              <a:r>
                <a:rPr lang="ja-JP" altLang="en-US" sz="1200" b="1" spc="100" dirty="0">
                  <a:solidFill>
                    <a:schemeClr val="tx1">
                      <a:lumMod val="75000"/>
                      <a:lumOff val="25000"/>
                    </a:schemeClr>
                  </a:solidFill>
                  <a:latin typeface="Arial" pitchFamily="34" charset="0"/>
                  <a:ea typeface="メイリオ" pitchFamily="50" charset="-128"/>
                </a:rPr>
                <a:t>コピーレフト型</a:t>
              </a:r>
              <a:r>
                <a:rPr lang="en-US" altLang="ja-JP" sz="1200" b="1" spc="100" dirty="0">
                  <a:solidFill>
                    <a:schemeClr val="tx1">
                      <a:lumMod val="75000"/>
                      <a:lumOff val="25000"/>
                    </a:schemeClr>
                  </a:solidFill>
                  <a:latin typeface="Arial" pitchFamily="34" charset="0"/>
                  <a:ea typeface="メイリオ" pitchFamily="50" charset="-128"/>
                </a:rPr>
                <a:t>※)</a:t>
              </a:r>
            </a:p>
            <a:p>
              <a:pPr marL="342900" indent="-342900">
                <a:lnSpc>
                  <a:spcPct val="150000"/>
                </a:lnSpc>
                <a:spcBef>
                  <a:spcPts val="300"/>
                </a:spcBef>
                <a:buClr>
                  <a:srgbClr val="C00000"/>
                </a:buClr>
                <a:buFont typeface="+mj-lt"/>
                <a:buAutoNum type="arabicPeriod"/>
                <a:defRPr/>
              </a:pPr>
              <a:endParaRPr lang="en-US" altLang="ja-JP" sz="1200" b="1" spc="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 name="Text Box 31"/>
          <p:cNvSpPr txBox="1">
            <a:spLocks noChangeArrowheads="1"/>
          </p:cNvSpPr>
          <p:nvPr/>
        </p:nvSpPr>
        <p:spPr bwMode="gray">
          <a:xfrm>
            <a:off x="322753" y="1673679"/>
            <a:ext cx="4284000" cy="272441"/>
          </a:xfrm>
          <a:prstGeom prst="rect">
            <a:avLst/>
          </a:prstGeom>
          <a:solidFill>
            <a:srgbClr val="2BA0B7"/>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1400" b="1" spc="100" dirty="0">
                <a:solidFill>
                  <a:schemeClr val="bg1"/>
                </a:solidFill>
                <a:latin typeface="Arial" pitchFamily="34" charset="0"/>
                <a:ea typeface="メイリオ" pitchFamily="50" charset="-128"/>
              </a:rPr>
              <a:t>メリット</a:t>
            </a:r>
          </a:p>
        </p:txBody>
      </p:sp>
      <p:sp>
        <p:nvSpPr>
          <p:cNvPr id="23" name="Text Box 31"/>
          <p:cNvSpPr txBox="1">
            <a:spLocks noChangeArrowheads="1"/>
          </p:cNvSpPr>
          <p:nvPr/>
        </p:nvSpPr>
        <p:spPr bwMode="gray">
          <a:xfrm>
            <a:off x="4807983" y="1673679"/>
            <a:ext cx="4284000" cy="272441"/>
          </a:xfrm>
          <a:prstGeom prst="rect">
            <a:avLst/>
          </a:prstGeom>
          <a:solidFill>
            <a:srgbClr val="F26060"/>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1400" b="1" spc="100" dirty="0">
                <a:solidFill>
                  <a:schemeClr val="bg1"/>
                </a:solidFill>
                <a:latin typeface="Arial" pitchFamily="34" charset="0"/>
                <a:ea typeface="メイリオ" pitchFamily="50" charset="-128"/>
              </a:rPr>
              <a:t>リスク</a:t>
            </a:r>
          </a:p>
        </p:txBody>
      </p:sp>
      <p:grpSp>
        <p:nvGrpSpPr>
          <p:cNvPr id="29" name="グループ化 28"/>
          <p:cNvGrpSpPr/>
          <p:nvPr/>
        </p:nvGrpSpPr>
        <p:grpSpPr>
          <a:xfrm>
            <a:off x="5313582" y="4527626"/>
            <a:ext cx="3017770" cy="627306"/>
            <a:chOff x="3095485" y="4318012"/>
            <a:chExt cx="3017770" cy="627306"/>
          </a:xfrm>
          <a:solidFill>
            <a:srgbClr val="71C9E5"/>
          </a:solidFill>
          <a:effectLst>
            <a:outerShdw blurRad="50800" dist="38100" dir="2700000" algn="tl" rotWithShape="0">
              <a:prstClr val="black">
                <a:alpha val="40000"/>
              </a:prstClr>
            </a:outerShdw>
          </a:effectLst>
        </p:grpSpPr>
        <p:sp>
          <p:nvSpPr>
            <p:cNvPr id="30" name="二等辺三角形 29"/>
            <p:cNvSpPr/>
            <p:nvPr/>
          </p:nvSpPr>
          <p:spPr bwMode="auto">
            <a:xfrm rot="5400000" flipH="1">
              <a:off x="5809736" y="4448841"/>
              <a:ext cx="235862" cy="371176"/>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31" name="角丸四角形 30"/>
            <p:cNvSpPr/>
            <p:nvPr/>
          </p:nvSpPr>
          <p:spPr bwMode="auto">
            <a:xfrm>
              <a:off x="3095485" y="4318012"/>
              <a:ext cx="2853259" cy="627306"/>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ja-JP" altLang="en-US" sz="1200" b="1" spc="100" dirty="0">
                  <a:solidFill>
                    <a:schemeClr val="tx1">
                      <a:lumMod val="75000"/>
                      <a:lumOff val="25000"/>
                    </a:schemeClr>
                  </a:solidFill>
                  <a:latin typeface="Arial" pitchFamily="34" charset="0"/>
                  <a:ea typeface="メイリオ" pitchFamily="50" charset="-128"/>
                </a:rPr>
                <a:t>リスクとその対応についての</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ポイントは、</a:t>
              </a:r>
              <a:r>
                <a:rPr lang="en-US" altLang="ja-JP" sz="1200" b="1" spc="100" dirty="0">
                  <a:solidFill>
                    <a:schemeClr val="tx1">
                      <a:lumMod val="75000"/>
                      <a:lumOff val="25000"/>
                    </a:schemeClr>
                  </a:solidFill>
                  <a:latin typeface="Arial" pitchFamily="34" charset="0"/>
                  <a:ea typeface="メイリオ" pitchFamily="50" charset="-128"/>
                </a:rPr>
                <a:t>3</a:t>
              </a:r>
              <a:r>
                <a:rPr lang="ja-JP" altLang="en-US" sz="1200" b="1" spc="100" dirty="0">
                  <a:solidFill>
                    <a:schemeClr val="tx1">
                      <a:lumMod val="75000"/>
                      <a:lumOff val="25000"/>
                    </a:schemeClr>
                  </a:solidFill>
                  <a:latin typeface="Arial" pitchFamily="34" charset="0"/>
                  <a:ea typeface="メイリオ" pitchFamily="50" charset="-128"/>
                </a:rPr>
                <a:t>章で学習します！</a:t>
              </a:r>
              <a:endParaRPr kumimoji="1" lang="ja-JP" altLang="en-US" sz="1200" b="1" spc="100" dirty="0">
                <a:solidFill>
                  <a:schemeClr val="bg1"/>
                </a:solidFill>
                <a:latin typeface="Arial" pitchFamily="34" charset="0"/>
                <a:ea typeface="メイリオ" pitchFamily="50" charset="-128"/>
              </a:endParaRPr>
            </a:p>
          </p:txBody>
        </p:sp>
      </p:grpSp>
      <p:pic>
        <p:nvPicPr>
          <p:cNvPr id="32" name="図 31" descr="1.png"/>
          <p:cNvPicPr>
            <a:picLocks noChangeAspect="1"/>
          </p:cNvPicPr>
          <p:nvPr/>
        </p:nvPicPr>
        <p:blipFill>
          <a:blip r:embed="rId2"/>
          <a:srcRect l="21687" t="24387" r="26670" b="28685"/>
          <a:stretch>
            <a:fillRect/>
          </a:stretch>
        </p:blipFill>
        <p:spPr>
          <a:xfrm flipH="1">
            <a:off x="8389231" y="4490357"/>
            <a:ext cx="934382" cy="849086"/>
          </a:xfrm>
          <a:prstGeom prst="rect">
            <a:avLst/>
          </a:prstGeom>
        </p:spPr>
      </p:pic>
      <p:sp>
        <p:nvSpPr>
          <p:cNvPr id="4" name="Text Box 31">
            <a:extLst>
              <a:ext uri="{FF2B5EF4-FFF2-40B4-BE49-F238E27FC236}">
                <a16:creationId xmlns:a16="http://schemas.microsoft.com/office/drawing/2014/main" id="{C3194C10-7C71-CB9F-182C-47B5D5652008}"/>
              </a:ext>
            </a:extLst>
          </p:cNvPr>
          <p:cNvSpPr txBox="1">
            <a:spLocks noChangeArrowheads="1"/>
          </p:cNvSpPr>
          <p:nvPr/>
        </p:nvSpPr>
        <p:spPr bwMode="gray">
          <a:xfrm>
            <a:off x="255362" y="5358281"/>
            <a:ext cx="8714467" cy="476643"/>
          </a:xfrm>
          <a:prstGeom prst="rect">
            <a:avLst/>
          </a:prstGeom>
          <a:noFill/>
          <a:ln w="3175" cap="rnd">
            <a:noFill/>
            <a:miter lim="800000"/>
            <a:headEnd/>
            <a:tailEnd/>
          </a:ln>
          <a:effectLst/>
        </p:spPr>
        <p:txBody>
          <a:bodyPr wrap="square" lIns="58033" tIns="0" rIns="116067" bIns="0" anchor="t">
            <a:noAutofit/>
          </a:bodyPr>
          <a:lstStyle/>
          <a:p>
            <a:pPr>
              <a:lnSpc>
                <a:spcPct val="110000"/>
              </a:lnSpc>
            </a:pPr>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コピーレフト：コピーライトに対する造語。著作物の権利に関する考え方の一つで、著作物の複製・改変・再頒布を認め、</a:t>
            </a:r>
            <a:endPar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pP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また、そこから派生した著作物についてこれらの行為を制限してはならないとするもの。</a:t>
            </a:r>
            <a:endPar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2A94BD7E-80AD-D5F6-FADE-ECC3C65320C1}"/>
              </a:ext>
            </a:extLst>
          </p:cNvPr>
          <p:cNvSpPr/>
          <p:nvPr/>
        </p:nvSpPr>
        <p:spPr bwMode="auto">
          <a:xfrm>
            <a:off x="9980999" y="3936569"/>
            <a:ext cx="2691345" cy="1025405"/>
          </a:xfrm>
          <a:prstGeom prst="wedgeRoundRectCallout">
            <a:avLst>
              <a:gd name="adj1" fmla="val -178503"/>
              <a:gd name="adj2" fmla="val 86967"/>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600" b="1" spc="100" dirty="0">
                <a:solidFill>
                  <a:schemeClr val="tx1"/>
                </a:solidFill>
                <a:latin typeface="Arial" pitchFamily="34" charset="0"/>
                <a:ea typeface="メイリオ" pitchFamily="50" charset="-128"/>
              </a:rPr>
              <a:t>フォントサイズ調整、</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ページ全体の体裁調整。</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bwMode="auto">
          <a:xfrm>
            <a:off x="0" y="0"/>
            <a:ext cx="9472613" cy="5527675"/>
          </a:xfrm>
          <a:prstGeom prst="rect">
            <a:avLst/>
          </a:prstGeom>
          <a:solidFill>
            <a:srgbClr val="27A2B3"/>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24" name="六角形 23"/>
          <p:cNvSpPr/>
          <p:nvPr/>
        </p:nvSpPr>
        <p:spPr bwMode="auto">
          <a:xfrm>
            <a:off x="3158065" y="745098"/>
            <a:ext cx="1011597" cy="872067"/>
          </a:xfrm>
          <a:prstGeom prst="hexagon">
            <a:avLst/>
          </a:prstGeom>
          <a:noFill/>
          <a:ln w="180975" cap="rnd">
            <a:solidFill>
              <a:srgbClr val="FFFFFF">
                <a:alpha val="10196"/>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7" name="六角形 26"/>
          <p:cNvSpPr/>
          <p:nvPr/>
        </p:nvSpPr>
        <p:spPr bwMode="auto">
          <a:xfrm>
            <a:off x="1100665" y="897466"/>
            <a:ext cx="694269" cy="598508"/>
          </a:xfrm>
          <a:prstGeom prst="hexagon">
            <a:avLst/>
          </a:prstGeom>
          <a:noFill/>
          <a:ln w="180975" cap="rnd">
            <a:solidFill>
              <a:srgbClr val="FFFFFF">
                <a:alpha val="588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2" name="グループ化 18"/>
          <p:cNvGrpSpPr/>
          <p:nvPr/>
        </p:nvGrpSpPr>
        <p:grpSpPr>
          <a:xfrm>
            <a:off x="6604001" y="2760134"/>
            <a:ext cx="2680207" cy="2624667"/>
            <a:chOff x="6604001" y="2760134"/>
            <a:chExt cx="2680207" cy="2624667"/>
          </a:xfrm>
        </p:grpSpPr>
        <p:sp>
          <p:nvSpPr>
            <p:cNvPr id="13" name="六角形 12"/>
            <p:cNvSpPr/>
            <p:nvPr/>
          </p:nvSpPr>
          <p:spPr bwMode="auto">
            <a:xfrm>
              <a:off x="7899400" y="4191001"/>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7" name="六角形 16"/>
            <p:cNvSpPr/>
            <p:nvPr/>
          </p:nvSpPr>
          <p:spPr bwMode="auto">
            <a:xfrm>
              <a:off x="6604001" y="3488267"/>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 name="六角形 17"/>
            <p:cNvSpPr/>
            <p:nvPr/>
          </p:nvSpPr>
          <p:spPr bwMode="auto">
            <a:xfrm>
              <a:off x="7890931" y="2760134"/>
              <a:ext cx="1384808" cy="1193800"/>
            </a:xfrm>
            <a:prstGeom prst="hexagon">
              <a:avLst/>
            </a:prstGeom>
            <a:noFill/>
            <a:ln w="180975" cap="rnd">
              <a:solidFill>
                <a:srgbClr val="FFFFFF">
                  <a:alpha val="14902"/>
                </a:srgbClr>
              </a:solidFill>
              <a:round/>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nvGrpSpPr>
          <p:cNvPr id="3" name="グループ化 22"/>
          <p:cNvGrpSpPr/>
          <p:nvPr/>
        </p:nvGrpSpPr>
        <p:grpSpPr>
          <a:xfrm>
            <a:off x="478893" y="720251"/>
            <a:ext cx="8514826" cy="1815882"/>
            <a:chOff x="2362376" y="2582880"/>
            <a:chExt cx="8514826" cy="1815882"/>
          </a:xfrm>
          <a:effectLst>
            <a:outerShdw blurRad="50800" dist="38100" dir="2700000" algn="tl" rotWithShape="0">
              <a:prstClr val="black">
                <a:alpha val="40000"/>
              </a:prstClr>
            </a:outerShdw>
          </a:effectLst>
        </p:grpSpPr>
        <p:sp>
          <p:nvSpPr>
            <p:cNvPr id="12" name="Text Box 31"/>
            <p:cNvSpPr txBox="1">
              <a:spLocks noChangeArrowheads="1"/>
            </p:cNvSpPr>
            <p:nvPr/>
          </p:nvSpPr>
          <p:spPr bwMode="gray">
            <a:xfrm>
              <a:off x="2362376" y="2582880"/>
              <a:ext cx="8514826" cy="1815882"/>
            </a:xfrm>
            <a:prstGeom prst="rect">
              <a:avLst/>
            </a:prstGeom>
            <a:noFill/>
            <a:ln w="3175" cap="rnd">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8800" b="1" kern="0" spc="100" dirty="0">
                  <a:ln w="200025">
                    <a:solidFill>
                      <a:srgbClr val="2C8CA6"/>
                    </a:solidFill>
                  </a:ln>
                  <a:solidFill>
                    <a:schemeClr val="bg1"/>
                  </a:solidFill>
                  <a:latin typeface="Arial Black" pitchFamily="34" charset="0"/>
                  <a:ea typeface="メイリオ" pitchFamily="50" charset="-128"/>
                </a:rPr>
                <a:t>OSS</a:t>
              </a:r>
              <a:r>
                <a:rPr kumimoji="0" lang="ja-JP" altLang="en-US" sz="6000" b="1" kern="0" spc="100" dirty="0">
                  <a:ln w="200025">
                    <a:solidFill>
                      <a:srgbClr val="2C8CA6"/>
                    </a:solidFill>
                  </a:ln>
                  <a:solidFill>
                    <a:schemeClr val="bg1"/>
                  </a:solidFill>
                  <a:latin typeface="Arial Black" pitchFamily="34" charset="0"/>
                  <a:ea typeface="メイリオ" pitchFamily="50" charset="-128"/>
                </a:rPr>
                <a:t>の</a:t>
              </a:r>
              <a:r>
                <a:rPr kumimoji="0" lang="ja-JP" altLang="en-US" sz="8400" b="1" kern="0" spc="100" dirty="0">
                  <a:ln w="200025">
                    <a:solidFill>
                      <a:srgbClr val="2C8CA6"/>
                    </a:solidFill>
                  </a:ln>
                  <a:solidFill>
                    <a:schemeClr val="bg1"/>
                  </a:solidFill>
                  <a:latin typeface="Arial Black" pitchFamily="34" charset="0"/>
                  <a:ea typeface="メイリオ" pitchFamily="50" charset="-128"/>
                </a:rPr>
                <a:t>基礎</a:t>
              </a:r>
              <a:br>
                <a:rPr kumimoji="0" lang="en-US" altLang="ja-JP" sz="4800" b="1" kern="0" spc="100" dirty="0">
                  <a:ln w="200025">
                    <a:noFill/>
                  </a:ln>
                  <a:solidFill>
                    <a:schemeClr val="bg1"/>
                  </a:solidFill>
                  <a:latin typeface="Arial Black" pitchFamily="34" charset="0"/>
                  <a:ea typeface="メイリオ" pitchFamily="50" charset="-128"/>
                </a:rPr>
              </a:br>
              <a:r>
                <a:rPr kumimoji="0" lang="ja-JP" altLang="en-US" sz="2400" b="1" kern="0" spc="100" dirty="0">
                  <a:ln w="200025">
                    <a:noFill/>
                  </a:ln>
                  <a:solidFill>
                    <a:srgbClr val="FFFFCC"/>
                  </a:solidFill>
                  <a:latin typeface="Arial Black" pitchFamily="34" charset="0"/>
                  <a:ea typeface="メイリオ" pitchFamily="50" charset="-128"/>
                </a:rPr>
                <a:t>～</a:t>
              </a:r>
              <a:r>
                <a:rPr kumimoji="0" lang="en-US" altLang="ja-JP" sz="2400" b="1" kern="0" spc="100" dirty="0">
                  <a:ln w="200025">
                    <a:noFill/>
                  </a:ln>
                  <a:solidFill>
                    <a:srgbClr val="FFFFCC"/>
                  </a:solidFill>
                  <a:latin typeface="Arial Black" pitchFamily="34" charset="0"/>
                  <a:ea typeface="メイリオ" pitchFamily="50" charset="-128"/>
                </a:rPr>
                <a:t>OSS</a:t>
              </a:r>
              <a:r>
                <a:rPr kumimoji="0" lang="ja-JP" altLang="en-US" sz="2400" b="1" kern="0" spc="100" dirty="0">
                  <a:ln w="200025">
                    <a:noFill/>
                  </a:ln>
                  <a:solidFill>
                    <a:srgbClr val="FFFFCC"/>
                  </a:solidFill>
                  <a:latin typeface="Arial Black" pitchFamily="34" charset="0"/>
                  <a:ea typeface="メイリオ" pitchFamily="50" charset="-128"/>
                </a:rPr>
                <a:t>を事業で積極活用するための基礎知識の習得～</a:t>
              </a:r>
              <a:endParaRPr kumimoji="0" lang="en-US" altLang="ja-JP" sz="2400" b="1" kern="0" spc="100" dirty="0">
                <a:ln w="200025">
                  <a:noFill/>
                </a:ln>
                <a:solidFill>
                  <a:srgbClr val="FFFFCC"/>
                </a:solidFill>
                <a:latin typeface="Arial Black" pitchFamily="34" charset="0"/>
                <a:ea typeface="メイリオ" pitchFamily="50" charset="-128"/>
              </a:endParaRPr>
            </a:p>
          </p:txBody>
        </p:sp>
        <p:sp>
          <p:nvSpPr>
            <p:cNvPr id="22" name="Text Box 31"/>
            <p:cNvSpPr txBox="1">
              <a:spLocks noChangeArrowheads="1"/>
            </p:cNvSpPr>
            <p:nvPr/>
          </p:nvSpPr>
          <p:spPr bwMode="gray">
            <a:xfrm>
              <a:off x="2362376" y="2582880"/>
              <a:ext cx="8514826" cy="1815882"/>
            </a:xfrm>
            <a:prstGeom prst="rect">
              <a:avLst/>
            </a:prstGeom>
            <a:noFill/>
            <a:ln w="3175" cap="rnd">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8800" b="1" kern="0" spc="100" dirty="0">
                  <a:ln w="200025">
                    <a:noFill/>
                  </a:ln>
                  <a:solidFill>
                    <a:schemeClr val="bg1"/>
                  </a:solidFill>
                  <a:latin typeface="Arial Black" pitchFamily="34" charset="0"/>
                  <a:ea typeface="メイリオ" pitchFamily="50" charset="-128"/>
                </a:rPr>
                <a:t>OSS</a:t>
              </a:r>
              <a:r>
                <a:rPr kumimoji="0" lang="ja-JP" altLang="en-US" sz="6000" b="1" kern="0" spc="100" dirty="0">
                  <a:ln w="200025">
                    <a:noFill/>
                  </a:ln>
                  <a:solidFill>
                    <a:schemeClr val="bg1"/>
                  </a:solidFill>
                  <a:latin typeface="Arial Black" pitchFamily="34" charset="0"/>
                  <a:ea typeface="メイリオ" pitchFamily="50" charset="-128"/>
                </a:rPr>
                <a:t>の</a:t>
              </a:r>
              <a:r>
                <a:rPr kumimoji="0" lang="ja-JP" altLang="en-US" sz="8400" b="1" kern="0" spc="100" dirty="0">
                  <a:ln w="200025">
                    <a:noFill/>
                  </a:ln>
                  <a:solidFill>
                    <a:schemeClr val="bg1"/>
                  </a:solidFill>
                  <a:latin typeface="Arial Black" pitchFamily="34" charset="0"/>
                  <a:ea typeface="メイリオ" pitchFamily="50" charset="-128"/>
                </a:rPr>
                <a:t>基礎</a:t>
              </a:r>
              <a:br>
                <a:rPr kumimoji="0" lang="en-US" altLang="ja-JP" sz="4800" b="1" kern="0" spc="100" dirty="0">
                  <a:ln w="200025">
                    <a:noFill/>
                  </a:ln>
                  <a:solidFill>
                    <a:schemeClr val="bg1"/>
                  </a:solidFill>
                  <a:latin typeface="Arial Black" pitchFamily="34" charset="0"/>
                  <a:ea typeface="メイリオ" pitchFamily="50" charset="-128"/>
                </a:rPr>
              </a:br>
              <a:r>
                <a:rPr kumimoji="0" lang="ja-JP" altLang="en-US" sz="2400" b="1" kern="0" spc="100" dirty="0">
                  <a:ln w="200025">
                    <a:noFill/>
                  </a:ln>
                  <a:solidFill>
                    <a:srgbClr val="FFFFCC"/>
                  </a:solidFill>
                  <a:latin typeface="Arial Black" pitchFamily="34" charset="0"/>
                  <a:ea typeface="メイリオ" pitchFamily="50" charset="-128"/>
                </a:rPr>
                <a:t>～</a:t>
              </a:r>
              <a:r>
                <a:rPr kumimoji="0" lang="en-US" altLang="ja-JP" sz="2400" b="1" kern="0" spc="100" dirty="0">
                  <a:ln w="200025">
                    <a:noFill/>
                  </a:ln>
                  <a:solidFill>
                    <a:srgbClr val="FFFFCC"/>
                  </a:solidFill>
                  <a:latin typeface="Arial Black" pitchFamily="34" charset="0"/>
                  <a:ea typeface="メイリオ" pitchFamily="50" charset="-128"/>
                </a:rPr>
                <a:t>OSS</a:t>
              </a:r>
              <a:r>
                <a:rPr kumimoji="0" lang="ja-JP" altLang="en-US" sz="2400" b="1" kern="0" spc="100" dirty="0">
                  <a:ln w="200025">
                    <a:noFill/>
                  </a:ln>
                  <a:solidFill>
                    <a:srgbClr val="FFFFCC"/>
                  </a:solidFill>
                  <a:latin typeface="Arial Black" pitchFamily="34" charset="0"/>
                  <a:ea typeface="メイリオ" pitchFamily="50" charset="-128"/>
                </a:rPr>
                <a:t>を事業で積極活用するための基礎知識の習得～</a:t>
              </a:r>
              <a:endParaRPr kumimoji="0" lang="en-US" altLang="ja-JP" sz="2400" b="1" kern="0" spc="100" dirty="0">
                <a:ln w="200025">
                  <a:noFill/>
                </a:ln>
                <a:solidFill>
                  <a:srgbClr val="FFFFCC"/>
                </a:solidFill>
                <a:latin typeface="Arial Black" pitchFamily="34" charset="0"/>
                <a:ea typeface="メイリオ" pitchFamily="50" charset="-128"/>
              </a:endParaRPr>
            </a:p>
          </p:txBody>
        </p:sp>
      </p:grpSp>
      <p:sp>
        <p:nvSpPr>
          <p:cNvPr id="25" name="Text Box 13"/>
          <p:cNvSpPr txBox="1">
            <a:spLocks noChangeArrowheads="1"/>
          </p:cNvSpPr>
          <p:nvPr/>
        </p:nvSpPr>
        <p:spPr bwMode="auto">
          <a:xfrm>
            <a:off x="6228757" y="5336381"/>
            <a:ext cx="3243856" cy="215444"/>
          </a:xfrm>
          <a:prstGeom prst="rect">
            <a:avLst/>
          </a:prstGeom>
          <a:noFill/>
          <a:ln w="25400">
            <a:noFill/>
            <a:miter lim="800000"/>
            <a:headEnd/>
            <a:tailEnd/>
          </a:ln>
          <a:effectLst/>
        </p:spPr>
        <p:txBody>
          <a:bodyPr wrap="square">
            <a:spAutoFit/>
          </a:bodyPr>
          <a:lstStyle/>
          <a:p>
            <a:pPr marL="0" marR="0" indent="0" algn="r" defTabSz="914400" rtl="0" eaLnBrk="1" fontAlgn="base" latinLnBrk="0" hangingPunct="1">
              <a:lnSpc>
                <a:spcPct val="100000"/>
              </a:lnSpc>
              <a:spcBef>
                <a:spcPct val="50000"/>
              </a:spcBef>
              <a:spcAft>
                <a:spcPct val="0"/>
              </a:spcAft>
              <a:buClrTx/>
              <a:buSzTx/>
              <a:buFontTx/>
              <a:buNone/>
              <a:tabLst/>
              <a:defRPr/>
            </a:pPr>
            <a:r>
              <a:rPr kumimoji="0" lang="en-US" altLang="ja-JP" sz="800" baseline="0" dirty="0">
                <a:solidFill>
                  <a:schemeClr val="bg1"/>
                </a:solidFill>
                <a:latin typeface="+mn-lt"/>
                <a:ea typeface="ＭＳ Ｐゴシック" pitchFamily="50" charset="-128"/>
              </a:rPr>
              <a:t>© Hitachi, Ltd. 2018. All rights reserved.</a:t>
            </a:r>
            <a:r>
              <a:rPr lang="ja-JP" altLang="en-US" sz="800" baseline="0" dirty="0">
                <a:solidFill>
                  <a:schemeClr val="bg1"/>
                </a:solidFill>
                <a:latin typeface="+mn-lt"/>
              </a:rPr>
              <a:t> 　</a:t>
            </a:r>
            <a:fld id="{0509F8B1-BCB1-460C-BB23-218079A6065C}" type="slidenum">
              <a:rPr lang="ja-JP" altLang="en-US" sz="800" baseline="0" smtClean="0">
                <a:solidFill>
                  <a:schemeClr val="bg1"/>
                </a:solidFill>
                <a:latin typeface="+mn-lt"/>
              </a:rPr>
              <a:pPr marL="0" marR="0" indent="0" algn="r" defTabSz="914400" rtl="0" eaLnBrk="1" fontAlgn="base" latinLnBrk="0" hangingPunct="1">
                <a:lnSpc>
                  <a:spcPct val="100000"/>
                </a:lnSpc>
                <a:spcBef>
                  <a:spcPct val="50000"/>
                </a:spcBef>
                <a:spcAft>
                  <a:spcPct val="0"/>
                </a:spcAft>
                <a:buClrTx/>
                <a:buSzTx/>
                <a:buFontTx/>
                <a:buNone/>
                <a:tabLst/>
                <a:defRPr/>
              </a:pPr>
              <a:t>50</a:t>
            </a:fld>
            <a:r>
              <a:rPr lang="en-US" altLang="ja-JP" sz="800" baseline="0" dirty="0">
                <a:solidFill>
                  <a:schemeClr val="bg1"/>
                </a:solidFill>
                <a:latin typeface="+mn-lt"/>
              </a:rPr>
              <a:t>/51</a:t>
            </a:r>
            <a:endParaRPr kumimoji="0" lang="en-US" altLang="ja-JP" sz="800" baseline="0" dirty="0">
              <a:solidFill>
                <a:schemeClr val="bg1"/>
              </a:solidFill>
              <a:latin typeface="+mn-lt"/>
              <a:ea typeface="ＭＳ Ｐゴシック" pitchFamily="50" charset="-128"/>
            </a:endParaRPr>
          </a:p>
        </p:txBody>
      </p:sp>
      <p:sp>
        <p:nvSpPr>
          <p:cNvPr id="20" name="Text Box 31"/>
          <p:cNvSpPr txBox="1">
            <a:spLocks noChangeArrowheads="1"/>
          </p:cNvSpPr>
          <p:nvPr/>
        </p:nvSpPr>
        <p:spPr bwMode="gray">
          <a:xfrm>
            <a:off x="1620791" y="2812076"/>
            <a:ext cx="6643159" cy="923330"/>
          </a:xfrm>
          <a:prstGeom prst="rect">
            <a:avLst/>
          </a:prstGeom>
          <a:noFill/>
          <a:ln w="3175" cap="rnd">
            <a:noFill/>
            <a:miter lim="800000"/>
            <a:headEnd/>
            <a:tailEnd/>
          </a:ln>
          <a:effectLst/>
        </p:spPr>
        <p:txBody>
          <a:bodyPr wrap="square" rIns="72000">
            <a:spAutoFit/>
          </a:bodyPr>
          <a:lstStyle/>
          <a:p>
            <a:pPr marL="0" marR="0" lvl="0" indent="0" defTabSz="914400" eaLnBrk="1" fontAlgn="auto" latinLnBrk="0" hangingPunct="1">
              <a:lnSpc>
                <a:spcPct val="100000"/>
              </a:lnSpc>
              <a:spcBef>
                <a:spcPts val="120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本教材は以上で終了です。お疲れ様でした。</a:t>
            </a:r>
            <a:br>
              <a:rPr lang="en-US" altLang="ja-JP" sz="1800" b="1" spc="100" dirty="0">
                <a:solidFill>
                  <a:schemeClr val="bg1"/>
                </a:solidFill>
                <a:latin typeface="Arial" pitchFamily="34" charset="0"/>
                <a:ea typeface="メイリオ" pitchFamily="50" charset="-128"/>
              </a:rPr>
            </a:br>
            <a:r>
              <a:rPr lang="en-US" altLang="ja-JP" sz="1800" b="1" spc="100" dirty="0">
                <a:solidFill>
                  <a:schemeClr val="bg1"/>
                </a:solidFill>
                <a:latin typeface="Arial" pitchFamily="34" charset="0"/>
                <a:ea typeface="メイリオ" pitchFamily="50" charset="-128"/>
              </a:rPr>
              <a:t>｢EXIT</a:t>
            </a:r>
            <a:r>
              <a:rPr lang="ja-JP" altLang="en-US" sz="1800" b="1" spc="100" dirty="0">
                <a:solidFill>
                  <a:schemeClr val="bg1"/>
                </a:solidFill>
                <a:latin typeface="Arial" pitchFamily="34" charset="0"/>
                <a:ea typeface="メイリオ" pitchFamily="50" charset="-128"/>
              </a:rPr>
              <a:t>（終了）</a:t>
            </a:r>
            <a:r>
              <a:rPr lang="en-US" altLang="ja-JP" sz="1800" b="1" spc="100" dirty="0">
                <a:solidFill>
                  <a:schemeClr val="bg1"/>
                </a:solidFill>
                <a:latin typeface="Arial" pitchFamily="34" charset="0"/>
                <a:ea typeface="メイリオ" pitchFamily="50" charset="-128"/>
              </a:rPr>
              <a:t>｣</a:t>
            </a:r>
            <a:r>
              <a:rPr lang="ja-JP" altLang="en-US" sz="1800" b="1" spc="100" dirty="0">
                <a:solidFill>
                  <a:schemeClr val="bg1"/>
                </a:solidFill>
                <a:latin typeface="Arial" pitchFamily="34" charset="0"/>
                <a:ea typeface="メイリオ" pitchFamily="50" charset="-128"/>
              </a:rPr>
              <a:t>をクリックして教材を終了してください。</a:t>
            </a:r>
            <a:br>
              <a:rPr lang="en-US" altLang="ja-JP" sz="1800" b="1" spc="100" dirty="0">
                <a:solidFill>
                  <a:schemeClr val="bg1"/>
                </a:solidFill>
                <a:latin typeface="Arial" pitchFamily="34" charset="0"/>
                <a:ea typeface="メイリオ" pitchFamily="50" charset="-128"/>
              </a:rPr>
            </a:br>
            <a:r>
              <a:rPr lang="ja-JP" altLang="en-US" sz="1800" b="1" spc="100" dirty="0">
                <a:solidFill>
                  <a:schemeClr val="bg1"/>
                </a:solidFill>
                <a:latin typeface="Arial" pitchFamily="34" charset="0"/>
                <a:ea typeface="メイリオ" pitchFamily="50" charset="-128"/>
              </a:rPr>
              <a:t>本研修は、教材の実施で完了となります。</a:t>
            </a:r>
          </a:p>
        </p:txBody>
      </p:sp>
      <p:sp>
        <p:nvSpPr>
          <p:cNvPr id="5" name="Text Box 31">
            <a:extLst>
              <a:ext uri="{FF2B5EF4-FFF2-40B4-BE49-F238E27FC236}">
                <a16:creationId xmlns:a16="http://schemas.microsoft.com/office/drawing/2014/main" id="{D42B474A-F9C1-8A1C-F635-72348AA688FE}"/>
              </a:ext>
            </a:extLst>
          </p:cNvPr>
          <p:cNvSpPr txBox="1">
            <a:spLocks noChangeArrowheads="1"/>
          </p:cNvSpPr>
          <p:nvPr/>
        </p:nvSpPr>
        <p:spPr bwMode="gray">
          <a:xfrm>
            <a:off x="3498209" y="4208958"/>
            <a:ext cx="5830889" cy="1200329"/>
          </a:xfrm>
          <a:prstGeom prst="rect">
            <a:avLst/>
          </a:prstGeom>
          <a:noFill/>
          <a:ln w="3175" cap="rnd">
            <a:noFill/>
            <a:miter lim="800000"/>
            <a:headEnd/>
            <a:tailEnd/>
          </a:ln>
          <a:effectLst/>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株式会社 日立製作所</a:t>
            </a: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デジタルプラットフォーム事業部</a:t>
            </a: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ミドルウェア本部</a:t>
            </a:r>
            <a:endParaRPr lang="en-US" altLang="ja-JP" sz="1800" b="1" spc="100" dirty="0">
              <a:solidFill>
                <a:schemeClr val="bg1"/>
              </a:solidFill>
              <a:latin typeface="Arial" pitchFamily="34" charset="0"/>
              <a:ea typeface="メイリオ" pitchFamily="50" charset="-128"/>
            </a:endParaRPr>
          </a:p>
          <a:p>
            <a:pPr marL="0" marR="0" lvl="0" indent="0" algn="r" defTabSz="914400" eaLnBrk="1" fontAlgn="auto" latinLnBrk="0" hangingPunct="1">
              <a:lnSpc>
                <a:spcPct val="100000"/>
              </a:lnSpc>
              <a:spcBef>
                <a:spcPts val="0"/>
              </a:spcBef>
              <a:spcAft>
                <a:spcPts val="0"/>
              </a:spcAft>
              <a:buClrTx/>
              <a:buSzTx/>
              <a:buFontTx/>
              <a:buNone/>
              <a:tabLst/>
              <a:defRPr/>
            </a:pPr>
            <a:r>
              <a:rPr lang="ja-JP" altLang="en-US" sz="1800" b="1" spc="100" dirty="0">
                <a:solidFill>
                  <a:schemeClr val="bg1"/>
                </a:solidFill>
                <a:latin typeface="Arial" pitchFamily="34" charset="0"/>
                <a:ea typeface="メイリオ" pitchFamily="50" charset="-128"/>
              </a:rPr>
              <a:t>生産技術部</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a:t>[</a:t>
            </a:r>
            <a:r>
              <a:rPr lang="ja-JP" altLang="en-US" dirty="0"/>
              <a:t>補足</a:t>
            </a:r>
            <a:r>
              <a:rPr lang="en-US" altLang="ja-JP" dirty="0"/>
              <a:t>]</a:t>
            </a:r>
            <a:r>
              <a:rPr lang="ja-JP" altLang="en-US" dirty="0"/>
              <a:t> オープンソースの定義</a:t>
            </a:r>
          </a:p>
        </p:txBody>
      </p:sp>
      <p:sp>
        <p:nvSpPr>
          <p:cNvPr id="10" name="テキスト ボックス 9"/>
          <p:cNvSpPr txBox="1"/>
          <p:nvPr/>
        </p:nvSpPr>
        <p:spPr>
          <a:xfrm>
            <a:off x="231741" y="616717"/>
            <a:ext cx="5224507" cy="348557"/>
          </a:xfrm>
          <a:prstGeom prst="rect">
            <a:avLst/>
          </a:prstGeom>
          <a:noFill/>
        </p:spPr>
        <p:txBody>
          <a:bodyPr wrap="none" rtlCol="0">
            <a:spAutoFit/>
          </a:bodyPr>
          <a:lstStyle/>
          <a:p>
            <a:pPr marL="342900" indent="-342900">
              <a:buSzPct val="89000"/>
            </a:pPr>
            <a:r>
              <a:rPr lang="ja-JP" altLang="en-US" sz="1800" b="1" spc="100" dirty="0">
                <a:solidFill>
                  <a:srgbClr val="F6167B"/>
                </a:solidFill>
                <a:latin typeface="Arial" pitchFamily="34" charset="0"/>
                <a:ea typeface="メイリオ" pitchFamily="50" charset="-128"/>
              </a:rPr>
              <a:t>■</a:t>
            </a:r>
            <a:r>
              <a:rPr lang="en-US" altLang="ja-JP" sz="1800" b="1" spc="100" dirty="0">
                <a:solidFill>
                  <a:srgbClr val="F6167B"/>
                </a:solidFill>
                <a:latin typeface="Arial" pitchFamily="34" charset="0"/>
                <a:ea typeface="メイリオ" pitchFamily="50" charset="-128"/>
              </a:rPr>
              <a:t>OSI(Open Source Initiative)</a:t>
            </a:r>
            <a:r>
              <a:rPr lang="ja-JP" altLang="en-US" sz="1800" b="1" spc="100" dirty="0">
                <a:solidFill>
                  <a:srgbClr val="F6167B"/>
                </a:solidFill>
                <a:latin typeface="Arial" pitchFamily="34" charset="0"/>
                <a:ea typeface="メイリオ" pitchFamily="50" charset="-128"/>
              </a:rPr>
              <a:t>が定める定義</a:t>
            </a:r>
          </a:p>
        </p:txBody>
      </p:sp>
      <p:sp>
        <p:nvSpPr>
          <p:cNvPr id="11" name="テキスト ボックス 10"/>
          <p:cNvSpPr txBox="1"/>
          <p:nvPr/>
        </p:nvSpPr>
        <p:spPr>
          <a:xfrm>
            <a:off x="504721" y="1007855"/>
            <a:ext cx="8250977" cy="3539430"/>
          </a:xfrm>
          <a:prstGeom prst="rect">
            <a:avLst/>
          </a:prstGeom>
          <a:noFill/>
        </p:spPr>
        <p:txBody>
          <a:bodyPr wrap="square" rtlCol="0">
            <a:spAutoFit/>
          </a:bodyPr>
          <a:lstStyle/>
          <a:p>
            <a:pPr>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「オープンソース」とは、単にソースコードが入手できるということだけを意味するのではありません。「オープンソース」であるプログラムの頒布条件は、以下の基準を満たしていなければなりません。 </a:t>
            </a:r>
          </a:p>
          <a:p>
            <a:pPr marL="342900" indent="-342900">
              <a:lnSpc>
                <a:spcPct val="100000"/>
              </a:lnSpc>
              <a:buSzPct val="89000"/>
            </a:pPr>
            <a:endPar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再頒布の自由</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ソースコードの公開</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派生ソフトウェアの作成と頒布の許可</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作者のソースコードの完全性</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(integrity)</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の確保</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5.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個人やグループに対する差別の禁止</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6.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利用する分野</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spc="100" dirty="0">
                <a:solidFill>
                  <a:schemeClr val="tx1">
                    <a:lumMod val="75000"/>
                    <a:lumOff val="25000"/>
                  </a:schemeClr>
                </a:solidFill>
                <a:latin typeface="Arial" panose="020B0604020202020204" pitchFamily="34" charset="0"/>
                <a:ea typeface="メイリオ" panose="020B0604030504040204" pitchFamily="50" charset="-128"/>
                <a:cs typeface="Arial" panose="020B0604020202020204" pitchFamily="34" charset="0"/>
              </a:rPr>
              <a:t>fields of endeavor</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に対する差別の禁止</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ライセンスの分配</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spc="100" dirty="0">
                <a:solidFill>
                  <a:schemeClr val="tx1">
                    <a:lumMod val="75000"/>
                    <a:lumOff val="25000"/>
                  </a:schemeClr>
                </a:solidFill>
                <a:latin typeface="Arial" panose="020B0604020202020204" pitchFamily="34" charset="0"/>
                <a:ea typeface="メイリオ" panose="020B0604030504040204" pitchFamily="50" charset="-128"/>
                <a:cs typeface="Arial" panose="020B0604020202020204" pitchFamily="34" charset="0"/>
              </a:rPr>
              <a:t>distribution</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8.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特定製品でのみ有効なライセンスの禁止</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9.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他のソフトウェアを制限するライセンスの禁止</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10.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ライセンスは技術中立的でなければならない</a:t>
            </a:r>
          </a:p>
        </p:txBody>
      </p:sp>
      <p:sp>
        <p:nvSpPr>
          <p:cNvPr id="30" name="正方形/長方形 29"/>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 name="正方形/長方形 5"/>
          <p:cNvSpPr/>
          <p:nvPr/>
        </p:nvSpPr>
        <p:spPr bwMode="auto">
          <a:xfrm>
            <a:off x="6979670" y="30599"/>
            <a:ext cx="2492943" cy="760396"/>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lang="en-US" altLang="ja-JP" sz="1400" b="1" spc="100" dirty="0">
                <a:solidFill>
                  <a:schemeClr val="bg1"/>
                </a:solidFill>
                <a:latin typeface="Arial" pitchFamily="34" charset="0"/>
                <a:ea typeface="メイリオ" pitchFamily="50" charset="-128"/>
              </a:rPr>
              <a:t>1</a:t>
            </a:r>
            <a:r>
              <a:rPr kumimoji="1" lang="en-US" altLang="ja-JP" sz="1400" b="1" spc="100" dirty="0">
                <a:solidFill>
                  <a:schemeClr val="bg1"/>
                </a:solidFill>
                <a:latin typeface="Arial" pitchFamily="34" charset="0"/>
                <a:ea typeface="メイリオ" pitchFamily="50" charset="-128"/>
              </a:rPr>
              <a:t>-1</a:t>
            </a:r>
            <a:r>
              <a:rPr kumimoji="1" lang="ja-JP" altLang="en-US" sz="1400" b="1" spc="100" dirty="0">
                <a:solidFill>
                  <a:schemeClr val="bg1"/>
                </a:solidFill>
                <a:latin typeface="Arial" pitchFamily="34" charset="0"/>
                <a:ea typeface="メイリオ" pitchFamily="50" charset="-128"/>
              </a:rPr>
              <a:t>（</a:t>
            </a:r>
            <a:r>
              <a:rPr lang="en-US" altLang="ja-JP" sz="1400" b="1" spc="100" dirty="0">
                <a:solidFill>
                  <a:schemeClr val="bg1"/>
                </a:solidFill>
                <a:latin typeface="Arial" pitchFamily="34" charset="0"/>
                <a:ea typeface="メイリオ" pitchFamily="50" charset="-128"/>
              </a:rPr>
              <a:t>3</a:t>
            </a:r>
            <a:r>
              <a:rPr kumimoji="1" lang="ja-JP" altLang="en-US" sz="1400" b="1" spc="100" dirty="0">
                <a:solidFill>
                  <a:schemeClr val="bg1"/>
                </a:solidFill>
                <a:latin typeface="Arial" pitchFamily="34" charset="0"/>
                <a:ea typeface="メイリオ" pitchFamily="50" charset="-128"/>
              </a:rPr>
              <a:t>ページ）に</a:t>
            </a:r>
            <a:endParaRPr kumimoji="1" lang="en-US" altLang="ja-JP" sz="1400" b="1" spc="100" dirty="0">
              <a:solidFill>
                <a:schemeClr val="bg1"/>
              </a:solidFill>
              <a:latin typeface="Arial" pitchFamily="34" charset="0"/>
              <a:ea typeface="メイリオ" pitchFamily="50" charset="-128"/>
            </a:endParaRPr>
          </a:p>
          <a:p>
            <a:pPr algn="ctr">
              <a:lnSpc>
                <a:spcPct val="150000"/>
              </a:lnSpc>
            </a:pPr>
            <a:r>
              <a:rPr kumimoji="1" lang="ja-JP" altLang="en-US" sz="1400" b="1" spc="100" dirty="0">
                <a:solidFill>
                  <a:schemeClr val="bg1"/>
                </a:solidFill>
                <a:latin typeface="Arial" pitchFamily="34" charset="0"/>
                <a:ea typeface="メイリオ" pitchFamily="50" charset="-128"/>
              </a:rPr>
              <a:t>リンク</a:t>
            </a:r>
          </a:p>
        </p:txBody>
      </p:sp>
    </p:spTree>
    <p:extLst>
      <p:ext uri="{BB962C8B-B14F-4D97-AF65-F5344CB8AC3E}">
        <p14:creationId xmlns:p14="http://schemas.microsoft.com/office/powerpoint/2010/main" val="1384459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284027" y="207820"/>
            <a:ext cx="8984664" cy="348557"/>
          </a:xfrm>
        </p:spPr>
        <p:txBody>
          <a:bodyPr/>
          <a:lstStyle/>
          <a:p>
            <a:r>
              <a:rPr lang="en-US" altLang="ja-JP" dirty="0"/>
              <a:t>[</a:t>
            </a:r>
            <a:r>
              <a:rPr lang="ja-JP" altLang="en-US" dirty="0"/>
              <a:t>補足</a:t>
            </a:r>
            <a:r>
              <a:rPr lang="en-US" altLang="ja-JP" dirty="0"/>
              <a:t>]</a:t>
            </a:r>
            <a:r>
              <a:rPr lang="ja-JP" altLang="en-US" dirty="0"/>
              <a:t> </a:t>
            </a:r>
            <a:r>
              <a:rPr lang="en-US" altLang="ja-JP" dirty="0"/>
              <a:t>OSS</a:t>
            </a:r>
            <a:r>
              <a:rPr lang="ja-JP" altLang="en-US" dirty="0"/>
              <a:t>コミュニティの定義</a:t>
            </a:r>
          </a:p>
        </p:txBody>
      </p:sp>
      <p:sp>
        <p:nvSpPr>
          <p:cNvPr id="10" name="テキスト ボックス 9"/>
          <p:cNvSpPr txBox="1"/>
          <p:nvPr/>
        </p:nvSpPr>
        <p:spPr>
          <a:xfrm>
            <a:off x="231741" y="616717"/>
            <a:ext cx="5925661" cy="348557"/>
          </a:xfrm>
          <a:prstGeom prst="rect">
            <a:avLst/>
          </a:prstGeom>
          <a:noFill/>
        </p:spPr>
        <p:txBody>
          <a:bodyPr wrap="none" rtlCol="0">
            <a:spAutoFit/>
          </a:bodyPr>
          <a:lstStyle/>
          <a:p>
            <a:pPr marL="342900" indent="-342900">
              <a:buSzPct val="89000"/>
            </a:pPr>
            <a:r>
              <a:rPr lang="ja-JP" altLang="en-US" sz="1800" b="1" spc="100" dirty="0">
                <a:solidFill>
                  <a:srgbClr val="F6167B"/>
                </a:solidFill>
                <a:latin typeface="Arial" pitchFamily="34" charset="0"/>
                <a:ea typeface="メイリオ" pitchFamily="50" charset="-128"/>
              </a:rPr>
              <a:t>■</a:t>
            </a:r>
            <a:r>
              <a:rPr lang="en-US" altLang="ja-JP" sz="1800" b="1" spc="100" dirty="0">
                <a:solidFill>
                  <a:srgbClr val="F6167B"/>
                </a:solidFill>
                <a:latin typeface="Arial" pitchFamily="34" charset="0"/>
                <a:ea typeface="メイリオ" pitchFamily="50" charset="-128"/>
              </a:rPr>
              <a:t>IT</a:t>
            </a:r>
            <a:r>
              <a:rPr lang="ja-JP" altLang="en-US" sz="1800" b="1" spc="100" dirty="0">
                <a:solidFill>
                  <a:srgbClr val="F6167B"/>
                </a:solidFill>
                <a:latin typeface="Arial" pitchFamily="34" charset="0"/>
                <a:ea typeface="メイリオ" pitchFamily="50" charset="-128"/>
              </a:rPr>
              <a:t>用語辞典 </a:t>
            </a:r>
            <a:r>
              <a:rPr lang="en-US" altLang="ja-JP" sz="1800" b="1" spc="100" dirty="0">
                <a:solidFill>
                  <a:srgbClr val="F6167B"/>
                </a:solidFill>
                <a:latin typeface="Arial" pitchFamily="34" charset="0"/>
                <a:ea typeface="メイリオ" pitchFamily="50" charset="-128"/>
              </a:rPr>
              <a:t>e-Words</a:t>
            </a:r>
            <a:r>
              <a:rPr lang="ja-JP" altLang="en-US" sz="1800" b="1" spc="100" dirty="0">
                <a:solidFill>
                  <a:srgbClr val="F6167B"/>
                </a:solidFill>
                <a:latin typeface="Arial" pitchFamily="34" charset="0"/>
                <a:ea typeface="メイリオ" pitchFamily="50" charset="-128"/>
              </a:rPr>
              <a:t>上の</a:t>
            </a:r>
            <a:r>
              <a:rPr lang="en-US" altLang="ja-JP" sz="1800" b="1" spc="100" dirty="0">
                <a:solidFill>
                  <a:srgbClr val="F6167B"/>
                </a:solidFill>
                <a:latin typeface="Arial" pitchFamily="34" charset="0"/>
                <a:ea typeface="メイリオ" pitchFamily="50" charset="-128"/>
              </a:rPr>
              <a:t>OSS</a:t>
            </a:r>
            <a:r>
              <a:rPr lang="ja-JP" altLang="en-US" sz="1800" b="1" spc="100" dirty="0">
                <a:solidFill>
                  <a:srgbClr val="F6167B"/>
                </a:solidFill>
                <a:latin typeface="Arial" pitchFamily="34" charset="0"/>
                <a:ea typeface="メイリオ" pitchFamily="50" charset="-128"/>
              </a:rPr>
              <a:t>コミュニティの定義</a:t>
            </a:r>
          </a:p>
        </p:txBody>
      </p:sp>
      <p:sp>
        <p:nvSpPr>
          <p:cNvPr id="11" name="テキスト ボックス 10"/>
          <p:cNvSpPr txBox="1"/>
          <p:nvPr/>
        </p:nvSpPr>
        <p:spPr>
          <a:xfrm>
            <a:off x="504721" y="801639"/>
            <a:ext cx="8616130" cy="1034899"/>
          </a:xfrm>
          <a:prstGeom prst="rect">
            <a:avLst/>
          </a:prstGeom>
          <a:noFill/>
        </p:spPr>
        <p:txBody>
          <a:bodyPr wrap="square" rtlCol="0">
            <a:spAutoFit/>
          </a:bodyPr>
          <a:lstStyle/>
          <a:p>
            <a:pPr>
              <a:lnSpc>
                <a:spcPct val="150000"/>
              </a:lnSpc>
              <a:buSzPct val="89000"/>
            </a:pPr>
            <a:r>
              <a:rPr lang="ja-JP" altLang="en-US" sz="1400" b="1" spc="100" dirty="0">
                <a:solidFill>
                  <a:schemeClr val="tx1">
                    <a:lumMod val="75000"/>
                    <a:lumOff val="25000"/>
                  </a:schemeClr>
                </a:solidFill>
                <a:latin typeface="Arial" pitchFamily="34" charset="0"/>
                <a:ea typeface="メイリオ" pitchFamily="50" charset="-128"/>
              </a:rPr>
              <a:t>オープンソースソフトウェアの開発や保守、その他関連する活動に携わるに集団や団体を</a:t>
            </a:r>
            <a:r>
              <a:rPr lang="en-US" altLang="ja-JP" sz="1400" b="1" spc="100" dirty="0">
                <a:solidFill>
                  <a:schemeClr val="tx1">
                    <a:lumMod val="75000"/>
                    <a:lumOff val="25000"/>
                  </a:schemeClr>
                </a:solidFill>
                <a:latin typeface="Arial" pitchFamily="34" charset="0"/>
                <a:ea typeface="メイリオ" pitchFamily="50" charset="-128"/>
              </a:rPr>
              <a:t>OSS</a:t>
            </a:r>
            <a:br>
              <a:rPr lang="en-US" altLang="ja-JP" sz="1400" b="1" spc="100" dirty="0">
                <a:solidFill>
                  <a:schemeClr val="tx1">
                    <a:lumMod val="75000"/>
                    <a:lumOff val="25000"/>
                  </a:schemeClr>
                </a:solidFill>
                <a:latin typeface="Arial" pitchFamily="34" charset="0"/>
                <a:ea typeface="メイリオ" pitchFamily="50" charset="-128"/>
              </a:rPr>
            </a:br>
            <a:r>
              <a:rPr lang="ja-JP" altLang="en-US" sz="1400" b="1" spc="100" dirty="0">
                <a:solidFill>
                  <a:schemeClr val="tx1">
                    <a:lumMod val="75000"/>
                    <a:lumOff val="25000"/>
                  </a:schemeClr>
                </a:solidFill>
                <a:latin typeface="Arial" pitchFamily="34" charset="0"/>
                <a:ea typeface="メイリオ" pitchFamily="50" charset="-128"/>
              </a:rPr>
              <a:t>コミュニティという。法人格や規約を持ち団体として組織化されたものと、有志の個人がゆるく連帯して活動する形のものがある。</a:t>
            </a:r>
          </a:p>
        </p:txBody>
      </p:sp>
      <p:sp>
        <p:nvSpPr>
          <p:cNvPr id="21" name="テキスト ボックス 20"/>
          <p:cNvSpPr txBox="1"/>
          <p:nvPr/>
        </p:nvSpPr>
        <p:spPr>
          <a:xfrm>
            <a:off x="231741" y="1811247"/>
            <a:ext cx="3147015" cy="348557"/>
          </a:xfrm>
          <a:prstGeom prst="rect">
            <a:avLst/>
          </a:prstGeom>
          <a:noFill/>
        </p:spPr>
        <p:txBody>
          <a:bodyPr wrap="none" rtlCol="0">
            <a:spAutoFit/>
          </a:bodyPr>
          <a:lstStyle/>
          <a:p>
            <a:pPr marL="342900" indent="-342900">
              <a:buSzPct val="89000"/>
            </a:pPr>
            <a:r>
              <a:rPr lang="ja-JP" altLang="en-US" sz="1800" b="1" spc="100" dirty="0">
                <a:solidFill>
                  <a:srgbClr val="F6167B"/>
                </a:solidFill>
                <a:latin typeface="Arial" pitchFamily="34" charset="0"/>
                <a:ea typeface="メイリオ" pitchFamily="50" charset="-128"/>
              </a:rPr>
              <a:t>■</a:t>
            </a:r>
            <a:r>
              <a:rPr lang="en-US" altLang="ja-JP" sz="1800" b="1" spc="100" dirty="0">
                <a:solidFill>
                  <a:srgbClr val="F6167B"/>
                </a:solidFill>
                <a:latin typeface="Arial" pitchFamily="34" charset="0"/>
                <a:ea typeface="メイリオ" pitchFamily="50" charset="-128"/>
              </a:rPr>
              <a:t>OSS</a:t>
            </a:r>
            <a:r>
              <a:rPr lang="ja-JP" altLang="en-US" sz="1800" b="1" spc="100" dirty="0">
                <a:solidFill>
                  <a:srgbClr val="F6167B"/>
                </a:solidFill>
                <a:latin typeface="Arial" pitchFamily="34" charset="0"/>
                <a:ea typeface="メイリオ" pitchFamily="50" charset="-128"/>
              </a:rPr>
              <a:t>コミュニティの分類</a:t>
            </a:r>
          </a:p>
        </p:txBody>
      </p:sp>
      <p:sp>
        <p:nvSpPr>
          <p:cNvPr id="16" name="正方形/長方形 15"/>
          <p:cNvSpPr/>
          <p:nvPr/>
        </p:nvSpPr>
        <p:spPr bwMode="auto">
          <a:xfrm>
            <a:off x="351690" y="2103447"/>
            <a:ext cx="8728302" cy="1512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800" b="1" spc="100" dirty="0">
              <a:solidFill>
                <a:schemeClr val="tx1">
                  <a:lumMod val="75000"/>
                  <a:lumOff val="25000"/>
                </a:schemeClr>
              </a:solidFill>
              <a:latin typeface="Arial" pitchFamily="34" charset="0"/>
              <a:ea typeface="メイリオ" pitchFamily="50" charset="-128"/>
            </a:endParaRPr>
          </a:p>
        </p:txBody>
      </p:sp>
      <p:sp>
        <p:nvSpPr>
          <p:cNvPr id="23" name="正方形/長方形 22"/>
          <p:cNvSpPr/>
          <p:nvPr/>
        </p:nvSpPr>
        <p:spPr bwMode="auto">
          <a:xfrm>
            <a:off x="351690" y="3694504"/>
            <a:ext cx="8728302" cy="15120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200" b="1" spc="100" dirty="0">
              <a:solidFill>
                <a:schemeClr val="tx1">
                  <a:lumMod val="75000"/>
                  <a:lumOff val="25000"/>
                </a:schemeClr>
              </a:solidFill>
              <a:latin typeface="Arial" pitchFamily="34" charset="0"/>
              <a:ea typeface="メイリオ" pitchFamily="50" charset="-128"/>
            </a:endParaRPr>
          </a:p>
        </p:txBody>
      </p:sp>
      <p:sp>
        <p:nvSpPr>
          <p:cNvPr id="25" name="Text Box 31"/>
          <p:cNvSpPr txBox="1">
            <a:spLocks noChangeArrowheads="1"/>
          </p:cNvSpPr>
          <p:nvPr/>
        </p:nvSpPr>
        <p:spPr bwMode="gray">
          <a:xfrm>
            <a:off x="351691" y="2103448"/>
            <a:ext cx="2112519" cy="1512000"/>
          </a:xfrm>
          <a:prstGeom prst="rect">
            <a:avLst/>
          </a:prstGeom>
          <a:solidFill>
            <a:srgbClr val="2BA0B7"/>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2000" b="1" spc="100" dirty="0">
                <a:solidFill>
                  <a:schemeClr val="bg1"/>
                </a:solidFill>
                <a:latin typeface="Arial" pitchFamily="34" charset="0"/>
                <a:ea typeface="メイリオ" pitchFamily="50" charset="-128"/>
              </a:rPr>
              <a:t>開発者</a:t>
            </a:r>
            <a:br>
              <a:rPr lang="en-US" altLang="ja-JP" sz="2000" b="1" spc="100" dirty="0">
                <a:solidFill>
                  <a:schemeClr val="bg1"/>
                </a:solidFill>
                <a:latin typeface="Arial" pitchFamily="34" charset="0"/>
                <a:ea typeface="メイリオ" pitchFamily="50" charset="-128"/>
              </a:rPr>
            </a:br>
            <a:r>
              <a:rPr lang="ja-JP" altLang="en-US" sz="2000" b="1" spc="100" dirty="0">
                <a:solidFill>
                  <a:schemeClr val="bg1"/>
                </a:solidFill>
                <a:latin typeface="Arial" pitchFamily="34" charset="0"/>
                <a:ea typeface="メイリオ" pitchFamily="50" charset="-128"/>
              </a:rPr>
              <a:t>コミュニティ</a:t>
            </a:r>
          </a:p>
        </p:txBody>
      </p:sp>
      <p:sp>
        <p:nvSpPr>
          <p:cNvPr id="26" name="Text Box 31"/>
          <p:cNvSpPr txBox="1">
            <a:spLocks noChangeArrowheads="1"/>
          </p:cNvSpPr>
          <p:nvPr/>
        </p:nvSpPr>
        <p:spPr bwMode="gray">
          <a:xfrm>
            <a:off x="365505" y="3694504"/>
            <a:ext cx="2112519" cy="1512000"/>
          </a:xfrm>
          <a:prstGeom prst="rect">
            <a:avLst/>
          </a:prstGeom>
          <a:solidFill>
            <a:srgbClr val="F26060"/>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2000" b="1" spc="100" dirty="0">
                <a:solidFill>
                  <a:schemeClr val="bg1"/>
                </a:solidFill>
                <a:latin typeface="Arial" pitchFamily="34" charset="0"/>
                <a:ea typeface="メイリオ" pitchFamily="50" charset="-128"/>
              </a:rPr>
              <a:t>ユーザ</a:t>
            </a:r>
            <a:br>
              <a:rPr lang="en-US" altLang="ja-JP" sz="2000" b="1" spc="100" dirty="0">
                <a:solidFill>
                  <a:schemeClr val="bg1"/>
                </a:solidFill>
                <a:latin typeface="Arial" pitchFamily="34" charset="0"/>
                <a:ea typeface="メイリオ" pitchFamily="50" charset="-128"/>
              </a:rPr>
            </a:br>
            <a:r>
              <a:rPr lang="ja-JP" altLang="en-US" sz="2000" b="1" spc="100" dirty="0">
                <a:solidFill>
                  <a:schemeClr val="bg1"/>
                </a:solidFill>
                <a:latin typeface="Arial" pitchFamily="34" charset="0"/>
                <a:ea typeface="メイリオ" pitchFamily="50" charset="-128"/>
              </a:rPr>
              <a:t>コミュニティ</a:t>
            </a:r>
          </a:p>
        </p:txBody>
      </p:sp>
      <p:sp>
        <p:nvSpPr>
          <p:cNvPr id="28" name="テキスト ボックス 27"/>
          <p:cNvSpPr txBox="1"/>
          <p:nvPr/>
        </p:nvSpPr>
        <p:spPr>
          <a:xfrm>
            <a:off x="2683327" y="2235759"/>
            <a:ext cx="5320038" cy="1061829"/>
          </a:xfrm>
          <a:prstGeom prst="rect">
            <a:avLst/>
          </a:prstGeom>
          <a:noFill/>
        </p:spPr>
        <p:txBody>
          <a:bodyPr wrap="square" rtlCol="0">
            <a:spAutoFit/>
          </a:bodyPr>
          <a:lstStyle/>
          <a:p>
            <a:pPr marL="342900" indent="-342900">
              <a:lnSpc>
                <a:spcPct val="150000"/>
              </a:lnSpc>
              <a:buSzPct val="89000"/>
            </a:pPr>
            <a:r>
              <a:rPr lang="en-US" altLang="ja-JP" sz="1400" b="1" spc="100" dirty="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主な活動内容</a:t>
            </a:r>
            <a:r>
              <a:rPr lang="en-US" altLang="ja-JP" sz="1400" b="1" spc="100" dirty="0">
                <a:solidFill>
                  <a:schemeClr val="tx1">
                    <a:lumMod val="75000"/>
                    <a:lumOff val="25000"/>
                  </a:schemeClr>
                </a:solidFill>
                <a:latin typeface="Arial" pitchFamily="34" charset="0"/>
                <a:ea typeface="メイリオ" pitchFamily="50" charset="-128"/>
              </a:rPr>
              <a:t>-</a:t>
            </a:r>
          </a:p>
          <a:p>
            <a:pPr marL="342900" indent="-342900">
              <a:lnSpc>
                <a:spcPct val="150000"/>
              </a:lnSpc>
              <a:buSzPct val="89000"/>
            </a:pPr>
            <a:r>
              <a:rPr lang="ja-JP" altLang="en-US" sz="1400" b="1" spc="100" dirty="0">
                <a:solidFill>
                  <a:schemeClr val="tx1">
                    <a:lumMod val="75000"/>
                    <a:lumOff val="25000"/>
                  </a:schemeClr>
                </a:solidFill>
                <a:latin typeface="Arial" pitchFamily="34" charset="0"/>
                <a:ea typeface="メイリオ" pitchFamily="50" charset="-128"/>
              </a:rPr>
              <a:t>　</a:t>
            </a:r>
            <a:r>
              <a:rPr lang="en-US" altLang="ja-JP" sz="1400" b="1" spc="100" dirty="0">
                <a:solidFill>
                  <a:schemeClr val="tx1">
                    <a:lumMod val="75000"/>
                    <a:lumOff val="25000"/>
                  </a:schemeClr>
                </a:solidFill>
                <a:latin typeface="Arial" pitchFamily="34" charset="0"/>
                <a:ea typeface="メイリオ" pitchFamily="50" charset="-128"/>
              </a:rPr>
              <a:t>(1) OSS</a:t>
            </a:r>
            <a:r>
              <a:rPr lang="ja-JP" altLang="en-US" sz="1400" b="1" spc="100" dirty="0">
                <a:solidFill>
                  <a:schemeClr val="tx1">
                    <a:lumMod val="75000"/>
                    <a:lumOff val="25000"/>
                  </a:schemeClr>
                </a:solidFill>
                <a:latin typeface="Arial" pitchFamily="34" charset="0"/>
                <a:ea typeface="メイリオ" pitchFamily="50" charset="-128"/>
              </a:rPr>
              <a:t>自体の開発</a:t>
            </a:r>
          </a:p>
          <a:p>
            <a:pPr marL="342900" indent="-342900">
              <a:lnSpc>
                <a:spcPct val="150000"/>
              </a:lnSpc>
              <a:buSzPct val="89000"/>
            </a:pPr>
            <a:r>
              <a:rPr lang="ja-JP" altLang="en-US" sz="1400" b="1" spc="100" dirty="0">
                <a:solidFill>
                  <a:schemeClr val="tx1">
                    <a:lumMod val="75000"/>
                    <a:lumOff val="25000"/>
                  </a:schemeClr>
                </a:solidFill>
                <a:latin typeface="Arial" pitchFamily="34" charset="0"/>
                <a:ea typeface="メイリオ" pitchFamily="50" charset="-128"/>
              </a:rPr>
              <a:t>　</a:t>
            </a:r>
            <a:r>
              <a:rPr lang="en-US" altLang="ja-JP" sz="1400" b="1" spc="100" dirty="0">
                <a:solidFill>
                  <a:schemeClr val="tx1">
                    <a:lumMod val="75000"/>
                    <a:lumOff val="25000"/>
                  </a:schemeClr>
                </a:solidFill>
                <a:latin typeface="Arial" pitchFamily="34" charset="0"/>
                <a:ea typeface="メイリオ" pitchFamily="50" charset="-128"/>
              </a:rPr>
              <a:t>(2) </a:t>
            </a:r>
            <a:r>
              <a:rPr lang="ja-JP" altLang="en-US" sz="1400" b="1" spc="100" dirty="0">
                <a:solidFill>
                  <a:schemeClr val="tx1">
                    <a:lumMod val="75000"/>
                    <a:lumOff val="25000"/>
                  </a:schemeClr>
                </a:solidFill>
                <a:latin typeface="Arial" pitchFamily="34" charset="0"/>
                <a:ea typeface="メイリオ" pitchFamily="50" charset="-128"/>
              </a:rPr>
              <a:t>バグ修正のためのパッチの作成、配布</a:t>
            </a:r>
          </a:p>
        </p:txBody>
      </p:sp>
      <p:sp>
        <p:nvSpPr>
          <p:cNvPr id="29" name="テキスト ボックス 28"/>
          <p:cNvSpPr txBox="1"/>
          <p:nvPr/>
        </p:nvSpPr>
        <p:spPr>
          <a:xfrm>
            <a:off x="2708394" y="3694504"/>
            <a:ext cx="6298446" cy="1384995"/>
          </a:xfrm>
          <a:prstGeom prst="rect">
            <a:avLst/>
          </a:prstGeom>
          <a:noFill/>
        </p:spPr>
        <p:txBody>
          <a:bodyPr wrap="square" rtlCol="0">
            <a:spAutoFit/>
          </a:bodyPr>
          <a:lstStyle/>
          <a:p>
            <a:pPr marL="342900" indent="-342900">
              <a:lnSpc>
                <a:spcPct val="150000"/>
              </a:lnSpc>
              <a:buSzPct val="89000"/>
            </a:pPr>
            <a:r>
              <a:rPr lang="en-US" altLang="ja-JP" sz="1400" b="1" spc="100" dirty="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主な活動内容</a:t>
            </a:r>
            <a:r>
              <a:rPr lang="en-US" altLang="ja-JP" sz="1400" b="1" spc="100" dirty="0">
                <a:solidFill>
                  <a:schemeClr val="tx1">
                    <a:lumMod val="75000"/>
                    <a:lumOff val="25000"/>
                  </a:schemeClr>
                </a:solidFill>
                <a:latin typeface="Arial" pitchFamily="34" charset="0"/>
                <a:ea typeface="メイリオ" pitchFamily="50" charset="-128"/>
              </a:rPr>
              <a:t>-</a:t>
            </a:r>
          </a:p>
          <a:p>
            <a:pPr marL="342900" indent="-342900">
              <a:lnSpc>
                <a:spcPct val="150000"/>
              </a:lnSpc>
              <a:buSzPct val="89000"/>
            </a:pPr>
            <a:r>
              <a:rPr lang="ja-JP" altLang="en-US" sz="1400" b="1" spc="100" dirty="0">
                <a:solidFill>
                  <a:schemeClr val="tx1">
                    <a:lumMod val="75000"/>
                    <a:lumOff val="25000"/>
                  </a:schemeClr>
                </a:solidFill>
                <a:latin typeface="Arial" pitchFamily="34" charset="0"/>
                <a:ea typeface="メイリオ" pitchFamily="50" charset="-128"/>
              </a:rPr>
              <a:t>　</a:t>
            </a:r>
            <a:r>
              <a:rPr lang="en-US" altLang="ja-JP" sz="1400" b="1" spc="100" dirty="0">
                <a:solidFill>
                  <a:schemeClr val="tx1">
                    <a:lumMod val="75000"/>
                    <a:lumOff val="25000"/>
                  </a:schemeClr>
                </a:solidFill>
                <a:latin typeface="Arial" pitchFamily="34" charset="0"/>
                <a:ea typeface="メイリオ" pitchFamily="50" charset="-128"/>
              </a:rPr>
              <a:t>(1) </a:t>
            </a:r>
            <a:r>
              <a:rPr lang="ja-JP" altLang="en-US" sz="1400" b="1" spc="100" dirty="0">
                <a:solidFill>
                  <a:schemeClr val="tx1">
                    <a:lumMod val="75000"/>
                    <a:lumOff val="25000"/>
                  </a:schemeClr>
                </a:solidFill>
                <a:latin typeface="Arial" pitchFamily="34" charset="0"/>
                <a:ea typeface="メイリオ" pitchFamily="50" charset="-128"/>
              </a:rPr>
              <a:t>バグレポートの共有</a:t>
            </a:r>
          </a:p>
          <a:p>
            <a:pPr marL="342900" indent="-342900">
              <a:lnSpc>
                <a:spcPct val="150000"/>
              </a:lnSpc>
              <a:buSzPct val="89000"/>
            </a:pPr>
            <a:r>
              <a:rPr lang="ja-JP" altLang="en-US" sz="1400" b="1" spc="100" dirty="0">
                <a:solidFill>
                  <a:schemeClr val="tx1">
                    <a:lumMod val="75000"/>
                    <a:lumOff val="25000"/>
                  </a:schemeClr>
                </a:solidFill>
                <a:latin typeface="Arial" pitchFamily="34" charset="0"/>
                <a:ea typeface="メイリオ" pitchFamily="50" charset="-128"/>
              </a:rPr>
              <a:t>　</a:t>
            </a:r>
            <a:r>
              <a:rPr lang="en-US" altLang="ja-JP" sz="1400" b="1" spc="100" dirty="0">
                <a:solidFill>
                  <a:schemeClr val="tx1">
                    <a:lumMod val="75000"/>
                    <a:lumOff val="25000"/>
                  </a:schemeClr>
                </a:solidFill>
                <a:latin typeface="Arial" pitchFamily="34" charset="0"/>
                <a:ea typeface="メイリオ" pitchFamily="50" charset="-128"/>
              </a:rPr>
              <a:t>(2) </a:t>
            </a:r>
            <a:r>
              <a:rPr lang="ja-JP" altLang="en-US" sz="1400" b="1" spc="100" dirty="0">
                <a:solidFill>
                  <a:schemeClr val="tx1">
                    <a:lumMod val="75000"/>
                    <a:lumOff val="25000"/>
                  </a:schemeClr>
                </a:solidFill>
                <a:latin typeface="Arial" pitchFamily="34" charset="0"/>
                <a:ea typeface="メイリオ" pitchFamily="50" charset="-128"/>
              </a:rPr>
              <a:t>セミナー、カンファレンスを開催し、</a:t>
            </a: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の普及促進</a:t>
            </a:r>
          </a:p>
          <a:p>
            <a:pPr marL="342900" indent="-342900">
              <a:lnSpc>
                <a:spcPct val="150000"/>
              </a:lnSpc>
              <a:buSzPct val="89000"/>
            </a:pPr>
            <a:r>
              <a:rPr lang="ja-JP" altLang="en-US" sz="1400" b="1" spc="100" dirty="0">
                <a:solidFill>
                  <a:schemeClr val="tx1">
                    <a:lumMod val="75000"/>
                    <a:lumOff val="25000"/>
                  </a:schemeClr>
                </a:solidFill>
                <a:latin typeface="Arial" pitchFamily="34" charset="0"/>
                <a:ea typeface="メイリオ" pitchFamily="50" charset="-128"/>
              </a:rPr>
              <a:t>　</a:t>
            </a:r>
            <a:r>
              <a:rPr lang="en-US" altLang="ja-JP" sz="1400" b="1" spc="100" dirty="0">
                <a:solidFill>
                  <a:schemeClr val="tx1">
                    <a:lumMod val="75000"/>
                    <a:lumOff val="25000"/>
                  </a:schemeClr>
                </a:solidFill>
                <a:latin typeface="Arial" pitchFamily="34" charset="0"/>
                <a:ea typeface="メイリオ" pitchFamily="50" charset="-128"/>
              </a:rPr>
              <a:t>(3) OSS</a:t>
            </a:r>
            <a:r>
              <a:rPr lang="ja-JP" altLang="en-US" sz="1400" b="1" spc="100" dirty="0">
                <a:solidFill>
                  <a:schemeClr val="tx1">
                    <a:lumMod val="75000"/>
                    <a:lumOff val="25000"/>
                  </a:schemeClr>
                </a:solidFill>
                <a:latin typeface="Arial" pitchFamily="34" charset="0"/>
                <a:ea typeface="メイリオ" pitchFamily="50" charset="-128"/>
              </a:rPr>
              <a:t>に関するドキュメントを多言語に翻訳</a:t>
            </a:r>
          </a:p>
        </p:txBody>
      </p:sp>
      <p:sp>
        <p:nvSpPr>
          <p:cNvPr id="30" name="正方形/長方形 29"/>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 name="正方形/長方形 12"/>
          <p:cNvSpPr/>
          <p:nvPr/>
        </p:nvSpPr>
        <p:spPr bwMode="auto">
          <a:xfrm>
            <a:off x="7267866" y="41242"/>
            <a:ext cx="2492943" cy="760396"/>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lang="en-US" altLang="ja-JP" sz="1400" b="1" spc="100" dirty="0">
                <a:solidFill>
                  <a:schemeClr val="bg1"/>
                </a:solidFill>
                <a:latin typeface="Arial" pitchFamily="34" charset="0"/>
                <a:ea typeface="メイリオ" pitchFamily="50" charset="-128"/>
              </a:rPr>
              <a:t>1</a:t>
            </a:r>
            <a:r>
              <a:rPr kumimoji="1" lang="en-US" altLang="ja-JP" sz="1400" b="1" spc="100" dirty="0">
                <a:solidFill>
                  <a:schemeClr val="bg1"/>
                </a:solidFill>
                <a:latin typeface="Arial" pitchFamily="34" charset="0"/>
                <a:ea typeface="メイリオ" pitchFamily="50" charset="-128"/>
              </a:rPr>
              <a:t>-2</a:t>
            </a:r>
            <a:r>
              <a:rPr kumimoji="1" lang="ja-JP" altLang="en-US" sz="1400" b="1" spc="100" dirty="0">
                <a:solidFill>
                  <a:schemeClr val="bg1"/>
                </a:solidFill>
                <a:latin typeface="Arial" pitchFamily="34" charset="0"/>
                <a:ea typeface="メイリオ" pitchFamily="50" charset="-128"/>
              </a:rPr>
              <a:t>（</a:t>
            </a:r>
            <a:r>
              <a:rPr kumimoji="1" lang="en-US" altLang="ja-JP" sz="1400" b="1" spc="100" dirty="0">
                <a:solidFill>
                  <a:schemeClr val="bg1"/>
                </a:solidFill>
                <a:latin typeface="Arial" pitchFamily="34" charset="0"/>
                <a:ea typeface="メイリオ" pitchFamily="50" charset="-128"/>
              </a:rPr>
              <a:t>4</a:t>
            </a:r>
            <a:r>
              <a:rPr kumimoji="1" lang="ja-JP" altLang="en-US" sz="1400" b="1" spc="100" dirty="0">
                <a:solidFill>
                  <a:schemeClr val="bg1"/>
                </a:solidFill>
                <a:latin typeface="Arial" pitchFamily="34" charset="0"/>
                <a:ea typeface="メイリオ" pitchFamily="50" charset="-128"/>
              </a:rPr>
              <a:t>ページ）に</a:t>
            </a:r>
            <a:endParaRPr kumimoji="1" lang="en-US" altLang="ja-JP" sz="1400" b="1" spc="100" dirty="0">
              <a:solidFill>
                <a:schemeClr val="bg1"/>
              </a:solidFill>
              <a:latin typeface="Arial" pitchFamily="34" charset="0"/>
              <a:ea typeface="メイリオ" pitchFamily="50" charset="-128"/>
            </a:endParaRPr>
          </a:p>
          <a:p>
            <a:pPr algn="ctr">
              <a:lnSpc>
                <a:spcPct val="150000"/>
              </a:lnSpc>
            </a:pPr>
            <a:r>
              <a:rPr kumimoji="1" lang="ja-JP" altLang="en-US" sz="1400" b="1" spc="100" dirty="0">
                <a:solidFill>
                  <a:schemeClr val="bg1"/>
                </a:solidFill>
                <a:latin typeface="Arial" pitchFamily="34" charset="0"/>
                <a:ea typeface="メイリオ" pitchFamily="50" charset="-128"/>
              </a:rPr>
              <a:t>リンク</a:t>
            </a:r>
          </a:p>
        </p:txBody>
      </p:sp>
    </p:spTree>
    <p:extLst>
      <p:ext uri="{BB962C8B-B14F-4D97-AF65-F5344CB8AC3E}">
        <p14:creationId xmlns:p14="http://schemas.microsoft.com/office/powerpoint/2010/main" val="734227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284027" y="207820"/>
            <a:ext cx="8984664" cy="348557"/>
          </a:xfrm>
        </p:spPr>
        <p:txBody>
          <a:bodyPr/>
          <a:lstStyle/>
          <a:p>
            <a:r>
              <a:rPr lang="en-US" altLang="ja-JP" dirty="0"/>
              <a:t>[</a:t>
            </a:r>
            <a:r>
              <a:rPr lang="ja-JP" altLang="en-US" dirty="0"/>
              <a:t>補足</a:t>
            </a:r>
            <a:r>
              <a:rPr lang="en-US" altLang="ja-JP" dirty="0"/>
              <a:t>]</a:t>
            </a:r>
            <a:r>
              <a:rPr lang="ja-JP" altLang="en-US" dirty="0"/>
              <a:t> </a:t>
            </a:r>
            <a:r>
              <a:rPr lang="en-US" altLang="ja-JP" dirty="0"/>
              <a:t>OSS</a:t>
            </a:r>
            <a:r>
              <a:rPr lang="ja-JP" altLang="en-US" dirty="0"/>
              <a:t>の歴史　～</a:t>
            </a:r>
            <a:r>
              <a:rPr lang="en-US" altLang="ja-JP" dirty="0"/>
              <a:t> UNIX</a:t>
            </a:r>
            <a:r>
              <a:rPr lang="ja-JP" altLang="en-US" dirty="0"/>
              <a:t>文化から</a:t>
            </a:r>
            <a:r>
              <a:rPr lang="en-US" altLang="ja-JP" dirty="0"/>
              <a:t>OSS</a:t>
            </a:r>
            <a:r>
              <a:rPr lang="ja-JP" altLang="en-US" dirty="0"/>
              <a:t>文化へ～</a:t>
            </a:r>
          </a:p>
        </p:txBody>
      </p:sp>
      <p:sp>
        <p:nvSpPr>
          <p:cNvPr id="77" name="テキスト ボックス 76"/>
          <p:cNvSpPr txBox="1"/>
          <p:nvPr/>
        </p:nvSpPr>
        <p:spPr>
          <a:xfrm>
            <a:off x="231740" y="492369"/>
            <a:ext cx="9095140" cy="1315745"/>
          </a:xfrm>
          <a:prstGeom prst="rect">
            <a:avLst/>
          </a:prstGeom>
          <a:noFill/>
        </p:spPr>
        <p:txBody>
          <a:bodyPr wrap="square" rtlCol="0">
            <a:spAutoFit/>
          </a:bodyPr>
          <a:lstStyle/>
          <a:p>
            <a:pPr marL="252000" indent="-252000">
              <a:lnSpc>
                <a:spcPct val="110000"/>
              </a:lnSpc>
              <a:spcBef>
                <a:spcPts val="300"/>
              </a:spcBef>
              <a:buClr>
                <a:srgbClr val="73CBE7"/>
              </a:buClr>
              <a:buFont typeface="Wingdings" panose="05000000000000000000" pitchFamily="2" charset="2"/>
              <a:buChar char="l"/>
              <a:defRPr/>
            </a:pP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UNIX</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文化）</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1969</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UNIX</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という</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OS</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（オペレーティングシステム）の誕生に伴い、ソフトウェアの自由な交換が制限され始めました</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ソフトウェアを複製するためには権利者から利用許諾を受ける必要がありました</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 </a:t>
            </a:r>
          </a:p>
          <a:p>
            <a:pPr marL="252000" indent="-252000">
              <a:lnSpc>
                <a:spcPct val="110000"/>
              </a:lnSpc>
              <a:spcBef>
                <a:spcPts val="300"/>
              </a:spcBef>
              <a:buClr>
                <a:srgbClr val="73CBE7"/>
              </a:buClr>
              <a:buFont typeface="Wingdings" panose="05000000000000000000" pitchFamily="2" charset="2"/>
              <a:buChar char="l"/>
              <a:defRPr/>
            </a:pP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文化）</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1983</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リチャード･ストールマン氏は</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GNU</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プロジェクトを立ち上げ、</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UNIX</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の互換</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OS</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を開発して、そのソースコードを自由に利用できるように公開することとしました。</a:t>
            </a:r>
          </a:p>
        </p:txBody>
      </p:sp>
      <p:sp>
        <p:nvSpPr>
          <p:cNvPr id="67" name="正方形/長方形 66"/>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8" name="正方形/長方形 67"/>
          <p:cNvSpPr/>
          <p:nvPr/>
        </p:nvSpPr>
        <p:spPr bwMode="auto">
          <a:xfrm>
            <a:off x="8011277" y="1647864"/>
            <a:ext cx="2492943" cy="760396"/>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lang="en-US" altLang="ja-JP" sz="1400" b="1" spc="100" dirty="0">
                <a:solidFill>
                  <a:schemeClr val="bg1"/>
                </a:solidFill>
                <a:latin typeface="Arial" pitchFamily="34" charset="0"/>
                <a:ea typeface="メイリオ" pitchFamily="50" charset="-128"/>
              </a:rPr>
              <a:t>1</a:t>
            </a:r>
            <a:r>
              <a:rPr kumimoji="1" lang="en-US" altLang="ja-JP" sz="1400" b="1" spc="100" dirty="0">
                <a:solidFill>
                  <a:schemeClr val="bg1"/>
                </a:solidFill>
                <a:latin typeface="Arial" pitchFamily="34" charset="0"/>
                <a:ea typeface="メイリオ" pitchFamily="50" charset="-128"/>
              </a:rPr>
              <a:t>-2</a:t>
            </a:r>
            <a:r>
              <a:rPr kumimoji="1" lang="ja-JP" altLang="en-US" sz="1400" b="1" spc="100" dirty="0">
                <a:solidFill>
                  <a:schemeClr val="bg1"/>
                </a:solidFill>
                <a:latin typeface="Arial" pitchFamily="34" charset="0"/>
                <a:ea typeface="メイリオ" pitchFamily="50" charset="-128"/>
              </a:rPr>
              <a:t>（</a:t>
            </a:r>
            <a:r>
              <a:rPr kumimoji="1" lang="en-US" altLang="ja-JP" sz="1400" b="1" spc="100" dirty="0">
                <a:solidFill>
                  <a:schemeClr val="bg1"/>
                </a:solidFill>
                <a:latin typeface="Arial" pitchFamily="34" charset="0"/>
                <a:ea typeface="メイリオ" pitchFamily="50" charset="-128"/>
              </a:rPr>
              <a:t>4</a:t>
            </a:r>
            <a:r>
              <a:rPr kumimoji="1" lang="ja-JP" altLang="en-US" sz="1400" b="1" spc="100" dirty="0">
                <a:solidFill>
                  <a:schemeClr val="bg1"/>
                </a:solidFill>
                <a:latin typeface="Arial" pitchFamily="34" charset="0"/>
                <a:ea typeface="メイリオ" pitchFamily="50" charset="-128"/>
              </a:rPr>
              <a:t>ページ）に</a:t>
            </a:r>
            <a:endParaRPr kumimoji="1" lang="en-US" altLang="ja-JP" sz="1400" b="1" spc="100" dirty="0">
              <a:solidFill>
                <a:schemeClr val="bg1"/>
              </a:solidFill>
              <a:latin typeface="Arial" pitchFamily="34" charset="0"/>
              <a:ea typeface="メイリオ" pitchFamily="50" charset="-128"/>
            </a:endParaRPr>
          </a:p>
          <a:p>
            <a:pPr algn="ctr">
              <a:lnSpc>
                <a:spcPct val="150000"/>
              </a:lnSpc>
            </a:pPr>
            <a:r>
              <a:rPr kumimoji="1" lang="ja-JP" altLang="en-US" sz="1400" b="1" spc="100" dirty="0">
                <a:solidFill>
                  <a:schemeClr val="bg1"/>
                </a:solidFill>
                <a:latin typeface="Arial" pitchFamily="34" charset="0"/>
                <a:ea typeface="メイリオ" pitchFamily="50" charset="-128"/>
              </a:rPr>
              <a:t>リンク</a:t>
            </a:r>
          </a:p>
        </p:txBody>
      </p:sp>
      <p:sp>
        <p:nvSpPr>
          <p:cNvPr id="13" name="フリーフォーム 130">
            <a:extLst>
              <a:ext uri="{FF2B5EF4-FFF2-40B4-BE49-F238E27FC236}">
                <a16:creationId xmlns:a16="http://schemas.microsoft.com/office/drawing/2014/main" id="{3718570C-D530-1686-CD16-7A06F3EE5F1D}"/>
              </a:ext>
            </a:extLst>
          </p:cNvPr>
          <p:cNvSpPr/>
          <p:nvPr/>
        </p:nvSpPr>
        <p:spPr bwMode="auto">
          <a:xfrm>
            <a:off x="2109355" y="2701637"/>
            <a:ext cx="5288972" cy="1683106"/>
          </a:xfrm>
          <a:custGeom>
            <a:avLst/>
            <a:gdLst>
              <a:gd name="connsiteX0" fmla="*/ 0 w 5288972"/>
              <a:gd name="connsiteY0" fmla="*/ 841664 h 841664"/>
              <a:gd name="connsiteX1" fmla="*/ 5288972 w 5288972"/>
              <a:gd name="connsiteY1" fmla="*/ 0 h 841664"/>
              <a:gd name="connsiteX0" fmla="*/ 0 w 5288972"/>
              <a:gd name="connsiteY0" fmla="*/ 841664 h 1223173"/>
              <a:gd name="connsiteX1" fmla="*/ 5288972 w 5288972"/>
              <a:gd name="connsiteY1" fmla="*/ 0 h 1223173"/>
              <a:gd name="connsiteX0" fmla="*/ 0 w 5288972"/>
              <a:gd name="connsiteY0" fmla="*/ 841664 h 1580357"/>
              <a:gd name="connsiteX1" fmla="*/ 5288972 w 5288972"/>
              <a:gd name="connsiteY1" fmla="*/ 0 h 1580357"/>
              <a:gd name="connsiteX0" fmla="*/ 0 w 5288972"/>
              <a:gd name="connsiteY0" fmla="*/ 841664 h 1668553"/>
              <a:gd name="connsiteX1" fmla="*/ 5288972 w 5288972"/>
              <a:gd name="connsiteY1" fmla="*/ 0 h 1668553"/>
              <a:gd name="connsiteX0" fmla="*/ 0 w 5288972"/>
              <a:gd name="connsiteY0" fmla="*/ 841664 h 1619929"/>
              <a:gd name="connsiteX1" fmla="*/ 5288972 w 5288972"/>
              <a:gd name="connsiteY1" fmla="*/ 0 h 1619929"/>
              <a:gd name="connsiteX0" fmla="*/ 0 w 5288972"/>
              <a:gd name="connsiteY0" fmla="*/ 841664 h 1688918"/>
              <a:gd name="connsiteX1" fmla="*/ 5288972 w 5288972"/>
              <a:gd name="connsiteY1" fmla="*/ 0 h 1688918"/>
              <a:gd name="connsiteX0" fmla="*/ 0 w 5288972"/>
              <a:gd name="connsiteY0" fmla="*/ 841664 h 1639202"/>
              <a:gd name="connsiteX1" fmla="*/ 5288972 w 5288972"/>
              <a:gd name="connsiteY1" fmla="*/ 0 h 1639202"/>
              <a:gd name="connsiteX0" fmla="*/ 0 w 5288972"/>
              <a:gd name="connsiteY0" fmla="*/ 841664 h 1683106"/>
              <a:gd name="connsiteX1" fmla="*/ 5288972 w 5288972"/>
              <a:gd name="connsiteY1" fmla="*/ 0 h 1683106"/>
            </a:gdLst>
            <a:ahLst/>
            <a:cxnLst>
              <a:cxn ang="0">
                <a:pos x="connsiteX0" y="connsiteY0"/>
              </a:cxn>
              <a:cxn ang="0">
                <a:pos x="connsiteX1" y="connsiteY1"/>
              </a:cxn>
            </a:cxnLst>
            <a:rect l="l" t="t" r="r" b="b"/>
            <a:pathLst>
              <a:path w="5288972" h="1683106">
                <a:moveTo>
                  <a:pt x="0" y="841664"/>
                </a:moveTo>
                <a:cubicBezTo>
                  <a:pt x="2230582" y="2161310"/>
                  <a:pt x="1956954" y="1963881"/>
                  <a:pt x="5288972" y="0"/>
                </a:cubicBezTo>
              </a:path>
            </a:pathLst>
          </a:custGeom>
          <a:noFill/>
          <a:ln w="57150" cap="rnd">
            <a:solidFill>
              <a:srgbClr val="39AA9C"/>
            </a:solidFill>
            <a:round/>
            <a:headEnd/>
            <a:tailEnd/>
          </a:ln>
          <a:effectLst/>
        </p:spPr>
        <p:txBody>
          <a:bodyPr rtlCol="0" anchor="ctr"/>
          <a:lstStyle/>
          <a:p>
            <a:pPr algn="ctr"/>
            <a:endParaRPr kumimoji="1" lang="ja-JP" altLang="en-US"/>
          </a:p>
        </p:txBody>
      </p:sp>
      <p:sp>
        <p:nvSpPr>
          <p:cNvPr id="24" name="Oval 8">
            <a:extLst>
              <a:ext uri="{FF2B5EF4-FFF2-40B4-BE49-F238E27FC236}">
                <a16:creationId xmlns:a16="http://schemas.microsoft.com/office/drawing/2014/main" id="{91E37C81-BFAE-7E3C-D2BF-8AD3CD5F882B}"/>
              </a:ext>
            </a:extLst>
          </p:cNvPr>
          <p:cNvSpPr>
            <a:spLocks noChangeArrowheads="1"/>
          </p:cNvSpPr>
          <p:nvPr/>
        </p:nvSpPr>
        <p:spPr bwMode="auto">
          <a:xfrm rot="1861484">
            <a:off x="1628705" y="3326183"/>
            <a:ext cx="2663377" cy="494919"/>
          </a:xfrm>
          <a:prstGeom prst="ellipse">
            <a:avLst/>
          </a:prstGeom>
          <a:solidFill>
            <a:srgbClr val="2EC8FE">
              <a:alpha val="34902"/>
            </a:srgbClr>
          </a:solidFill>
          <a:ln w="9525">
            <a:noFill/>
            <a:round/>
            <a:headEnd/>
            <a:tailEnd/>
          </a:ln>
        </p:spPr>
        <p:txBody>
          <a:bodyPr wrap="none" lIns="0" rIns="0" anchor="ctr"/>
          <a:lstStyle/>
          <a:p>
            <a:endParaRPr lang="ja-JP" altLang="en-US" sz="1517" b="1">
              <a:latin typeface="Arial" panose="020B0604020202020204" pitchFamily="34" charset="0"/>
              <a:ea typeface="メイリオ" panose="020B0604030504040204" pitchFamily="50" charset="-128"/>
            </a:endParaRPr>
          </a:p>
        </p:txBody>
      </p:sp>
      <p:grpSp>
        <p:nvGrpSpPr>
          <p:cNvPr id="25" name="Group 10">
            <a:extLst>
              <a:ext uri="{FF2B5EF4-FFF2-40B4-BE49-F238E27FC236}">
                <a16:creationId xmlns:a16="http://schemas.microsoft.com/office/drawing/2014/main" id="{78E1E70E-26EB-4641-E7E9-7D2413FB9D40}"/>
              </a:ext>
            </a:extLst>
          </p:cNvPr>
          <p:cNvGrpSpPr>
            <a:grpSpLocks/>
          </p:cNvGrpSpPr>
          <p:nvPr/>
        </p:nvGrpSpPr>
        <p:grpSpPr bwMode="auto">
          <a:xfrm>
            <a:off x="3688773" y="2147807"/>
            <a:ext cx="4075211" cy="1302105"/>
            <a:chOff x="2076" y="887"/>
            <a:chExt cx="3089" cy="1326"/>
          </a:xfrm>
          <a:solidFill>
            <a:srgbClr val="2EC8FE">
              <a:alpha val="34902"/>
            </a:srgbClr>
          </a:solidFill>
        </p:grpSpPr>
        <p:sp>
          <p:nvSpPr>
            <p:cNvPr id="26" name="Oval 11">
              <a:extLst>
                <a:ext uri="{FF2B5EF4-FFF2-40B4-BE49-F238E27FC236}">
                  <a16:creationId xmlns:a16="http://schemas.microsoft.com/office/drawing/2014/main" id="{F6675A0E-DAC5-ACE4-B576-0DC7F9409863}"/>
                </a:ext>
              </a:extLst>
            </p:cNvPr>
            <p:cNvSpPr>
              <a:spLocks noChangeArrowheads="1"/>
            </p:cNvSpPr>
            <p:nvPr/>
          </p:nvSpPr>
          <p:spPr bwMode="auto">
            <a:xfrm rot="-1946039">
              <a:off x="2076" y="1662"/>
              <a:ext cx="3089" cy="551"/>
            </a:xfrm>
            <a:prstGeom prst="ellipse">
              <a:avLst/>
            </a:prstGeom>
            <a:grpFill/>
            <a:ln w="9525">
              <a:noFill/>
              <a:round/>
              <a:headEnd/>
              <a:tailEnd/>
            </a:ln>
          </p:spPr>
          <p:txBody>
            <a:bodyPr wrap="none" lIns="0" rIns="0" anchor="ctr"/>
            <a:lstStyle/>
            <a:p>
              <a:endParaRPr lang="ja-JP" altLang="en-US" sz="1517" b="1">
                <a:latin typeface="Arial" panose="020B0604020202020204" pitchFamily="34" charset="0"/>
                <a:ea typeface="メイリオ" panose="020B0604030504040204" pitchFamily="50" charset="-128"/>
              </a:endParaRPr>
            </a:p>
          </p:txBody>
        </p:sp>
        <p:sp>
          <p:nvSpPr>
            <p:cNvPr id="27" name="Text Box 12">
              <a:extLst>
                <a:ext uri="{FF2B5EF4-FFF2-40B4-BE49-F238E27FC236}">
                  <a16:creationId xmlns:a16="http://schemas.microsoft.com/office/drawing/2014/main" id="{AE65717B-E6D0-A053-7112-8B1991671910}"/>
                </a:ext>
              </a:extLst>
            </p:cNvPr>
            <p:cNvSpPr txBox="1">
              <a:spLocks noChangeArrowheads="1"/>
            </p:cNvSpPr>
            <p:nvPr/>
          </p:nvSpPr>
          <p:spPr bwMode="auto">
            <a:xfrm>
              <a:off x="4884" y="887"/>
              <a:ext cx="0" cy="305"/>
            </a:xfrm>
            <a:prstGeom prst="rect">
              <a:avLst/>
            </a:prstGeom>
            <a:grpFill/>
            <a:ln w="9525">
              <a:noFill/>
              <a:miter lim="800000"/>
              <a:headEnd/>
              <a:tailEnd/>
            </a:ln>
          </p:spPr>
          <p:txBody>
            <a:bodyPr wrap="none" lIns="0" rIns="0">
              <a:spAutoFit/>
            </a:bodyPr>
            <a:lstStyle/>
            <a:p>
              <a:pPr algn="ctr"/>
              <a:endParaRPr lang="ja-JP" altLang="en-US" sz="1348" b="1" dirty="0">
                <a:solidFill>
                  <a:srgbClr val="FF3399"/>
                </a:solidFill>
                <a:latin typeface="Arial" panose="020B0604020202020204" pitchFamily="34" charset="0"/>
                <a:ea typeface="メイリオ" panose="020B0604030504040204" pitchFamily="50" charset="-128"/>
              </a:endParaRPr>
            </a:p>
          </p:txBody>
        </p:sp>
      </p:grpSp>
      <p:sp>
        <p:nvSpPr>
          <p:cNvPr id="28" name="Text Box 68">
            <a:extLst>
              <a:ext uri="{FF2B5EF4-FFF2-40B4-BE49-F238E27FC236}">
                <a16:creationId xmlns:a16="http://schemas.microsoft.com/office/drawing/2014/main" id="{F705DA61-E604-D52B-CA31-964E34E10484}"/>
              </a:ext>
            </a:extLst>
          </p:cNvPr>
          <p:cNvSpPr txBox="1">
            <a:spLocks noChangeArrowheads="1"/>
          </p:cNvSpPr>
          <p:nvPr/>
        </p:nvSpPr>
        <p:spPr bwMode="auto">
          <a:xfrm>
            <a:off x="1801595" y="2730344"/>
            <a:ext cx="1941557" cy="652486"/>
          </a:xfrm>
          <a:prstGeom prst="rect">
            <a:avLst/>
          </a:prstGeom>
          <a:noFill/>
          <a:ln w="9525">
            <a:noFill/>
            <a:miter lim="800000"/>
            <a:headEnd/>
            <a:tailEnd/>
          </a:ln>
        </p:spPr>
        <p:txBody>
          <a:bodyPr wrap="none">
            <a:spAutoFit/>
          </a:bodyPr>
          <a:lstStyle/>
          <a:p>
            <a:pPr>
              <a:lnSpc>
                <a:spcPct val="90000"/>
              </a:lnSpc>
            </a:pPr>
            <a:r>
              <a:rPr lang="en-US" altLang="ja-JP" sz="1348" b="1">
                <a:effectLst>
                  <a:glow rad="139700">
                    <a:schemeClr val="bg1">
                      <a:alpha val="40000"/>
                    </a:schemeClr>
                  </a:glow>
                </a:effectLst>
                <a:latin typeface="Arial" panose="020B0604020202020204" pitchFamily="34" charset="0"/>
                <a:ea typeface="メイリオ" panose="020B0604030504040204" pitchFamily="50" charset="-128"/>
              </a:rPr>
              <a:t>1969 </a:t>
            </a:r>
          </a:p>
          <a:p>
            <a:pPr>
              <a:lnSpc>
                <a:spcPct val="90000"/>
              </a:lnSpc>
            </a:pPr>
            <a:r>
              <a:rPr lang="en-US" altLang="ja-JP" sz="1348" b="1">
                <a:effectLst>
                  <a:glow rad="139700">
                    <a:schemeClr val="bg1">
                      <a:alpha val="40000"/>
                    </a:schemeClr>
                  </a:glow>
                </a:effectLst>
                <a:latin typeface="Arial" panose="020B0604020202020204" pitchFamily="34" charset="0"/>
                <a:ea typeface="メイリオ" panose="020B0604030504040204" pitchFamily="50" charset="-128"/>
              </a:rPr>
              <a:t> </a:t>
            </a:r>
            <a:r>
              <a:rPr lang="ja-JP" altLang="en-US" sz="1348" b="1">
                <a:effectLst>
                  <a:glow rad="139700">
                    <a:schemeClr val="bg1">
                      <a:alpha val="40000"/>
                    </a:schemeClr>
                  </a:glow>
                </a:effectLst>
                <a:latin typeface="Arial" panose="020B0604020202020204" pitchFamily="34" charset="0"/>
                <a:ea typeface="メイリオ" panose="020B0604030504040204" pitchFamily="50" charset="-128"/>
              </a:rPr>
              <a:t>・米</a:t>
            </a:r>
            <a:r>
              <a:rPr lang="en-US" altLang="ja-JP" sz="1348" b="1">
                <a:effectLst>
                  <a:glow rad="139700">
                    <a:schemeClr val="bg1">
                      <a:alpha val="40000"/>
                    </a:schemeClr>
                  </a:glow>
                </a:effectLst>
                <a:latin typeface="Arial" panose="020B0604020202020204" pitchFamily="34" charset="0"/>
                <a:ea typeface="メイリオ" panose="020B0604030504040204" pitchFamily="50" charset="-128"/>
              </a:rPr>
              <a:t>AT&amp;T</a:t>
            </a:r>
            <a:r>
              <a:rPr lang="ja-JP" altLang="en-US" sz="1348" b="1">
                <a:effectLst>
                  <a:glow rad="139700">
                    <a:schemeClr val="bg1">
                      <a:alpha val="40000"/>
                    </a:schemeClr>
                  </a:glow>
                </a:effectLst>
                <a:latin typeface="Arial" panose="020B0604020202020204" pitchFamily="34" charset="0"/>
                <a:ea typeface="メイリオ" panose="020B0604030504040204" pitchFamily="50" charset="-128"/>
              </a:rPr>
              <a:t>ベル研究所 </a:t>
            </a:r>
          </a:p>
          <a:p>
            <a:pPr>
              <a:lnSpc>
                <a:spcPct val="90000"/>
              </a:lnSpc>
            </a:pPr>
            <a:r>
              <a:rPr lang="ja-JP" altLang="en-US" sz="1348" b="1">
                <a:effectLst>
                  <a:glow rad="139700">
                    <a:schemeClr val="bg1">
                      <a:alpha val="40000"/>
                    </a:schemeClr>
                  </a:glow>
                </a:effectLst>
                <a:latin typeface="Arial" panose="020B0604020202020204" pitchFamily="34" charset="0"/>
                <a:ea typeface="メイリオ" panose="020B0604030504040204" pitchFamily="50" charset="-128"/>
              </a:rPr>
              <a:t>　</a:t>
            </a:r>
            <a:r>
              <a:rPr lang="en-US" altLang="ja-JP" sz="1348" b="1">
                <a:effectLst>
                  <a:glow rad="139700">
                    <a:schemeClr val="bg1">
                      <a:alpha val="40000"/>
                    </a:schemeClr>
                  </a:glow>
                </a:effectLst>
                <a:latin typeface="Arial" panose="020B0604020202020204" pitchFamily="34" charset="0"/>
                <a:ea typeface="メイリオ" panose="020B0604030504040204" pitchFamily="50" charset="-128"/>
              </a:rPr>
              <a:t>UNIX</a:t>
            </a:r>
            <a:r>
              <a:rPr lang="ja-JP" altLang="en-US" sz="1348" b="1">
                <a:effectLst>
                  <a:glow rad="139700">
                    <a:schemeClr val="bg1">
                      <a:alpha val="40000"/>
                    </a:schemeClr>
                  </a:glow>
                </a:effectLst>
                <a:latin typeface="Arial" panose="020B0604020202020204" pitchFamily="34" charset="0"/>
                <a:ea typeface="メイリオ" panose="020B0604030504040204" pitchFamily="50" charset="-128"/>
              </a:rPr>
              <a:t>開発</a:t>
            </a:r>
          </a:p>
        </p:txBody>
      </p:sp>
      <p:grpSp>
        <p:nvGrpSpPr>
          <p:cNvPr id="29" name="グループ化 28">
            <a:extLst>
              <a:ext uri="{FF2B5EF4-FFF2-40B4-BE49-F238E27FC236}">
                <a16:creationId xmlns:a16="http://schemas.microsoft.com/office/drawing/2014/main" id="{39D57B00-4A65-7A39-96B6-646B47CAD5C3}"/>
              </a:ext>
            </a:extLst>
          </p:cNvPr>
          <p:cNvGrpSpPr/>
          <p:nvPr/>
        </p:nvGrpSpPr>
        <p:grpSpPr>
          <a:xfrm>
            <a:off x="1048477" y="2200433"/>
            <a:ext cx="7288359" cy="3133981"/>
            <a:chOff x="1048477" y="2086132"/>
            <a:chExt cx="7288359" cy="3133981"/>
          </a:xfrm>
        </p:grpSpPr>
        <p:grpSp>
          <p:nvGrpSpPr>
            <p:cNvPr id="32" name="グループ化 31">
              <a:extLst>
                <a:ext uri="{FF2B5EF4-FFF2-40B4-BE49-F238E27FC236}">
                  <a16:creationId xmlns:a16="http://schemas.microsoft.com/office/drawing/2014/main" id="{7770ED90-1B7E-7601-DF07-1782B435DC10}"/>
                </a:ext>
              </a:extLst>
            </p:cNvPr>
            <p:cNvGrpSpPr/>
            <p:nvPr/>
          </p:nvGrpSpPr>
          <p:grpSpPr>
            <a:xfrm>
              <a:off x="1048477" y="2086132"/>
              <a:ext cx="7208101" cy="2870332"/>
              <a:chOff x="1048477" y="2086132"/>
              <a:chExt cx="7208101" cy="2870332"/>
            </a:xfrm>
          </p:grpSpPr>
          <p:sp>
            <p:nvSpPr>
              <p:cNvPr id="78" name="上矢印 106">
                <a:extLst>
                  <a:ext uri="{FF2B5EF4-FFF2-40B4-BE49-F238E27FC236}">
                    <a16:creationId xmlns:a16="http://schemas.microsoft.com/office/drawing/2014/main" id="{60C32F46-C2D2-BD94-3E9E-65113703257A}"/>
                  </a:ext>
                </a:extLst>
              </p:cNvPr>
              <p:cNvSpPr/>
              <p:nvPr/>
            </p:nvSpPr>
            <p:spPr bwMode="auto">
              <a:xfrm>
                <a:off x="1422268" y="2086132"/>
                <a:ext cx="146759" cy="2870332"/>
              </a:xfrm>
              <a:prstGeom prst="upArrow">
                <a:avLst>
                  <a:gd name="adj1" fmla="val 50000"/>
                  <a:gd name="adj2" fmla="val 95505"/>
                </a:avLst>
              </a:prstGeom>
              <a:solidFill>
                <a:schemeClr val="bg1">
                  <a:lumMod val="75000"/>
                </a:schemeClr>
              </a:solidFill>
              <a:ln w="9525">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a:extLst>
                  <a:ext uri="{FF2B5EF4-FFF2-40B4-BE49-F238E27FC236}">
                    <a16:creationId xmlns:a16="http://schemas.microsoft.com/office/drawing/2014/main" id="{C07ECD31-186F-AC76-8105-982919FBA5EF}"/>
                  </a:ext>
                </a:extLst>
              </p:cNvPr>
              <p:cNvSpPr/>
              <p:nvPr/>
            </p:nvSpPr>
            <p:spPr bwMode="auto">
              <a:xfrm rot="16200000" flipH="1">
                <a:off x="4838740" y="1538626"/>
                <a:ext cx="67675" cy="6768000"/>
              </a:xfrm>
              <a:prstGeom prst="rect">
                <a:avLst/>
              </a:prstGeom>
              <a:solidFill>
                <a:schemeClr val="bg1">
                  <a:lumMod val="75000"/>
                </a:schemeClr>
              </a:solidFill>
              <a:ln w="9525">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Text Box 25">
                <a:extLst>
                  <a:ext uri="{FF2B5EF4-FFF2-40B4-BE49-F238E27FC236}">
                    <a16:creationId xmlns:a16="http://schemas.microsoft.com/office/drawing/2014/main" id="{A7A68AC5-BB7F-511F-3B60-8D91C6481AFB}"/>
                  </a:ext>
                </a:extLst>
              </p:cNvPr>
              <p:cNvSpPr txBox="1">
                <a:spLocks noChangeArrowheads="1"/>
              </p:cNvSpPr>
              <p:nvPr/>
            </p:nvSpPr>
            <p:spPr bwMode="auto">
              <a:xfrm>
                <a:off x="1048477" y="2730522"/>
                <a:ext cx="400110" cy="1708160"/>
              </a:xfrm>
              <a:prstGeom prst="rect">
                <a:avLst/>
              </a:prstGeom>
              <a:noFill/>
              <a:ln w="9525">
                <a:noFill/>
                <a:miter lim="800000"/>
                <a:headEnd/>
                <a:tailEnd/>
              </a:ln>
            </p:spPr>
            <p:txBody>
              <a:bodyPr vert="eaVert" wrap="none">
                <a:spAutoFit/>
              </a:bodyPr>
              <a:lstStyle/>
              <a:p>
                <a:r>
                  <a:rPr lang="ja-JP" altLang="en-US" sz="1400" b="1" dirty="0">
                    <a:latin typeface="Arial" panose="020B0604020202020204" pitchFamily="34" charset="0"/>
                    <a:ea typeface="メイリオ" panose="020B0604030504040204" pitchFamily="50" charset="-128"/>
                  </a:rPr>
                  <a:t>「コピーの自由度」</a:t>
                </a:r>
              </a:p>
            </p:txBody>
          </p:sp>
        </p:grpSp>
        <p:sp>
          <p:nvSpPr>
            <p:cNvPr id="33" name="Text Box 17">
              <a:extLst>
                <a:ext uri="{FF2B5EF4-FFF2-40B4-BE49-F238E27FC236}">
                  <a16:creationId xmlns:a16="http://schemas.microsoft.com/office/drawing/2014/main" id="{76DFACE1-CB80-A3B8-A558-8035805FCA8C}"/>
                </a:ext>
              </a:extLst>
            </p:cNvPr>
            <p:cNvSpPr txBox="1">
              <a:spLocks noChangeArrowheads="1"/>
            </p:cNvSpPr>
            <p:nvPr/>
          </p:nvSpPr>
          <p:spPr bwMode="auto">
            <a:xfrm>
              <a:off x="2408944" y="4928045"/>
              <a:ext cx="889987" cy="292068"/>
            </a:xfrm>
            <a:prstGeom prst="rect">
              <a:avLst/>
            </a:prstGeom>
            <a:noFill/>
            <a:ln w="9525">
              <a:noFill/>
              <a:miter lim="800000"/>
              <a:headEnd/>
              <a:tailEnd/>
            </a:ln>
          </p:spPr>
          <p:txBody>
            <a:bodyPr wrap="none">
              <a:spAutoFit/>
            </a:bodyPr>
            <a:lstStyle/>
            <a:p>
              <a:pPr algn="ctr"/>
              <a:r>
                <a:rPr lang="en-US" altLang="ja-JP" sz="1298" b="1" dirty="0">
                  <a:latin typeface="Arial" panose="020B0604020202020204" pitchFamily="34" charset="0"/>
                  <a:ea typeface="メイリオ" panose="020B0604030504040204" pitchFamily="50" charset="-128"/>
                </a:rPr>
                <a:t>1970</a:t>
              </a:r>
              <a:r>
                <a:rPr lang="ja-JP" altLang="en-US" sz="1298" b="1" dirty="0">
                  <a:latin typeface="Arial" panose="020B0604020202020204" pitchFamily="34" charset="0"/>
                  <a:ea typeface="メイリオ" panose="020B0604030504040204" pitchFamily="50" charset="-128"/>
                </a:rPr>
                <a:t>年代</a:t>
              </a:r>
            </a:p>
          </p:txBody>
        </p:sp>
        <p:sp>
          <p:nvSpPr>
            <p:cNvPr id="36" name="Text Box 19">
              <a:extLst>
                <a:ext uri="{FF2B5EF4-FFF2-40B4-BE49-F238E27FC236}">
                  <a16:creationId xmlns:a16="http://schemas.microsoft.com/office/drawing/2014/main" id="{84A784AD-E1F2-B0CF-15FC-9B3405CF8A92}"/>
                </a:ext>
              </a:extLst>
            </p:cNvPr>
            <p:cNvSpPr txBox="1">
              <a:spLocks noChangeArrowheads="1"/>
            </p:cNvSpPr>
            <p:nvPr/>
          </p:nvSpPr>
          <p:spPr bwMode="auto">
            <a:xfrm>
              <a:off x="3668420" y="4928045"/>
              <a:ext cx="889987" cy="292068"/>
            </a:xfrm>
            <a:prstGeom prst="rect">
              <a:avLst/>
            </a:prstGeom>
            <a:noFill/>
            <a:ln w="9525">
              <a:noFill/>
              <a:miter lim="800000"/>
              <a:headEnd/>
              <a:tailEnd/>
            </a:ln>
          </p:spPr>
          <p:txBody>
            <a:bodyPr wrap="none">
              <a:spAutoFit/>
            </a:bodyPr>
            <a:lstStyle/>
            <a:p>
              <a:pPr algn="ctr"/>
              <a:r>
                <a:rPr lang="en-US" altLang="ja-JP" sz="1298" b="1" dirty="0">
                  <a:latin typeface="Arial" panose="020B0604020202020204" pitchFamily="34" charset="0"/>
                  <a:ea typeface="メイリオ" panose="020B0604030504040204" pitchFamily="50" charset="-128"/>
                </a:rPr>
                <a:t>1980</a:t>
              </a:r>
              <a:r>
                <a:rPr lang="ja-JP" altLang="en-US" sz="1298" b="1" dirty="0">
                  <a:latin typeface="Arial" panose="020B0604020202020204" pitchFamily="34" charset="0"/>
                  <a:ea typeface="メイリオ" panose="020B0604030504040204" pitchFamily="50" charset="-128"/>
                </a:rPr>
                <a:t>年代</a:t>
              </a:r>
            </a:p>
          </p:txBody>
        </p:sp>
        <p:sp>
          <p:nvSpPr>
            <p:cNvPr id="73" name="Text Box 21">
              <a:extLst>
                <a:ext uri="{FF2B5EF4-FFF2-40B4-BE49-F238E27FC236}">
                  <a16:creationId xmlns:a16="http://schemas.microsoft.com/office/drawing/2014/main" id="{BA4E93AF-DD1A-3346-7DF7-F928125260D2}"/>
                </a:ext>
              </a:extLst>
            </p:cNvPr>
            <p:cNvSpPr txBox="1">
              <a:spLocks noChangeArrowheads="1"/>
            </p:cNvSpPr>
            <p:nvPr/>
          </p:nvSpPr>
          <p:spPr bwMode="auto">
            <a:xfrm>
              <a:off x="4927896" y="4928045"/>
              <a:ext cx="889987" cy="292068"/>
            </a:xfrm>
            <a:prstGeom prst="rect">
              <a:avLst/>
            </a:prstGeom>
            <a:noFill/>
            <a:ln w="9525">
              <a:noFill/>
              <a:miter lim="800000"/>
              <a:headEnd/>
              <a:tailEnd/>
            </a:ln>
          </p:spPr>
          <p:txBody>
            <a:bodyPr wrap="none">
              <a:spAutoFit/>
            </a:bodyPr>
            <a:lstStyle/>
            <a:p>
              <a:pPr algn="ctr"/>
              <a:r>
                <a:rPr lang="en-US" altLang="ja-JP" sz="1298" b="1" dirty="0">
                  <a:latin typeface="Arial" panose="020B0604020202020204" pitchFamily="34" charset="0"/>
                  <a:ea typeface="メイリオ" panose="020B0604030504040204" pitchFamily="50" charset="-128"/>
                </a:rPr>
                <a:t>1990</a:t>
              </a:r>
              <a:r>
                <a:rPr lang="ja-JP" altLang="en-US" sz="1298" b="1" dirty="0">
                  <a:latin typeface="Arial" panose="020B0604020202020204" pitchFamily="34" charset="0"/>
                  <a:ea typeface="メイリオ" panose="020B0604030504040204" pitchFamily="50" charset="-128"/>
                </a:rPr>
                <a:t>年代</a:t>
              </a:r>
            </a:p>
          </p:txBody>
        </p:sp>
        <p:sp>
          <p:nvSpPr>
            <p:cNvPr id="75" name="Text Box 23">
              <a:extLst>
                <a:ext uri="{FF2B5EF4-FFF2-40B4-BE49-F238E27FC236}">
                  <a16:creationId xmlns:a16="http://schemas.microsoft.com/office/drawing/2014/main" id="{30691A88-A4AB-FBAF-6F30-4C2DC25E714E}"/>
                </a:ext>
              </a:extLst>
            </p:cNvPr>
            <p:cNvSpPr txBox="1">
              <a:spLocks noChangeArrowheads="1"/>
            </p:cNvSpPr>
            <p:nvPr/>
          </p:nvSpPr>
          <p:spPr bwMode="auto">
            <a:xfrm>
              <a:off x="6187372" y="4928045"/>
              <a:ext cx="889987" cy="292068"/>
            </a:xfrm>
            <a:prstGeom prst="rect">
              <a:avLst/>
            </a:prstGeom>
            <a:noFill/>
            <a:ln w="9525">
              <a:noFill/>
              <a:miter lim="800000"/>
              <a:headEnd/>
              <a:tailEnd/>
            </a:ln>
          </p:spPr>
          <p:txBody>
            <a:bodyPr wrap="none">
              <a:spAutoFit/>
            </a:bodyPr>
            <a:lstStyle/>
            <a:p>
              <a:pPr algn="ctr"/>
              <a:r>
                <a:rPr lang="en-US" altLang="ja-JP" sz="1298" b="1">
                  <a:latin typeface="Arial" panose="020B0604020202020204" pitchFamily="34" charset="0"/>
                  <a:ea typeface="メイリオ" panose="020B0604030504040204" pitchFamily="50" charset="-128"/>
                </a:rPr>
                <a:t>2000</a:t>
              </a:r>
              <a:r>
                <a:rPr lang="ja-JP" altLang="en-US" sz="1298" b="1">
                  <a:latin typeface="Arial" panose="020B0604020202020204" pitchFamily="34" charset="0"/>
                  <a:ea typeface="メイリオ" panose="020B0604030504040204" pitchFamily="50" charset="-128"/>
                </a:rPr>
                <a:t>年代</a:t>
              </a:r>
            </a:p>
          </p:txBody>
        </p:sp>
        <p:sp>
          <p:nvSpPr>
            <p:cNvPr id="76" name="Text Box 23">
              <a:extLst>
                <a:ext uri="{FF2B5EF4-FFF2-40B4-BE49-F238E27FC236}">
                  <a16:creationId xmlns:a16="http://schemas.microsoft.com/office/drawing/2014/main" id="{3852E458-697B-9B11-8278-297DBA6B43F6}"/>
                </a:ext>
              </a:extLst>
            </p:cNvPr>
            <p:cNvSpPr txBox="1">
              <a:spLocks noChangeArrowheads="1"/>
            </p:cNvSpPr>
            <p:nvPr/>
          </p:nvSpPr>
          <p:spPr bwMode="auto">
            <a:xfrm>
              <a:off x="7446849" y="4928045"/>
              <a:ext cx="889987" cy="292068"/>
            </a:xfrm>
            <a:prstGeom prst="rect">
              <a:avLst/>
            </a:prstGeom>
            <a:noFill/>
            <a:ln w="9525">
              <a:noFill/>
              <a:miter lim="800000"/>
              <a:headEnd/>
              <a:tailEnd/>
            </a:ln>
          </p:spPr>
          <p:txBody>
            <a:bodyPr wrap="none">
              <a:spAutoFit/>
            </a:bodyPr>
            <a:lstStyle/>
            <a:p>
              <a:pPr algn="ctr"/>
              <a:r>
                <a:rPr lang="en-US" altLang="ja-JP" sz="1298" b="1" dirty="0">
                  <a:latin typeface="Arial" panose="020B0604020202020204" pitchFamily="34" charset="0"/>
                  <a:ea typeface="メイリオ" panose="020B0604030504040204" pitchFamily="50" charset="-128"/>
                </a:rPr>
                <a:t>2010</a:t>
              </a:r>
              <a:r>
                <a:rPr lang="ja-JP" altLang="en-US" sz="1298" b="1" dirty="0">
                  <a:latin typeface="Arial" panose="020B0604020202020204" pitchFamily="34" charset="0"/>
                  <a:ea typeface="メイリオ" panose="020B0604030504040204" pitchFamily="50" charset="-128"/>
                </a:rPr>
                <a:t>年代</a:t>
              </a:r>
            </a:p>
          </p:txBody>
        </p:sp>
      </p:grpSp>
      <p:sp>
        <p:nvSpPr>
          <p:cNvPr id="81" name="Text Box 57">
            <a:extLst>
              <a:ext uri="{FF2B5EF4-FFF2-40B4-BE49-F238E27FC236}">
                <a16:creationId xmlns:a16="http://schemas.microsoft.com/office/drawing/2014/main" id="{283E391D-3306-06D4-0F5C-367B829236F1}"/>
              </a:ext>
            </a:extLst>
          </p:cNvPr>
          <p:cNvSpPr txBox="1">
            <a:spLocks noChangeArrowheads="1"/>
          </p:cNvSpPr>
          <p:nvPr/>
        </p:nvSpPr>
        <p:spPr bwMode="auto">
          <a:xfrm>
            <a:off x="4234446" y="3488875"/>
            <a:ext cx="1074333" cy="424732"/>
          </a:xfrm>
          <a:prstGeom prst="rect">
            <a:avLst/>
          </a:prstGeom>
          <a:noFill/>
          <a:ln w="9525">
            <a:noFill/>
            <a:miter lim="800000"/>
            <a:headEnd/>
            <a:tailEnd/>
          </a:ln>
        </p:spPr>
        <p:txBody>
          <a:bodyPr wrap="none">
            <a:spAutoFit/>
          </a:bodyPr>
          <a:lstStyle/>
          <a:p>
            <a:pPr>
              <a:lnSpc>
                <a:spcPct val="90000"/>
              </a:lnSpc>
            </a:pP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1983 </a:t>
            </a:r>
          </a:p>
          <a:p>
            <a:pPr>
              <a:lnSpc>
                <a:spcPct val="90000"/>
              </a:lnSpc>
            </a:pP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 </a:t>
            </a:r>
            <a:r>
              <a:rPr lang="ja-JP" altLang="en-US" sz="1200" b="1">
                <a:effectLst>
                  <a:glow rad="139700">
                    <a:schemeClr val="bg1">
                      <a:alpha val="40000"/>
                    </a:schemeClr>
                  </a:glow>
                </a:effectLst>
                <a:latin typeface="Arial" panose="020B0604020202020204" pitchFamily="34" charset="0"/>
                <a:ea typeface="メイリオ" panose="020B0604030504040204" pitchFamily="50" charset="-128"/>
              </a:rPr>
              <a:t>・</a:t>
            </a: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GNU</a:t>
            </a:r>
            <a:r>
              <a:rPr lang="ja-JP" altLang="en-US" sz="1200" b="1">
                <a:effectLst>
                  <a:glow rad="139700">
                    <a:schemeClr val="bg1">
                      <a:alpha val="40000"/>
                    </a:schemeClr>
                  </a:glow>
                </a:effectLst>
                <a:latin typeface="Arial" panose="020B0604020202020204" pitchFamily="34" charset="0"/>
                <a:ea typeface="メイリオ" panose="020B0604030504040204" pitchFamily="50" charset="-128"/>
              </a:rPr>
              <a:t>宣言 </a:t>
            </a:r>
          </a:p>
        </p:txBody>
      </p:sp>
      <p:sp>
        <p:nvSpPr>
          <p:cNvPr id="82" name="Text Box 63">
            <a:extLst>
              <a:ext uri="{FF2B5EF4-FFF2-40B4-BE49-F238E27FC236}">
                <a16:creationId xmlns:a16="http://schemas.microsoft.com/office/drawing/2014/main" id="{31BA0E06-35BF-F867-06B7-CDDB3EB281B8}"/>
              </a:ext>
            </a:extLst>
          </p:cNvPr>
          <p:cNvSpPr txBox="1">
            <a:spLocks noChangeArrowheads="1"/>
          </p:cNvSpPr>
          <p:nvPr/>
        </p:nvSpPr>
        <p:spPr bwMode="auto">
          <a:xfrm>
            <a:off x="4560410" y="3119216"/>
            <a:ext cx="3741926" cy="424732"/>
          </a:xfrm>
          <a:prstGeom prst="rect">
            <a:avLst/>
          </a:prstGeom>
          <a:noFill/>
          <a:ln w="9525">
            <a:noFill/>
            <a:miter lim="800000"/>
            <a:headEnd/>
            <a:tailEnd/>
          </a:ln>
        </p:spPr>
        <p:txBody>
          <a:bodyPr wrap="square">
            <a:spAutoFit/>
          </a:bodyPr>
          <a:lstStyle/>
          <a:p>
            <a:pPr>
              <a:lnSpc>
                <a:spcPct val="90000"/>
              </a:lnSpc>
            </a:pP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1985 </a:t>
            </a:r>
          </a:p>
          <a:p>
            <a:pPr>
              <a:lnSpc>
                <a:spcPct val="90000"/>
              </a:lnSpc>
            </a:pP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 </a:t>
            </a:r>
            <a:r>
              <a:rPr lang="ja-JP" altLang="en-US" sz="1200" b="1">
                <a:effectLst>
                  <a:glow rad="139700">
                    <a:schemeClr val="bg1">
                      <a:alpha val="40000"/>
                    </a:schemeClr>
                  </a:glow>
                </a:effectLst>
                <a:latin typeface="Arial" panose="020B0604020202020204" pitchFamily="34" charset="0"/>
                <a:ea typeface="メイリオ" panose="020B0604030504040204" pitchFamily="50" charset="-128"/>
              </a:rPr>
              <a:t>・</a:t>
            </a: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FSF</a:t>
            </a:r>
            <a:r>
              <a:rPr lang="ja-JP" altLang="en-US" sz="1200" b="1">
                <a:effectLst>
                  <a:glow rad="139700">
                    <a:schemeClr val="bg1">
                      <a:alpha val="40000"/>
                    </a:schemeClr>
                  </a:glow>
                </a:effectLst>
                <a:latin typeface="Arial" panose="020B0604020202020204" pitchFamily="34" charset="0"/>
                <a:ea typeface="メイリオ" panose="020B0604030504040204" pitchFamily="50" charset="-128"/>
              </a:rPr>
              <a:t>設立  </a:t>
            </a: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(Free Software Foundation, Inc.)</a:t>
            </a:r>
          </a:p>
        </p:txBody>
      </p:sp>
      <p:sp>
        <p:nvSpPr>
          <p:cNvPr id="83" name="Text Box 58">
            <a:extLst>
              <a:ext uri="{FF2B5EF4-FFF2-40B4-BE49-F238E27FC236}">
                <a16:creationId xmlns:a16="http://schemas.microsoft.com/office/drawing/2014/main" id="{162D1F42-1DC1-1DF9-15B1-67FE2A42DC98}"/>
              </a:ext>
            </a:extLst>
          </p:cNvPr>
          <p:cNvSpPr txBox="1">
            <a:spLocks noChangeArrowheads="1"/>
          </p:cNvSpPr>
          <p:nvPr/>
        </p:nvSpPr>
        <p:spPr bwMode="auto">
          <a:xfrm>
            <a:off x="5138635" y="2802102"/>
            <a:ext cx="1803699" cy="424732"/>
          </a:xfrm>
          <a:prstGeom prst="rect">
            <a:avLst/>
          </a:prstGeom>
          <a:noFill/>
          <a:ln w="9525">
            <a:noFill/>
            <a:miter lim="800000"/>
            <a:headEnd/>
            <a:tailEnd/>
          </a:ln>
        </p:spPr>
        <p:txBody>
          <a:bodyPr wrap="none">
            <a:spAutoFit/>
          </a:bodyPr>
          <a:lstStyle/>
          <a:p>
            <a:pPr>
              <a:lnSpc>
                <a:spcPct val="90000"/>
              </a:lnSpc>
            </a:pPr>
            <a:r>
              <a:rPr lang="en-US" altLang="ja-JP" sz="1200" b="1" dirty="0">
                <a:effectLst>
                  <a:glow rad="139700">
                    <a:schemeClr val="bg1">
                      <a:alpha val="40000"/>
                    </a:schemeClr>
                  </a:glow>
                </a:effectLst>
                <a:latin typeface="Arial" panose="020B0604020202020204" pitchFamily="34" charset="0"/>
                <a:ea typeface="メイリオ" panose="020B0604030504040204" pitchFamily="50" charset="-128"/>
              </a:rPr>
              <a:t>1991 </a:t>
            </a:r>
          </a:p>
          <a:p>
            <a:pPr>
              <a:lnSpc>
                <a:spcPct val="90000"/>
              </a:lnSpc>
            </a:pPr>
            <a:r>
              <a:rPr lang="en-US" altLang="ja-JP" sz="1200" b="1" dirty="0">
                <a:effectLst>
                  <a:glow rad="139700">
                    <a:schemeClr val="bg1">
                      <a:alpha val="40000"/>
                    </a:schemeClr>
                  </a:glow>
                </a:effectLst>
                <a:latin typeface="Arial" panose="020B0604020202020204" pitchFamily="34" charset="0"/>
                <a:ea typeface="メイリオ" panose="020B0604030504040204" pitchFamily="50" charset="-128"/>
              </a:rPr>
              <a:t> </a:t>
            </a:r>
            <a:r>
              <a:rPr lang="ja-JP" altLang="en-US" sz="1200" b="1" dirty="0">
                <a:effectLst>
                  <a:glow rad="139700">
                    <a:schemeClr val="bg1">
                      <a:alpha val="40000"/>
                    </a:schemeClr>
                  </a:glow>
                </a:effectLst>
                <a:latin typeface="Arial" panose="020B0604020202020204" pitchFamily="34" charset="0"/>
                <a:ea typeface="メイリオ" panose="020B0604030504040204" pitchFamily="50" charset="-128"/>
              </a:rPr>
              <a:t>・</a:t>
            </a:r>
            <a:r>
              <a:rPr lang="en-US" altLang="ja-JP" sz="1200" b="1" dirty="0">
                <a:effectLst>
                  <a:glow rad="139700">
                    <a:schemeClr val="bg1">
                      <a:alpha val="40000"/>
                    </a:schemeClr>
                  </a:glow>
                </a:effectLst>
                <a:latin typeface="Arial" panose="020B0604020202020204" pitchFamily="34" charset="0"/>
                <a:ea typeface="メイリオ" panose="020B0604030504040204" pitchFamily="50" charset="-128"/>
              </a:rPr>
              <a:t>Linux</a:t>
            </a:r>
            <a:r>
              <a:rPr lang="ja-JP" altLang="en-US" sz="1200" b="1" dirty="0">
                <a:effectLst>
                  <a:glow rad="139700">
                    <a:schemeClr val="bg1">
                      <a:alpha val="40000"/>
                    </a:schemeClr>
                  </a:glow>
                </a:effectLst>
                <a:latin typeface="Arial" panose="020B0604020202020204" pitchFamily="34" charset="0"/>
                <a:ea typeface="メイリオ" panose="020B0604030504040204" pitchFamily="50" charset="-128"/>
              </a:rPr>
              <a:t>開発スタート</a:t>
            </a:r>
            <a:r>
              <a:rPr lang="en-US" altLang="ja-JP" sz="1200" b="1" dirty="0">
                <a:effectLst>
                  <a:glow rad="139700">
                    <a:schemeClr val="bg1">
                      <a:alpha val="40000"/>
                    </a:schemeClr>
                  </a:glow>
                </a:effectLst>
                <a:latin typeface="Arial" panose="020B0604020202020204" pitchFamily="34" charset="0"/>
                <a:ea typeface="メイリオ" panose="020B0604030504040204" pitchFamily="50" charset="-128"/>
              </a:rPr>
              <a:t> </a:t>
            </a:r>
          </a:p>
        </p:txBody>
      </p:sp>
      <p:sp>
        <p:nvSpPr>
          <p:cNvPr id="84" name="Text Box 68">
            <a:extLst>
              <a:ext uri="{FF2B5EF4-FFF2-40B4-BE49-F238E27FC236}">
                <a16:creationId xmlns:a16="http://schemas.microsoft.com/office/drawing/2014/main" id="{AE167609-46D7-6310-4C07-863A7E18A008}"/>
              </a:ext>
            </a:extLst>
          </p:cNvPr>
          <p:cNvSpPr txBox="1">
            <a:spLocks noChangeArrowheads="1"/>
          </p:cNvSpPr>
          <p:nvPr/>
        </p:nvSpPr>
        <p:spPr bwMode="auto">
          <a:xfrm>
            <a:off x="3841318" y="3882797"/>
            <a:ext cx="1210588" cy="424732"/>
          </a:xfrm>
          <a:prstGeom prst="rect">
            <a:avLst/>
          </a:prstGeom>
          <a:noFill/>
          <a:ln w="9525">
            <a:noFill/>
            <a:miter lim="800000"/>
            <a:headEnd/>
            <a:tailEnd/>
          </a:ln>
        </p:spPr>
        <p:txBody>
          <a:bodyPr wrap="none">
            <a:spAutoFit/>
          </a:bodyPr>
          <a:lstStyle/>
          <a:p>
            <a:pPr>
              <a:lnSpc>
                <a:spcPct val="90000"/>
              </a:lnSpc>
            </a:pP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1980</a:t>
            </a:r>
            <a:r>
              <a:rPr lang="ja-JP" altLang="en-US" sz="1200" b="1">
                <a:effectLst>
                  <a:glow rad="139700">
                    <a:schemeClr val="bg1">
                      <a:alpha val="40000"/>
                    </a:schemeClr>
                  </a:glow>
                </a:effectLst>
                <a:latin typeface="Arial" panose="020B0604020202020204" pitchFamily="34" charset="0"/>
                <a:ea typeface="メイリオ" panose="020B0604030504040204" pitchFamily="50" charset="-128"/>
              </a:rPr>
              <a:t>年代</a:t>
            </a: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 </a:t>
            </a:r>
          </a:p>
          <a:p>
            <a:pPr>
              <a:lnSpc>
                <a:spcPct val="90000"/>
              </a:lnSpc>
            </a:pP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 </a:t>
            </a:r>
            <a:r>
              <a:rPr lang="ja-JP" altLang="en-US" sz="1200" b="1">
                <a:effectLst>
                  <a:glow rad="139700">
                    <a:schemeClr val="bg1">
                      <a:alpha val="40000"/>
                    </a:schemeClr>
                  </a:glow>
                </a:effectLst>
                <a:latin typeface="Arial" panose="020B0604020202020204" pitchFamily="34" charset="0"/>
                <a:ea typeface="メイリオ" panose="020B0604030504040204" pitchFamily="50" charset="-128"/>
              </a:rPr>
              <a:t>・</a:t>
            </a: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UNIX</a:t>
            </a:r>
            <a:r>
              <a:rPr lang="ja-JP" altLang="en-US" sz="1200" b="1">
                <a:effectLst>
                  <a:glow rad="139700">
                    <a:schemeClr val="bg1">
                      <a:alpha val="40000"/>
                    </a:schemeClr>
                  </a:glow>
                </a:effectLst>
                <a:latin typeface="Arial" panose="020B0604020202020204" pitchFamily="34" charset="0"/>
                <a:ea typeface="メイリオ" panose="020B0604030504040204" pitchFamily="50" charset="-128"/>
              </a:rPr>
              <a:t>有償化</a:t>
            </a:r>
          </a:p>
        </p:txBody>
      </p:sp>
      <p:sp>
        <p:nvSpPr>
          <p:cNvPr id="85" name="テキスト ボックス 84">
            <a:extLst>
              <a:ext uri="{FF2B5EF4-FFF2-40B4-BE49-F238E27FC236}">
                <a16:creationId xmlns:a16="http://schemas.microsoft.com/office/drawing/2014/main" id="{898A3224-18AD-2A5C-5F43-309A5B91C772}"/>
              </a:ext>
            </a:extLst>
          </p:cNvPr>
          <p:cNvSpPr txBox="1"/>
          <p:nvPr/>
        </p:nvSpPr>
        <p:spPr>
          <a:xfrm>
            <a:off x="2843009" y="3226393"/>
            <a:ext cx="1178273" cy="519351"/>
          </a:xfrm>
          <a:prstGeom prst="roundRect">
            <a:avLst>
              <a:gd name="adj" fmla="val 50000"/>
            </a:avLst>
          </a:prstGeom>
          <a:solidFill>
            <a:srgbClr val="002060">
              <a:alpha val="50196"/>
            </a:srgbClr>
          </a:solidFill>
        </p:spPr>
        <p:txBody>
          <a:bodyPr wrap="square" lIns="36000" tIns="0" rIns="36000" bIns="0" rtlCol="0" anchor="ctr">
            <a:spAutoFit/>
          </a:bodyPr>
          <a:lstStyle/>
          <a:p>
            <a:pPr algn="ctr"/>
            <a:r>
              <a:rPr lang="en-US" altLang="ja-JP" sz="1200" b="1" spc="81">
                <a:solidFill>
                  <a:schemeClr val="bg1"/>
                </a:solidFill>
                <a:latin typeface="Arial" pitchFamily="34" charset="0"/>
                <a:ea typeface="メイリオ" pitchFamily="50" charset="-128"/>
              </a:rPr>
              <a:t>UNIX</a:t>
            </a:r>
            <a:r>
              <a:rPr lang="ja-JP" altLang="en-US" sz="1200" b="1" spc="81">
                <a:solidFill>
                  <a:schemeClr val="bg1"/>
                </a:solidFill>
                <a:latin typeface="Arial" pitchFamily="34" charset="0"/>
                <a:ea typeface="メイリオ" pitchFamily="50" charset="-128"/>
              </a:rPr>
              <a:t>の</a:t>
            </a:r>
            <a:endParaRPr lang="en-US" altLang="ja-JP" sz="1200" b="1" spc="81">
              <a:solidFill>
                <a:schemeClr val="bg1"/>
              </a:solidFill>
              <a:latin typeface="Arial" pitchFamily="34" charset="0"/>
              <a:ea typeface="メイリオ" pitchFamily="50" charset="-128"/>
            </a:endParaRPr>
          </a:p>
          <a:p>
            <a:pPr algn="ctr"/>
            <a:r>
              <a:rPr lang="ja-JP" altLang="en-US" sz="1200" b="1" spc="81">
                <a:solidFill>
                  <a:schemeClr val="bg1"/>
                </a:solidFill>
                <a:latin typeface="Arial" pitchFamily="34" charset="0"/>
                <a:ea typeface="メイリオ" pitchFamily="50" charset="-128"/>
              </a:rPr>
              <a:t>共同開発</a:t>
            </a:r>
          </a:p>
        </p:txBody>
      </p:sp>
      <p:sp>
        <p:nvSpPr>
          <p:cNvPr id="86" name="楕円 85">
            <a:extLst>
              <a:ext uri="{FF2B5EF4-FFF2-40B4-BE49-F238E27FC236}">
                <a16:creationId xmlns:a16="http://schemas.microsoft.com/office/drawing/2014/main" id="{8DB23AA2-D656-9D88-424A-9EF5A321FDD2}"/>
              </a:ext>
            </a:extLst>
          </p:cNvPr>
          <p:cNvSpPr/>
          <p:nvPr/>
        </p:nvSpPr>
        <p:spPr bwMode="auto">
          <a:xfrm>
            <a:off x="6011141" y="4021282"/>
            <a:ext cx="1776846" cy="952501"/>
          </a:xfrm>
          <a:prstGeom prst="ellipse">
            <a:avLst/>
          </a:prstGeom>
          <a:solidFill>
            <a:srgbClr val="107E6E"/>
          </a:solidFill>
          <a:ln w="76200">
            <a:noFill/>
            <a:miter lim="800000"/>
            <a:headEnd/>
            <a:tailEnd/>
          </a:ln>
          <a:effectLst/>
        </p:spPr>
        <p:txBody>
          <a:bodyPr wrap="none" lIns="180000" tIns="144000" rIns="180000" bIns="144000" rtlCol="0" anchor="ctr" anchorCtr="0">
            <a:noAutofit/>
          </a:bodyPr>
          <a:lstStyle/>
          <a:p>
            <a:pPr algn="ctr">
              <a:buClr>
                <a:srgbClr val="C00000"/>
              </a:buClr>
            </a:pPr>
            <a:r>
              <a:rPr kumimoji="1" lang="en-US" altLang="ja-JP" sz="1200" b="1"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OSS</a:t>
            </a:r>
          </a:p>
          <a:p>
            <a:pPr algn="ctr">
              <a:buClr>
                <a:srgbClr val="C00000"/>
              </a:buClr>
            </a:pPr>
            <a:r>
              <a:rPr kumimoji="1" lang="ja-JP" altLang="en-US" sz="1200" b="1" dirty="0">
                <a:solidFill>
                  <a:schemeClr val="bg1"/>
                </a:solidFill>
                <a:latin typeface="Arial" panose="020B0604020202020204" pitchFamily="34" charset="0"/>
                <a:ea typeface="メイリオ" panose="020B0604030504040204" pitchFamily="50" charset="-128"/>
                <a:cs typeface="メイリオ" panose="020B0604030504040204" pitchFamily="50" charset="-128"/>
              </a:rPr>
              <a:t>文化</a:t>
            </a:r>
          </a:p>
        </p:txBody>
      </p:sp>
      <p:sp>
        <p:nvSpPr>
          <p:cNvPr id="87" name="楕円 86">
            <a:extLst>
              <a:ext uri="{FF2B5EF4-FFF2-40B4-BE49-F238E27FC236}">
                <a16:creationId xmlns:a16="http://schemas.microsoft.com/office/drawing/2014/main" id="{6C7E9C25-CA24-A1C5-F6B7-C4F72EFFD3C3}"/>
              </a:ext>
            </a:extLst>
          </p:cNvPr>
          <p:cNvSpPr/>
          <p:nvPr/>
        </p:nvSpPr>
        <p:spPr bwMode="auto">
          <a:xfrm>
            <a:off x="1657033" y="4021282"/>
            <a:ext cx="1776846" cy="952501"/>
          </a:xfrm>
          <a:prstGeom prst="ellipse">
            <a:avLst/>
          </a:prstGeom>
          <a:solidFill>
            <a:srgbClr val="2EC8FE"/>
          </a:solidFill>
          <a:ln w="76200">
            <a:noFill/>
            <a:miter lim="800000"/>
            <a:headEnd/>
            <a:tailEnd/>
          </a:ln>
          <a:effectLst/>
        </p:spPr>
        <p:txBody>
          <a:bodyPr wrap="none" lIns="180000" tIns="144000" rIns="180000" bIns="144000" rtlCol="0" anchor="ctr" anchorCtr="0">
            <a:noAutofit/>
          </a:bodyPr>
          <a:lstStyle/>
          <a:p>
            <a:pPr algn="ctr">
              <a:buClr>
                <a:srgbClr val="C00000"/>
              </a:buClr>
            </a:pPr>
            <a:r>
              <a:rPr kumimoji="1" lang="en-US" altLang="ja-JP" sz="1200" b="1">
                <a:solidFill>
                  <a:schemeClr val="bg1"/>
                </a:solidFill>
                <a:latin typeface="Arial" panose="020B0604020202020204" pitchFamily="34" charset="0"/>
                <a:ea typeface="メイリオ" panose="020B0604030504040204" pitchFamily="50" charset="-128"/>
                <a:cs typeface="メイリオ" panose="020B0604030504040204" pitchFamily="50" charset="-128"/>
              </a:rPr>
              <a:t>UNIX</a:t>
            </a:r>
          </a:p>
          <a:p>
            <a:pPr algn="ctr">
              <a:buClr>
                <a:srgbClr val="C00000"/>
              </a:buClr>
            </a:pPr>
            <a:r>
              <a:rPr kumimoji="1" lang="ja-JP" altLang="en-US" sz="1200" b="1">
                <a:solidFill>
                  <a:schemeClr val="bg1"/>
                </a:solidFill>
                <a:latin typeface="Arial" panose="020B0604020202020204" pitchFamily="34" charset="0"/>
                <a:ea typeface="メイリオ" panose="020B0604030504040204" pitchFamily="50" charset="-128"/>
                <a:cs typeface="メイリオ" panose="020B0604030504040204" pitchFamily="50" charset="-128"/>
              </a:rPr>
              <a:t>文化</a:t>
            </a:r>
            <a:endParaRPr kumimoji="1" lang="ja-JP" altLang="en-US" sz="1200" b="1" dirty="0">
              <a:solidFill>
                <a:schemeClr val="bg1"/>
              </a:solidFill>
              <a:latin typeface="Arial" panose="020B0604020202020204" pitchFamily="34" charset="0"/>
              <a:ea typeface="メイリオ" panose="020B0604030504040204" pitchFamily="50" charset="-128"/>
              <a:cs typeface="メイリオ" panose="020B0604030504040204" pitchFamily="50" charset="-128"/>
            </a:endParaRPr>
          </a:p>
        </p:txBody>
      </p:sp>
      <p:sp>
        <p:nvSpPr>
          <p:cNvPr id="88" name="Text Box 58">
            <a:extLst>
              <a:ext uri="{FF2B5EF4-FFF2-40B4-BE49-F238E27FC236}">
                <a16:creationId xmlns:a16="http://schemas.microsoft.com/office/drawing/2014/main" id="{91329018-6E16-9DDC-FBDD-710A08BA6817}"/>
              </a:ext>
            </a:extLst>
          </p:cNvPr>
          <p:cNvSpPr txBox="1">
            <a:spLocks noChangeArrowheads="1"/>
          </p:cNvSpPr>
          <p:nvPr/>
        </p:nvSpPr>
        <p:spPr bwMode="auto">
          <a:xfrm>
            <a:off x="5769322" y="2474536"/>
            <a:ext cx="2901756" cy="424732"/>
          </a:xfrm>
          <a:prstGeom prst="rect">
            <a:avLst/>
          </a:prstGeom>
          <a:noFill/>
          <a:ln w="9525">
            <a:noFill/>
            <a:miter lim="800000"/>
            <a:headEnd/>
            <a:tailEnd/>
          </a:ln>
        </p:spPr>
        <p:txBody>
          <a:bodyPr wrap="none">
            <a:spAutoFit/>
          </a:bodyPr>
          <a:lstStyle/>
          <a:p>
            <a:pPr>
              <a:lnSpc>
                <a:spcPct val="90000"/>
              </a:lnSpc>
            </a:pP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1998 </a:t>
            </a:r>
          </a:p>
          <a:p>
            <a:pPr>
              <a:lnSpc>
                <a:spcPct val="90000"/>
              </a:lnSpc>
            </a:pP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 </a:t>
            </a:r>
            <a:r>
              <a:rPr lang="ja-JP" altLang="en-US" sz="1200" b="1">
                <a:effectLst>
                  <a:glow rad="139700">
                    <a:schemeClr val="bg1">
                      <a:alpha val="40000"/>
                    </a:schemeClr>
                  </a:glow>
                </a:effectLst>
                <a:latin typeface="Arial" panose="020B0604020202020204" pitchFamily="34" charset="0"/>
                <a:ea typeface="メイリオ" panose="020B0604030504040204" pitchFamily="50" charset="-128"/>
              </a:rPr>
              <a:t>・</a:t>
            </a: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OSI</a:t>
            </a:r>
            <a:r>
              <a:rPr lang="ja-JP" altLang="en-US" sz="1200" b="1">
                <a:effectLst>
                  <a:glow rad="139700">
                    <a:schemeClr val="bg1">
                      <a:alpha val="40000"/>
                    </a:schemeClr>
                  </a:glow>
                </a:effectLst>
                <a:latin typeface="Arial" panose="020B0604020202020204" pitchFamily="34" charset="0"/>
                <a:ea typeface="メイリオ" panose="020B0604030504040204" pitchFamily="50" charset="-128"/>
              </a:rPr>
              <a:t> 設立   </a:t>
            </a:r>
            <a:r>
              <a:rPr lang="en-US" altLang="ja-JP" sz="1200" b="1">
                <a:effectLst>
                  <a:glow rad="139700">
                    <a:schemeClr val="bg1">
                      <a:alpha val="40000"/>
                    </a:schemeClr>
                  </a:glow>
                </a:effectLst>
                <a:latin typeface="Arial" panose="020B0604020202020204" pitchFamily="34" charset="0"/>
                <a:ea typeface="メイリオ" panose="020B0604030504040204" pitchFamily="50" charset="-128"/>
              </a:rPr>
              <a:t>(Open Source Initiative) </a:t>
            </a:r>
          </a:p>
        </p:txBody>
      </p:sp>
      <p:sp>
        <p:nvSpPr>
          <p:cNvPr id="89" name="テキスト ボックス 88">
            <a:extLst>
              <a:ext uri="{FF2B5EF4-FFF2-40B4-BE49-F238E27FC236}">
                <a16:creationId xmlns:a16="http://schemas.microsoft.com/office/drawing/2014/main" id="{8F0751BD-7A96-0681-6809-687CD0185E6B}"/>
              </a:ext>
            </a:extLst>
          </p:cNvPr>
          <p:cNvSpPr txBox="1"/>
          <p:nvPr/>
        </p:nvSpPr>
        <p:spPr>
          <a:xfrm>
            <a:off x="6389773" y="2034903"/>
            <a:ext cx="1528099" cy="519351"/>
          </a:xfrm>
          <a:prstGeom prst="roundRect">
            <a:avLst>
              <a:gd name="adj" fmla="val 50000"/>
            </a:avLst>
          </a:prstGeom>
          <a:solidFill>
            <a:srgbClr val="002060">
              <a:alpha val="50196"/>
            </a:srgbClr>
          </a:solidFill>
        </p:spPr>
        <p:txBody>
          <a:bodyPr wrap="square" lIns="36000" tIns="0" rIns="36000" bIns="0" rtlCol="0" anchor="ctr">
            <a:spAutoFit/>
          </a:bodyPr>
          <a:lstStyle/>
          <a:p>
            <a:pPr algn="ctr"/>
            <a:r>
              <a:rPr lang="en-US" altLang="ja-JP" sz="1200" b="1" spc="81">
                <a:solidFill>
                  <a:schemeClr val="bg1"/>
                </a:solidFill>
                <a:latin typeface="Arial" pitchFamily="34" charset="0"/>
                <a:ea typeface="メイリオ" pitchFamily="50" charset="-128"/>
              </a:rPr>
              <a:t>OSS</a:t>
            </a:r>
            <a:r>
              <a:rPr lang="ja-JP" altLang="en-US" sz="1200" b="1" spc="81">
                <a:solidFill>
                  <a:schemeClr val="bg1"/>
                </a:solidFill>
                <a:latin typeface="Arial" pitchFamily="34" charset="0"/>
                <a:ea typeface="メイリオ" pitchFamily="50" charset="-128"/>
              </a:rPr>
              <a:t>関連団体の</a:t>
            </a:r>
            <a:endParaRPr lang="en-US" altLang="ja-JP" sz="1200" b="1" spc="81">
              <a:solidFill>
                <a:schemeClr val="bg1"/>
              </a:solidFill>
              <a:latin typeface="Arial" pitchFamily="34" charset="0"/>
              <a:ea typeface="メイリオ" pitchFamily="50" charset="-128"/>
            </a:endParaRPr>
          </a:p>
          <a:p>
            <a:pPr algn="ctr"/>
            <a:r>
              <a:rPr lang="ja-JP" altLang="en-US" sz="1200" b="1" spc="81">
                <a:solidFill>
                  <a:schemeClr val="bg1"/>
                </a:solidFill>
                <a:latin typeface="Arial" pitchFamily="34" charset="0"/>
                <a:ea typeface="メイリオ" pitchFamily="50" charset="-128"/>
              </a:rPr>
              <a:t>設立 </a:t>
            </a:r>
          </a:p>
        </p:txBody>
      </p:sp>
      <p:sp>
        <p:nvSpPr>
          <p:cNvPr id="90" name="右矢印 144">
            <a:extLst>
              <a:ext uri="{FF2B5EF4-FFF2-40B4-BE49-F238E27FC236}">
                <a16:creationId xmlns:a16="http://schemas.microsoft.com/office/drawing/2014/main" id="{23DAEA4E-6BF7-CA8C-6D5F-C098F9D733A4}"/>
              </a:ext>
            </a:extLst>
          </p:cNvPr>
          <p:cNvSpPr/>
          <p:nvPr/>
        </p:nvSpPr>
        <p:spPr bwMode="auto">
          <a:xfrm>
            <a:off x="3148445" y="4315691"/>
            <a:ext cx="2815938" cy="363682"/>
          </a:xfrm>
          <a:prstGeom prst="rightArrow">
            <a:avLst>
              <a:gd name="adj1" fmla="val 50000"/>
              <a:gd name="adj2" fmla="val 78091"/>
            </a:avLst>
          </a:prstGeom>
          <a:gradFill>
            <a:gsLst>
              <a:gs pos="49000">
                <a:srgbClr val="BFBFBF"/>
              </a:gs>
              <a:gs pos="0">
                <a:schemeClr val="bg1">
                  <a:lumMod val="65000"/>
                </a:schemeClr>
              </a:gs>
              <a:gs pos="100000">
                <a:schemeClr val="bg1">
                  <a:lumMod val="75000"/>
                  <a:alpha val="0"/>
                </a:schemeClr>
              </a:gs>
            </a:gsLst>
            <a:path path="circle">
              <a:fillToRect l="100000" t="100000"/>
            </a:path>
          </a:gradFill>
          <a:ln w="9525">
            <a:noFill/>
            <a:miter lim="800000"/>
            <a:headEnd/>
            <a:tailEnd/>
          </a:ln>
          <a:effectLst/>
        </p:spPr>
        <p:txBody>
          <a:bodyPr wrap="none" rtlCol="0" anchor="ctr" anchorCtr="0">
            <a:noAutofit/>
          </a:bodyPr>
          <a:lstStyle/>
          <a:p>
            <a:pPr algn="ctr"/>
            <a:endParaRPr lang="ja-JP" altLang="en-US" sz="1451" b="1">
              <a:latin typeface="Arial" panose="020B0604020202020204" pitchFamily="34" charset="0"/>
              <a:ea typeface="メイリオ" panose="020B0604030504040204" pitchFamily="50" charset="-128"/>
            </a:endParaRPr>
          </a:p>
        </p:txBody>
      </p:sp>
      <p:sp>
        <p:nvSpPr>
          <p:cNvPr id="91" name="テキスト ボックス 90">
            <a:extLst>
              <a:ext uri="{FF2B5EF4-FFF2-40B4-BE49-F238E27FC236}">
                <a16:creationId xmlns:a16="http://schemas.microsoft.com/office/drawing/2014/main" id="{6B06CC12-1E77-359D-1F03-74B9438B3525}"/>
              </a:ext>
            </a:extLst>
          </p:cNvPr>
          <p:cNvSpPr txBox="1"/>
          <p:nvPr/>
        </p:nvSpPr>
        <p:spPr>
          <a:xfrm>
            <a:off x="5830715" y="3798289"/>
            <a:ext cx="2137699" cy="324594"/>
          </a:xfrm>
          <a:prstGeom prst="roundRect">
            <a:avLst>
              <a:gd name="adj" fmla="val 50000"/>
            </a:avLst>
          </a:prstGeom>
          <a:solidFill>
            <a:srgbClr val="000000">
              <a:alpha val="56078"/>
            </a:srgbClr>
          </a:solidFill>
        </p:spPr>
        <p:txBody>
          <a:bodyPr wrap="square" bIns="0" rtlCol="0" anchor="ctr">
            <a:spAutoFit/>
          </a:bodyPr>
          <a:lstStyle/>
          <a:p>
            <a:pPr algn="ctr"/>
            <a:r>
              <a:rPr lang="ja-JP" altLang="en-US" sz="1200" b="1" spc="81">
                <a:solidFill>
                  <a:schemeClr val="bg1"/>
                </a:solidFill>
                <a:latin typeface="Arial" pitchFamily="34" charset="0"/>
                <a:ea typeface="メイリオ" pitchFamily="50" charset="-128"/>
              </a:rPr>
              <a:t>コピーは（条件付）自由</a:t>
            </a:r>
            <a:endParaRPr lang="ja-JP" altLang="en-US" sz="1200" b="1" spc="81" dirty="0">
              <a:solidFill>
                <a:schemeClr val="bg1"/>
              </a:solidFill>
              <a:latin typeface="Arial" pitchFamily="34" charset="0"/>
              <a:ea typeface="メイリオ" pitchFamily="50" charset="-128"/>
            </a:endParaRPr>
          </a:p>
        </p:txBody>
      </p:sp>
      <p:sp>
        <p:nvSpPr>
          <p:cNvPr id="92" name="テキスト ボックス 91">
            <a:extLst>
              <a:ext uri="{FF2B5EF4-FFF2-40B4-BE49-F238E27FC236}">
                <a16:creationId xmlns:a16="http://schemas.microsoft.com/office/drawing/2014/main" id="{3F79F9C5-FD15-CA42-C980-9DEEE4112F45}"/>
              </a:ext>
            </a:extLst>
          </p:cNvPr>
          <p:cNvSpPr txBox="1"/>
          <p:nvPr/>
        </p:nvSpPr>
        <p:spPr>
          <a:xfrm>
            <a:off x="1589175" y="3798289"/>
            <a:ext cx="1912562" cy="324594"/>
          </a:xfrm>
          <a:prstGeom prst="roundRect">
            <a:avLst>
              <a:gd name="adj" fmla="val 50000"/>
            </a:avLst>
          </a:prstGeom>
          <a:solidFill>
            <a:srgbClr val="000000">
              <a:alpha val="56078"/>
            </a:srgbClr>
          </a:solidFill>
        </p:spPr>
        <p:txBody>
          <a:bodyPr wrap="square" bIns="0" rtlCol="0" anchor="ctr">
            <a:spAutoFit/>
          </a:bodyPr>
          <a:lstStyle/>
          <a:p>
            <a:pPr algn="ctr"/>
            <a:r>
              <a:rPr lang="ja-JP" altLang="en-US" sz="1200" b="1" spc="81">
                <a:solidFill>
                  <a:schemeClr val="bg1"/>
                </a:solidFill>
                <a:latin typeface="Arial" pitchFamily="34" charset="0"/>
                <a:ea typeface="メイリオ" pitchFamily="50" charset="-128"/>
              </a:rPr>
              <a:t>コピーは使用許諾要</a:t>
            </a:r>
            <a:endParaRPr lang="ja-JP" altLang="en-US" sz="1200" b="1" spc="81" dirty="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1877599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284027" y="207820"/>
            <a:ext cx="8984664" cy="348557"/>
          </a:xfrm>
        </p:spPr>
        <p:txBody>
          <a:bodyPr/>
          <a:lstStyle/>
          <a:p>
            <a:r>
              <a:rPr lang="en-US" altLang="ja-JP" dirty="0"/>
              <a:t>[</a:t>
            </a:r>
            <a:r>
              <a:rPr lang="ja-JP" altLang="en-US" dirty="0"/>
              <a:t>補足</a:t>
            </a:r>
            <a:r>
              <a:rPr lang="en-US" altLang="ja-JP" dirty="0"/>
              <a:t>]</a:t>
            </a:r>
            <a:r>
              <a:rPr lang="ja-JP" altLang="en-US" dirty="0"/>
              <a:t>　</a:t>
            </a:r>
            <a:r>
              <a:rPr lang="en-US" altLang="ja-JP" sz="1800" b="1" spc="100" dirty="0">
                <a:solidFill>
                  <a:schemeClr val="tx1">
                    <a:lumMod val="75000"/>
                    <a:lumOff val="25000"/>
                  </a:schemeClr>
                </a:solidFill>
                <a:latin typeface="Arial" pitchFamily="34" charset="0"/>
                <a:ea typeface="メイリオ" pitchFamily="50" charset="-128"/>
              </a:rPr>
              <a:t>IT</a:t>
            </a:r>
            <a:r>
              <a:rPr lang="ja-JP" altLang="en-US" sz="1800" b="1" spc="100" dirty="0">
                <a:solidFill>
                  <a:schemeClr val="tx1">
                    <a:lumMod val="75000"/>
                    <a:lumOff val="25000"/>
                  </a:schemeClr>
                </a:solidFill>
                <a:latin typeface="Arial" pitchFamily="34" charset="0"/>
                <a:ea typeface="メイリオ" pitchFamily="50" charset="-128"/>
              </a:rPr>
              <a:t>用語辞典 </a:t>
            </a:r>
            <a:r>
              <a:rPr lang="en-US" altLang="ja-JP" sz="1800" b="1" spc="100" dirty="0">
                <a:solidFill>
                  <a:schemeClr val="tx1">
                    <a:lumMod val="75000"/>
                    <a:lumOff val="25000"/>
                  </a:schemeClr>
                </a:solidFill>
                <a:latin typeface="Arial" pitchFamily="34" charset="0"/>
                <a:ea typeface="メイリオ" pitchFamily="50" charset="-128"/>
              </a:rPr>
              <a:t>e-Word</a:t>
            </a:r>
            <a:r>
              <a:rPr lang="ja-JP" altLang="en-US" dirty="0"/>
              <a:t>　</a:t>
            </a:r>
          </a:p>
        </p:txBody>
      </p:sp>
      <p:sp>
        <p:nvSpPr>
          <p:cNvPr id="10" name="テキスト ボックス 9"/>
          <p:cNvSpPr txBox="1"/>
          <p:nvPr/>
        </p:nvSpPr>
        <p:spPr>
          <a:xfrm>
            <a:off x="231741" y="616717"/>
            <a:ext cx="7083991" cy="348557"/>
          </a:xfrm>
          <a:prstGeom prst="rect">
            <a:avLst/>
          </a:prstGeom>
          <a:noFill/>
        </p:spPr>
        <p:txBody>
          <a:bodyPr wrap="none" rtlCol="0">
            <a:spAutoFit/>
          </a:bodyPr>
          <a:lstStyle/>
          <a:p>
            <a:pPr marL="342900" indent="-342900">
              <a:buSzPct val="89000"/>
            </a:pPr>
            <a:r>
              <a:rPr lang="ja-JP" altLang="en-US" sz="1800" b="1" spc="100" dirty="0">
                <a:solidFill>
                  <a:srgbClr val="F6167B"/>
                </a:solidFill>
                <a:latin typeface="Arial" pitchFamily="34" charset="0"/>
                <a:ea typeface="メイリオ" pitchFamily="50" charset="-128"/>
              </a:rPr>
              <a:t>■</a:t>
            </a:r>
            <a:r>
              <a:rPr lang="en-US" altLang="ja-JP" sz="1800" b="1" spc="100" dirty="0">
                <a:solidFill>
                  <a:srgbClr val="F6167B"/>
                </a:solidFill>
                <a:latin typeface="Arial" pitchFamily="34" charset="0"/>
                <a:ea typeface="メイリオ" pitchFamily="50" charset="-128"/>
              </a:rPr>
              <a:t>SBOM 【Software Bill of Materials】 </a:t>
            </a:r>
            <a:r>
              <a:rPr lang="ja-JP" altLang="en-US" sz="1800" b="1" spc="100" dirty="0">
                <a:solidFill>
                  <a:srgbClr val="F6167B"/>
                </a:solidFill>
                <a:latin typeface="Arial" pitchFamily="34" charset="0"/>
                <a:ea typeface="メイリオ" pitchFamily="50" charset="-128"/>
              </a:rPr>
              <a:t>ソフトウェア部品表</a:t>
            </a:r>
          </a:p>
        </p:txBody>
      </p:sp>
      <p:sp>
        <p:nvSpPr>
          <p:cNvPr id="11" name="テキスト ボックス 10"/>
          <p:cNvSpPr txBox="1"/>
          <p:nvPr/>
        </p:nvSpPr>
        <p:spPr>
          <a:xfrm>
            <a:off x="503369" y="914624"/>
            <a:ext cx="8763970" cy="1323439"/>
          </a:xfrm>
          <a:prstGeom prst="rect">
            <a:avLst/>
          </a:prstGeom>
          <a:noFill/>
        </p:spPr>
        <p:txBody>
          <a:bodyPr wrap="square" rtlCol="0">
            <a:spAutoFit/>
          </a:bodyPr>
          <a:lstStyle/>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SBOM</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とは、ソフトウェアがどのような構成要素（モジュール、ライブラリなど）</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から成り立っているかを一覧できるリスト。製造業の部品表（</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BOM</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Bill Of</a:t>
            </a: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Materials</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）をソフトウェアに適用したもの。</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SBOM </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のイメージを下図に記す</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内容理解のため、項目や記載内容を簡略化</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0" name="正方形/長方形 29"/>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 name="正方形/長方形 5"/>
          <p:cNvSpPr/>
          <p:nvPr/>
        </p:nvSpPr>
        <p:spPr bwMode="auto">
          <a:xfrm>
            <a:off x="6802844" y="214223"/>
            <a:ext cx="2492943" cy="367632"/>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lang="en-US" altLang="ja-JP" sz="1400" b="1" spc="100" dirty="0">
                <a:solidFill>
                  <a:srgbClr val="FF0000"/>
                </a:solidFill>
                <a:latin typeface="Arial" pitchFamily="34" charset="0"/>
                <a:ea typeface="メイリオ" pitchFamily="50" charset="-128"/>
              </a:rPr>
              <a:t>4-5</a:t>
            </a:r>
            <a:r>
              <a:rPr kumimoji="1" lang="ja-JP" altLang="en-US" sz="1400" b="1" spc="100" dirty="0">
                <a:solidFill>
                  <a:srgbClr val="FF0000"/>
                </a:solidFill>
                <a:latin typeface="Arial" pitchFamily="34" charset="0"/>
                <a:ea typeface="メイリオ" pitchFamily="50" charset="-128"/>
              </a:rPr>
              <a:t>（</a:t>
            </a:r>
            <a:r>
              <a:rPr lang="en-US" altLang="ja-JP" sz="1400" b="1" spc="100" dirty="0">
                <a:solidFill>
                  <a:srgbClr val="FF0000"/>
                </a:solidFill>
                <a:latin typeface="Arial" pitchFamily="34" charset="0"/>
                <a:ea typeface="メイリオ" pitchFamily="50" charset="-128"/>
              </a:rPr>
              <a:t>30</a:t>
            </a:r>
            <a:r>
              <a:rPr kumimoji="1" lang="ja-JP" altLang="en-US" sz="1400" b="1" spc="100" dirty="0">
                <a:solidFill>
                  <a:srgbClr val="FF0000"/>
                </a:solidFill>
                <a:latin typeface="Arial" pitchFamily="34" charset="0"/>
                <a:ea typeface="メイリオ" pitchFamily="50" charset="-128"/>
              </a:rPr>
              <a:t>ページ）にリンク</a:t>
            </a:r>
          </a:p>
        </p:txBody>
      </p:sp>
      <p:pic>
        <p:nvPicPr>
          <p:cNvPr id="21" name="図 20">
            <a:extLst>
              <a:ext uri="{FF2B5EF4-FFF2-40B4-BE49-F238E27FC236}">
                <a16:creationId xmlns:a16="http://schemas.microsoft.com/office/drawing/2014/main" id="{EDCB04BD-BA4A-85DB-6CDB-F8FA50E2604E}"/>
              </a:ext>
            </a:extLst>
          </p:cNvPr>
          <p:cNvPicPr>
            <a:picLocks noChangeAspect="1"/>
          </p:cNvPicPr>
          <p:nvPr/>
        </p:nvPicPr>
        <p:blipFill rotWithShape="1">
          <a:blip r:embed="rId3"/>
          <a:srcRect l="34499" t="40062" r="23616" b="37106"/>
          <a:stretch/>
        </p:blipFill>
        <p:spPr>
          <a:xfrm>
            <a:off x="1664260" y="2360137"/>
            <a:ext cx="5380987" cy="1649881"/>
          </a:xfrm>
          <a:prstGeom prst="rect">
            <a:avLst/>
          </a:prstGeom>
        </p:spPr>
      </p:pic>
      <p:sp>
        <p:nvSpPr>
          <p:cNvPr id="22" name="テキスト ボックス 21">
            <a:extLst>
              <a:ext uri="{FF2B5EF4-FFF2-40B4-BE49-F238E27FC236}">
                <a16:creationId xmlns:a16="http://schemas.microsoft.com/office/drawing/2014/main" id="{9B077C2D-8926-84BC-122B-54421172CA9C}"/>
              </a:ext>
            </a:extLst>
          </p:cNvPr>
          <p:cNvSpPr txBox="1"/>
          <p:nvPr/>
        </p:nvSpPr>
        <p:spPr>
          <a:xfrm>
            <a:off x="1925701" y="4024491"/>
            <a:ext cx="3722129" cy="286232"/>
          </a:xfrm>
          <a:prstGeom prst="rect">
            <a:avLst/>
          </a:prstGeom>
          <a:noFill/>
        </p:spPr>
        <p:txBody>
          <a:bodyPr wrap="square">
            <a:spAutoFit/>
          </a:bodyPr>
          <a:lstStyle/>
          <a:p>
            <a:r>
              <a:rPr lang="en-US" altLang="ja-JP" sz="1400" dirty="0">
                <a:solidFill>
                  <a:schemeClr val="tx1"/>
                </a:solidFill>
              </a:rPr>
              <a:t>SBOM</a:t>
            </a:r>
            <a:r>
              <a:rPr lang="ja-JP" altLang="en-US" sz="1400" dirty="0">
                <a:solidFill>
                  <a:schemeClr val="tx1"/>
                </a:solidFill>
              </a:rPr>
              <a:t>のイメージ図（</a:t>
            </a:r>
            <a:r>
              <a:rPr lang="en-US" altLang="ja-JP" sz="1400" dirty="0">
                <a:solidFill>
                  <a:schemeClr val="tx1"/>
                </a:solidFill>
              </a:rPr>
              <a:t>SBOM</a:t>
            </a:r>
            <a:r>
              <a:rPr lang="ja-JP" altLang="en-US" sz="1400" dirty="0">
                <a:solidFill>
                  <a:schemeClr val="tx1"/>
                </a:solidFill>
              </a:rPr>
              <a:t>動向調査より）</a:t>
            </a:r>
          </a:p>
        </p:txBody>
      </p:sp>
      <p:sp>
        <p:nvSpPr>
          <p:cNvPr id="2" name="テキスト ボックス 1">
            <a:extLst>
              <a:ext uri="{FF2B5EF4-FFF2-40B4-BE49-F238E27FC236}">
                <a16:creationId xmlns:a16="http://schemas.microsoft.com/office/drawing/2014/main" id="{C234B4C6-FBB3-9281-3C7F-7DA208102BA3}"/>
              </a:ext>
            </a:extLst>
          </p:cNvPr>
          <p:cNvSpPr txBox="1"/>
          <p:nvPr/>
        </p:nvSpPr>
        <p:spPr>
          <a:xfrm>
            <a:off x="7367344" y="5150362"/>
            <a:ext cx="6200272" cy="203133"/>
          </a:xfrm>
          <a:prstGeom prst="rect">
            <a:avLst/>
          </a:prstGeom>
          <a:noFill/>
        </p:spPr>
        <p:txBody>
          <a:bodyPr wrap="square">
            <a:spAutoFit/>
          </a:bodyPr>
          <a:lstStyle/>
          <a:p>
            <a:r>
              <a:rPr lang="en-US" altLang="ja-JP" sz="800" dirty="0">
                <a:solidFill>
                  <a:schemeClr val="tx1"/>
                </a:solidFill>
                <a:hlinkClick r:id="rId4"/>
              </a:rPr>
              <a:t>https://co045-oss.c-web.hitachi.co.jp/knowledge/oss_basics.html#guide_compliance</a:t>
            </a:r>
            <a:endParaRPr lang="en-US" altLang="ja-JP" sz="800" dirty="0">
              <a:solidFill>
                <a:schemeClr val="tx1"/>
              </a:solidFill>
            </a:endParaRPr>
          </a:p>
        </p:txBody>
      </p:sp>
      <p:grpSp>
        <p:nvGrpSpPr>
          <p:cNvPr id="3" name="グループ化 2">
            <a:extLst>
              <a:ext uri="{FF2B5EF4-FFF2-40B4-BE49-F238E27FC236}">
                <a16:creationId xmlns:a16="http://schemas.microsoft.com/office/drawing/2014/main" id="{0206CDBC-BAEF-A53C-B5B5-E9AF6DDCA2C5}"/>
              </a:ext>
            </a:extLst>
          </p:cNvPr>
          <p:cNvGrpSpPr/>
          <p:nvPr/>
        </p:nvGrpSpPr>
        <p:grpSpPr>
          <a:xfrm>
            <a:off x="7433799" y="4821427"/>
            <a:ext cx="1520786" cy="306467"/>
            <a:chOff x="-2732757" y="4031125"/>
            <a:chExt cx="1520786" cy="306467"/>
          </a:xfrm>
        </p:grpSpPr>
        <p:sp>
          <p:nvSpPr>
            <p:cNvPr id="4" name="テキスト ボックス 3">
              <a:extLst>
                <a:ext uri="{FF2B5EF4-FFF2-40B4-BE49-F238E27FC236}">
                  <a16:creationId xmlns:a16="http://schemas.microsoft.com/office/drawing/2014/main" id="{106304AE-474E-7DF4-432C-14667767CFD0}"/>
                </a:ext>
              </a:extLst>
            </p:cNvPr>
            <p:cNvSpPr txBox="1"/>
            <p:nvPr/>
          </p:nvSpPr>
          <p:spPr>
            <a:xfrm>
              <a:off x="-2732757" y="4031125"/>
              <a:ext cx="1520786"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kumimoji="1" lang="en-US" altLang="ja-JP" sz="1200" b="1" spc="100" dirty="0">
                  <a:solidFill>
                    <a:schemeClr val="bg1"/>
                  </a:solidFill>
                  <a:latin typeface="Arial" pitchFamily="34" charset="0"/>
                  <a:ea typeface="メイリオ" pitchFamily="50" charset="-128"/>
                </a:rPr>
                <a:t>SBOM</a:t>
              </a:r>
              <a:r>
                <a:rPr kumimoji="1" lang="ja-JP" altLang="en-US" sz="1200" b="1" spc="100" dirty="0">
                  <a:solidFill>
                    <a:schemeClr val="bg1"/>
                  </a:solidFill>
                  <a:latin typeface="Arial" pitchFamily="34" charset="0"/>
                  <a:ea typeface="メイリオ" pitchFamily="50" charset="-128"/>
                </a:rPr>
                <a:t>動向調査</a:t>
              </a:r>
            </a:p>
          </p:txBody>
        </p:sp>
        <p:grpSp>
          <p:nvGrpSpPr>
            <p:cNvPr id="5" name="グループ化 67">
              <a:extLst>
                <a:ext uri="{FF2B5EF4-FFF2-40B4-BE49-F238E27FC236}">
                  <a16:creationId xmlns:a16="http://schemas.microsoft.com/office/drawing/2014/main" id="{BA8D9AEC-B939-54A5-4A42-3C312D510031}"/>
                </a:ext>
              </a:extLst>
            </p:cNvPr>
            <p:cNvGrpSpPr/>
            <p:nvPr/>
          </p:nvGrpSpPr>
          <p:grpSpPr>
            <a:xfrm>
              <a:off x="-2665990" y="4071930"/>
              <a:ext cx="118940" cy="135520"/>
              <a:chOff x="7910570" y="4110030"/>
              <a:chExt cx="118940" cy="135520"/>
            </a:xfrm>
          </p:grpSpPr>
          <p:sp>
            <p:nvSpPr>
              <p:cNvPr id="7" name="正方形/長方形 6">
                <a:extLst>
                  <a:ext uri="{FF2B5EF4-FFF2-40B4-BE49-F238E27FC236}">
                    <a16:creationId xmlns:a16="http://schemas.microsoft.com/office/drawing/2014/main" id="{85C1AEC3-CFA3-7971-6DBF-63AC509A818E}"/>
                  </a:ext>
                </a:extLst>
              </p:cNvPr>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9" name="正方形/長方形 8">
                <a:extLst>
                  <a:ext uri="{FF2B5EF4-FFF2-40B4-BE49-F238E27FC236}">
                    <a16:creationId xmlns:a16="http://schemas.microsoft.com/office/drawing/2014/main" id="{4C7E27BC-D4D3-1D7E-3777-60D6EEA591D2}"/>
                  </a:ext>
                </a:extLst>
              </p:cNvPr>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13" name="グループ化 12">
            <a:extLst>
              <a:ext uri="{FF2B5EF4-FFF2-40B4-BE49-F238E27FC236}">
                <a16:creationId xmlns:a16="http://schemas.microsoft.com/office/drawing/2014/main" id="{8387B564-6948-40F3-0AB0-7517ED457588}"/>
              </a:ext>
            </a:extLst>
          </p:cNvPr>
          <p:cNvGrpSpPr/>
          <p:nvPr/>
        </p:nvGrpSpPr>
        <p:grpSpPr>
          <a:xfrm>
            <a:off x="7654375" y="4252303"/>
            <a:ext cx="955040" cy="539112"/>
            <a:chOff x="-2459777" y="1716408"/>
            <a:chExt cx="955040" cy="539112"/>
          </a:xfrm>
        </p:grpSpPr>
        <p:sp>
          <p:nvSpPr>
            <p:cNvPr id="14" name="二等辺三角形 13">
              <a:extLst>
                <a:ext uri="{FF2B5EF4-FFF2-40B4-BE49-F238E27FC236}">
                  <a16:creationId xmlns:a16="http://schemas.microsoft.com/office/drawing/2014/main" id="{EA3EF8B7-A9C1-93D6-3C83-14316AF2BB24}"/>
                </a:ext>
              </a:extLst>
            </p:cNvPr>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15" name="角丸四角形 62">
              <a:extLst>
                <a:ext uri="{FF2B5EF4-FFF2-40B4-BE49-F238E27FC236}">
                  <a16:creationId xmlns:a16="http://schemas.microsoft.com/office/drawing/2014/main" id="{441B8898-1F6B-E2C2-9A59-98A6647588F9}"/>
                </a:ext>
              </a:extLst>
            </p:cNvPr>
            <p:cNvSpPr/>
            <p:nvPr/>
          </p:nvSpPr>
          <p:spPr bwMode="auto">
            <a:xfrm>
              <a:off x="-2459777" y="1716408"/>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spTree>
    <p:extLst>
      <p:ext uri="{BB962C8B-B14F-4D97-AF65-F5344CB8AC3E}">
        <p14:creationId xmlns:p14="http://schemas.microsoft.com/office/powerpoint/2010/main" val="1222053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284027" y="207820"/>
            <a:ext cx="8984664" cy="348557"/>
          </a:xfrm>
        </p:spPr>
        <p:txBody>
          <a:bodyPr/>
          <a:lstStyle/>
          <a:p>
            <a:r>
              <a:rPr lang="en-US" altLang="ja-JP" dirty="0"/>
              <a:t>[</a:t>
            </a:r>
            <a:r>
              <a:rPr lang="ja-JP" altLang="en-US" dirty="0"/>
              <a:t>補足</a:t>
            </a:r>
            <a:r>
              <a:rPr lang="en-US" altLang="ja-JP" dirty="0"/>
              <a:t>]</a:t>
            </a:r>
            <a:r>
              <a:rPr lang="ja-JP" altLang="en-US" dirty="0">
                <a:latin typeface="メイリオ" panose="020B0604030504040204" pitchFamily="50" charset="-128"/>
              </a:rPr>
              <a:t>　</a:t>
            </a:r>
            <a:r>
              <a:rPr lang="en-US" altLang="ja-JP" sz="1800" dirty="0">
                <a:solidFill>
                  <a:schemeClr val="tx1"/>
                </a:solidFill>
                <a:latin typeface="メイリオ" panose="020B0604030504040204" pitchFamily="50" charset="-128"/>
              </a:rPr>
              <a:t> SBOM</a:t>
            </a:r>
            <a:r>
              <a:rPr lang="ja-JP" altLang="en-US" dirty="0">
                <a:solidFill>
                  <a:schemeClr val="tx1"/>
                </a:solidFill>
                <a:latin typeface="メイリオ" panose="020B0604030504040204" pitchFamily="50" charset="-128"/>
              </a:rPr>
              <a:t>の必要性</a:t>
            </a:r>
            <a:endParaRPr lang="ja-JP" altLang="en-US" dirty="0">
              <a:latin typeface="メイリオ" panose="020B0604030504040204" pitchFamily="50" charset="-128"/>
            </a:endParaRPr>
          </a:p>
        </p:txBody>
      </p:sp>
      <p:sp>
        <p:nvSpPr>
          <p:cNvPr id="10" name="テキスト ボックス 9"/>
          <p:cNvSpPr txBox="1"/>
          <p:nvPr/>
        </p:nvSpPr>
        <p:spPr>
          <a:xfrm>
            <a:off x="231741" y="616717"/>
            <a:ext cx="2877711" cy="348557"/>
          </a:xfrm>
          <a:prstGeom prst="rect">
            <a:avLst/>
          </a:prstGeom>
          <a:noFill/>
        </p:spPr>
        <p:txBody>
          <a:bodyPr wrap="none" rtlCol="0">
            <a:spAutoFit/>
          </a:bodyPr>
          <a:lstStyle/>
          <a:p>
            <a:pPr marL="342900" indent="-342900">
              <a:buSzPct val="89000"/>
            </a:pPr>
            <a:r>
              <a:rPr lang="ja-JP" altLang="en-US" sz="1800" b="1" spc="100" dirty="0">
                <a:solidFill>
                  <a:srgbClr val="F6167B"/>
                </a:solidFill>
                <a:latin typeface="Arial" pitchFamily="34" charset="0"/>
                <a:ea typeface="メイリオ" pitchFamily="50" charset="-128"/>
              </a:rPr>
              <a:t>■</a:t>
            </a:r>
            <a:r>
              <a:rPr lang="en-US" altLang="ja-JP" sz="1800" b="1" spc="100" dirty="0">
                <a:solidFill>
                  <a:srgbClr val="F6167B"/>
                </a:solidFill>
                <a:latin typeface="Arial" pitchFamily="34" charset="0"/>
                <a:ea typeface="メイリオ" pitchFamily="50" charset="-128"/>
              </a:rPr>
              <a:t>SBOM</a:t>
            </a:r>
            <a:r>
              <a:rPr lang="ja-JP" altLang="en-US" sz="1800" b="1" spc="100" dirty="0">
                <a:solidFill>
                  <a:srgbClr val="F6167B"/>
                </a:solidFill>
                <a:latin typeface="Arial" pitchFamily="34" charset="0"/>
                <a:ea typeface="メイリオ" pitchFamily="50" charset="-128"/>
              </a:rPr>
              <a:t>の必要性の背景</a:t>
            </a:r>
          </a:p>
        </p:txBody>
      </p:sp>
      <p:sp>
        <p:nvSpPr>
          <p:cNvPr id="11" name="テキスト ボックス 10"/>
          <p:cNvSpPr txBox="1"/>
          <p:nvPr/>
        </p:nvSpPr>
        <p:spPr>
          <a:xfrm>
            <a:off x="504721" y="943687"/>
            <a:ext cx="8763970" cy="2062103"/>
          </a:xfrm>
          <a:prstGeom prst="rect">
            <a:avLst/>
          </a:prstGeom>
          <a:noFill/>
        </p:spPr>
        <p:txBody>
          <a:bodyPr wrap="square" rtlCol="0">
            <a:spAutoFit/>
          </a:bodyPr>
          <a:lstStyle/>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SBOM</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の必要性が増した背景としては、</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DX</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推進や</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IT</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化に伴い、ソフトウェア構成が</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複雑になり、ライセンス違反やサプライチェーンに潜むセキュリティ</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脆弱性</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のリスク</a:t>
            </a:r>
            <a:b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顕在化が理由のひとつに挙げられる。</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このため、製品やサービスの最終頒布者</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サプライチェーンの最下流に位置する</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におい</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ては、インシデント発生時に備えて、自身の製品やサービスを構成するソフトウェアが</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どのようなコンポーネントで構成され、それらがどこから来たものであるかを把握して</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おかなければならない。そこで上記のリスク管理を行うべく、</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SBO</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Ｍの活用が検討されている。</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 name="正方形/長方形 5"/>
          <p:cNvSpPr/>
          <p:nvPr/>
        </p:nvSpPr>
        <p:spPr bwMode="auto">
          <a:xfrm>
            <a:off x="6874415" y="188745"/>
            <a:ext cx="2492943" cy="367632"/>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lang="en-US" altLang="ja-JP" sz="1400" b="1" spc="100" dirty="0">
                <a:solidFill>
                  <a:srgbClr val="FF0000"/>
                </a:solidFill>
                <a:latin typeface="Arial" pitchFamily="34" charset="0"/>
                <a:ea typeface="メイリオ" pitchFamily="50" charset="-128"/>
              </a:rPr>
              <a:t>4-5</a:t>
            </a:r>
            <a:r>
              <a:rPr kumimoji="1" lang="ja-JP" altLang="en-US" sz="1400" b="1" spc="100" dirty="0">
                <a:solidFill>
                  <a:srgbClr val="FF0000"/>
                </a:solidFill>
                <a:latin typeface="Arial" pitchFamily="34" charset="0"/>
                <a:ea typeface="メイリオ" pitchFamily="50" charset="-128"/>
              </a:rPr>
              <a:t>（</a:t>
            </a:r>
            <a:r>
              <a:rPr lang="en-US" altLang="ja-JP" sz="1400" b="1" spc="100" dirty="0">
                <a:solidFill>
                  <a:srgbClr val="FF0000"/>
                </a:solidFill>
                <a:latin typeface="Arial" pitchFamily="34" charset="0"/>
                <a:ea typeface="メイリオ" pitchFamily="50" charset="-128"/>
              </a:rPr>
              <a:t>30</a:t>
            </a:r>
            <a:r>
              <a:rPr kumimoji="1" lang="ja-JP" altLang="en-US" sz="1400" b="1" spc="100" dirty="0">
                <a:solidFill>
                  <a:srgbClr val="FF0000"/>
                </a:solidFill>
                <a:latin typeface="Arial" pitchFamily="34" charset="0"/>
                <a:ea typeface="メイリオ" pitchFamily="50" charset="-128"/>
              </a:rPr>
              <a:t>ページ）にリンク</a:t>
            </a:r>
          </a:p>
        </p:txBody>
      </p:sp>
      <p:pic>
        <p:nvPicPr>
          <p:cNvPr id="2" name="図 1">
            <a:extLst>
              <a:ext uri="{FF2B5EF4-FFF2-40B4-BE49-F238E27FC236}">
                <a16:creationId xmlns:a16="http://schemas.microsoft.com/office/drawing/2014/main" id="{6676143B-254B-2C02-0A0D-90B757F8A2B9}"/>
              </a:ext>
            </a:extLst>
          </p:cNvPr>
          <p:cNvPicPr>
            <a:picLocks noChangeAspect="1"/>
          </p:cNvPicPr>
          <p:nvPr/>
        </p:nvPicPr>
        <p:blipFill rotWithShape="1">
          <a:blip r:embed="rId3"/>
          <a:srcRect l="36598" t="26632" r="16732" b="17408"/>
          <a:stretch/>
        </p:blipFill>
        <p:spPr>
          <a:xfrm>
            <a:off x="5487339" y="2686861"/>
            <a:ext cx="3626114" cy="2197309"/>
          </a:xfrm>
          <a:prstGeom prst="rect">
            <a:avLst/>
          </a:prstGeom>
        </p:spPr>
      </p:pic>
      <p:sp>
        <p:nvSpPr>
          <p:cNvPr id="4" name="テキスト ボックス 3">
            <a:extLst>
              <a:ext uri="{FF2B5EF4-FFF2-40B4-BE49-F238E27FC236}">
                <a16:creationId xmlns:a16="http://schemas.microsoft.com/office/drawing/2014/main" id="{8B87BADD-A239-64B6-DFBE-77F3045EE6A4}"/>
              </a:ext>
            </a:extLst>
          </p:cNvPr>
          <p:cNvSpPr txBox="1"/>
          <p:nvPr/>
        </p:nvSpPr>
        <p:spPr>
          <a:xfrm>
            <a:off x="5333335" y="4748964"/>
            <a:ext cx="3935356" cy="461665"/>
          </a:xfrm>
          <a:prstGeom prst="rect">
            <a:avLst/>
          </a:prstGeom>
          <a:noFill/>
        </p:spPr>
        <p:txBody>
          <a:bodyPr wrap="square" rtlCol="0">
            <a:spAutoFit/>
          </a:bodyPr>
          <a:lstStyle/>
          <a:p>
            <a:pPr marL="342900" indent="-342900">
              <a:lnSpc>
                <a:spcPct val="100000"/>
              </a:lnSpc>
              <a:buSzPct val="89000"/>
            </a:pPr>
            <a:r>
              <a:rPr lang="ja-JP" altLang="en-US"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米国のセキュリティ企業である</a:t>
            </a:r>
            <a:r>
              <a:rPr lang="en-US" altLang="ja-JP" sz="800" b="1" spc="100"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Sonatype</a:t>
            </a:r>
            <a:r>
              <a:rPr lang="ja-JP" altLang="en-US"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社の調査結果によると、</a:t>
            </a:r>
            <a:endParaRPr lang="en-US" altLang="ja-JP"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特に</a:t>
            </a:r>
            <a:r>
              <a:rPr lang="en-US" altLang="ja-JP"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をターゲットにしたサプライチェーン攻撃が急増しており</a:t>
            </a:r>
            <a:endParaRPr lang="en-US" altLang="ja-JP"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en-US" altLang="ja-JP"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2021</a:t>
            </a:r>
            <a:r>
              <a:rPr lang="ja-JP" altLang="en-US"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年では、それまでの</a:t>
            </a:r>
            <a:r>
              <a:rPr lang="en-US" altLang="ja-JP"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年間と比べて</a:t>
            </a:r>
            <a:r>
              <a:rPr lang="en-US" altLang="ja-JP"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650</a:t>
            </a:r>
            <a:r>
              <a:rPr lang="ja-JP" altLang="en-US"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％も増加！</a:t>
            </a:r>
            <a:endParaRPr lang="en-US" altLang="ja-JP" sz="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2" descr="SBOMが解決する課題と関連資料の紹介 : NECセキュリティブログ | NEC">
            <a:extLst>
              <a:ext uri="{FF2B5EF4-FFF2-40B4-BE49-F238E27FC236}">
                <a16:creationId xmlns:a16="http://schemas.microsoft.com/office/drawing/2014/main" id="{2D68E53D-E3BA-1CCE-01EB-CA3CC48D4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418" y="2739620"/>
            <a:ext cx="2668317" cy="212398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96247C0-7882-DB4D-372F-0DEE7D761857}"/>
              </a:ext>
            </a:extLst>
          </p:cNvPr>
          <p:cNvSpPr txBox="1"/>
          <p:nvPr/>
        </p:nvSpPr>
        <p:spPr>
          <a:xfrm>
            <a:off x="937299" y="5155752"/>
            <a:ext cx="4034023" cy="317010"/>
          </a:xfrm>
          <a:prstGeom prst="rect">
            <a:avLst/>
          </a:prstGeom>
          <a:noFill/>
        </p:spPr>
        <p:txBody>
          <a:bodyPr wrap="square">
            <a:spAutoFit/>
          </a:bodyPr>
          <a:lstStyle/>
          <a:p>
            <a:r>
              <a:rPr lang="ja-JP" altLang="en-US" sz="800" b="1" dirty="0">
                <a:solidFill>
                  <a:schemeClr val="tx1"/>
                </a:solidFill>
                <a:latin typeface="メイリオ" panose="020B0604030504040204" pitchFamily="50" charset="-128"/>
                <a:ea typeface="メイリオ" panose="020B0604030504040204" pitchFamily="50" charset="-128"/>
              </a:rPr>
              <a:t>効果の一例：</a:t>
            </a:r>
            <a:r>
              <a:rPr lang="en-US" altLang="ja-JP" sz="800" b="1" dirty="0">
                <a:solidFill>
                  <a:schemeClr val="tx1"/>
                </a:solidFill>
                <a:latin typeface="メイリオ" panose="020B0604030504040204" pitchFamily="50" charset="-128"/>
                <a:ea typeface="メイリオ" panose="020B0604030504040204" pitchFamily="50" charset="-128"/>
              </a:rPr>
              <a:t>SBOM</a:t>
            </a:r>
            <a:r>
              <a:rPr lang="ja-JP" altLang="en-US" sz="800" b="1" dirty="0">
                <a:solidFill>
                  <a:schemeClr val="tx1"/>
                </a:solidFill>
                <a:latin typeface="メイリオ" panose="020B0604030504040204" pitchFamily="50" charset="-128"/>
                <a:ea typeface="メイリオ" panose="020B0604030504040204" pitchFamily="50" charset="-128"/>
              </a:rPr>
              <a:t>によりインシデントの原因箇所を特定が容易となり、</a:t>
            </a:r>
            <a:endParaRPr lang="en-US" altLang="ja-JP" sz="800" b="1" dirty="0">
              <a:solidFill>
                <a:schemeClr val="tx1"/>
              </a:solidFill>
              <a:latin typeface="メイリオ" panose="020B0604030504040204" pitchFamily="50" charset="-128"/>
              <a:ea typeface="メイリオ" panose="020B0604030504040204" pitchFamily="50" charset="-128"/>
            </a:endParaRPr>
          </a:p>
          <a:p>
            <a:r>
              <a:rPr lang="ja-JP" altLang="en-US" sz="800" b="1" dirty="0">
                <a:solidFill>
                  <a:schemeClr val="tx1"/>
                </a:solidFill>
                <a:latin typeface="メイリオ" panose="020B0604030504040204" pitchFamily="50" charset="-128"/>
                <a:ea typeface="メイリオ" panose="020B0604030504040204" pitchFamily="50" charset="-128"/>
              </a:rPr>
              <a:t>　　　　　　対処する時間が短縮できるようになる</a:t>
            </a:r>
          </a:p>
        </p:txBody>
      </p:sp>
      <p:sp>
        <p:nvSpPr>
          <p:cNvPr id="8" name="爆発: 14 pt 7">
            <a:extLst>
              <a:ext uri="{FF2B5EF4-FFF2-40B4-BE49-F238E27FC236}">
                <a16:creationId xmlns:a16="http://schemas.microsoft.com/office/drawing/2014/main" id="{26ACE245-0DB1-F45F-3228-7D7B590C97EE}"/>
              </a:ext>
            </a:extLst>
          </p:cNvPr>
          <p:cNvSpPr/>
          <p:nvPr/>
        </p:nvSpPr>
        <p:spPr bwMode="auto">
          <a:xfrm>
            <a:off x="3825695" y="3673319"/>
            <a:ext cx="361293" cy="260691"/>
          </a:xfrm>
          <a:prstGeom prst="irregularSeal2">
            <a:avLst/>
          </a:prstGeom>
          <a:solidFill>
            <a:srgbClr val="FF0000"/>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9" name="テキスト ボックス 8">
            <a:extLst>
              <a:ext uri="{FF2B5EF4-FFF2-40B4-BE49-F238E27FC236}">
                <a16:creationId xmlns:a16="http://schemas.microsoft.com/office/drawing/2014/main" id="{1B49A681-7111-0CC4-94CA-EAAD8A24CDD5}"/>
              </a:ext>
            </a:extLst>
          </p:cNvPr>
          <p:cNvSpPr txBox="1"/>
          <p:nvPr/>
        </p:nvSpPr>
        <p:spPr>
          <a:xfrm>
            <a:off x="1717612" y="4884170"/>
            <a:ext cx="2783680" cy="286232"/>
          </a:xfrm>
          <a:prstGeom prst="rect">
            <a:avLst/>
          </a:prstGeom>
          <a:noFill/>
        </p:spPr>
        <p:txBody>
          <a:bodyPr wrap="square">
            <a:spAutoFit/>
          </a:bodyPr>
          <a:lstStyle/>
          <a:p>
            <a:r>
              <a:rPr lang="ja-JP" altLang="en-US" sz="1400" dirty="0">
                <a:solidFill>
                  <a:schemeClr val="tx1"/>
                </a:solidFill>
              </a:rPr>
              <a:t>ソフトウェア構成のイメージ図</a:t>
            </a:r>
          </a:p>
        </p:txBody>
      </p:sp>
      <p:sp>
        <p:nvSpPr>
          <p:cNvPr id="13" name="テキスト ボックス 12">
            <a:extLst>
              <a:ext uri="{FF2B5EF4-FFF2-40B4-BE49-F238E27FC236}">
                <a16:creationId xmlns:a16="http://schemas.microsoft.com/office/drawing/2014/main" id="{FA0901A0-0510-DBC1-BD6A-871730D58648}"/>
              </a:ext>
            </a:extLst>
          </p:cNvPr>
          <p:cNvSpPr txBox="1"/>
          <p:nvPr/>
        </p:nvSpPr>
        <p:spPr>
          <a:xfrm>
            <a:off x="3951688" y="3885334"/>
            <a:ext cx="1231666" cy="177741"/>
          </a:xfrm>
          <a:prstGeom prst="rect">
            <a:avLst/>
          </a:prstGeom>
          <a:noFill/>
        </p:spPr>
        <p:txBody>
          <a:bodyPr wrap="square">
            <a:spAutoFit/>
          </a:bodyPr>
          <a:lstStyle/>
          <a:p>
            <a:r>
              <a:rPr lang="ja-JP" altLang="en-US" sz="600" b="1" dirty="0">
                <a:solidFill>
                  <a:srgbClr val="FF0000"/>
                </a:solidFill>
                <a:latin typeface="メイリオ" panose="020B0604030504040204" pitchFamily="50" charset="-128"/>
                <a:ea typeface="メイリオ" panose="020B0604030504040204" pitchFamily="50" charset="-128"/>
              </a:rPr>
              <a:t>インシデント発生</a:t>
            </a:r>
          </a:p>
        </p:txBody>
      </p:sp>
      <p:sp>
        <p:nvSpPr>
          <p:cNvPr id="14" name="テキスト ボックス 13">
            <a:extLst>
              <a:ext uri="{FF2B5EF4-FFF2-40B4-BE49-F238E27FC236}">
                <a16:creationId xmlns:a16="http://schemas.microsoft.com/office/drawing/2014/main" id="{642BCEA3-E6F6-A9BC-3852-250DA4C02060}"/>
              </a:ext>
            </a:extLst>
          </p:cNvPr>
          <p:cNvSpPr txBox="1"/>
          <p:nvPr/>
        </p:nvSpPr>
        <p:spPr>
          <a:xfrm>
            <a:off x="5333335" y="5155752"/>
            <a:ext cx="4034023" cy="203133"/>
          </a:xfrm>
          <a:prstGeom prst="rect">
            <a:avLst/>
          </a:prstGeom>
          <a:noFill/>
        </p:spPr>
        <p:txBody>
          <a:bodyPr wrap="square">
            <a:spAutoFit/>
          </a:bodyPr>
          <a:lstStyle/>
          <a:p>
            <a:r>
              <a:rPr lang="ja-JP" altLang="en-US" sz="800" dirty="0">
                <a:solidFill>
                  <a:schemeClr val="tx1"/>
                </a:solidFill>
              </a:rPr>
              <a:t>出典：</a:t>
            </a:r>
            <a:r>
              <a:rPr lang="en-US" altLang="ja-JP" sz="800" dirty="0">
                <a:solidFill>
                  <a:schemeClr val="tx1"/>
                </a:solidFill>
                <a:hlinkClick r:id="rId5"/>
              </a:rPr>
              <a:t>https://www.sonatype.com/resources/state-of-the-software-supply-chain-2021</a:t>
            </a:r>
            <a:endParaRPr lang="en-US" altLang="ja-JP" sz="800" dirty="0">
              <a:solidFill>
                <a:schemeClr val="tx1"/>
              </a:solidFill>
            </a:endParaRPr>
          </a:p>
        </p:txBody>
      </p:sp>
      <p:grpSp>
        <p:nvGrpSpPr>
          <p:cNvPr id="3" name="グループ化 2">
            <a:extLst>
              <a:ext uri="{FF2B5EF4-FFF2-40B4-BE49-F238E27FC236}">
                <a16:creationId xmlns:a16="http://schemas.microsoft.com/office/drawing/2014/main" id="{7F80799F-1DAF-185A-0EF9-1D039AAD8C58}"/>
              </a:ext>
            </a:extLst>
          </p:cNvPr>
          <p:cNvGrpSpPr/>
          <p:nvPr/>
        </p:nvGrpSpPr>
        <p:grpSpPr>
          <a:xfrm>
            <a:off x="298575" y="5815300"/>
            <a:ext cx="8323927" cy="306467"/>
            <a:chOff x="-2732757" y="4031125"/>
            <a:chExt cx="8323927" cy="306467"/>
          </a:xfrm>
        </p:grpSpPr>
        <p:sp>
          <p:nvSpPr>
            <p:cNvPr id="15" name="テキスト ボックス 14">
              <a:extLst>
                <a:ext uri="{FF2B5EF4-FFF2-40B4-BE49-F238E27FC236}">
                  <a16:creationId xmlns:a16="http://schemas.microsoft.com/office/drawing/2014/main" id="{F0542448-45CB-5A7F-8540-0B0D3B11579E}"/>
                </a:ext>
              </a:extLst>
            </p:cNvPr>
            <p:cNvSpPr txBox="1"/>
            <p:nvPr/>
          </p:nvSpPr>
          <p:spPr>
            <a:xfrm>
              <a:off x="-2732757" y="4031125"/>
              <a:ext cx="8323927" cy="306467"/>
            </a:xfrm>
            <a:prstGeom prst="roundRect">
              <a:avLst/>
            </a:prstGeom>
            <a:solidFill>
              <a:srgbClr val="229EC0"/>
            </a:solidFill>
          </p:spPr>
          <p:txBody>
            <a:bodyPr wrap="none" lIns="72000" rIns="72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経済産業省「ソフトウェア管理に向けた</a:t>
              </a:r>
              <a:r>
                <a:rPr kumimoji="1" lang="en-US" altLang="ja-JP" sz="1200" b="1" spc="100" dirty="0">
                  <a:solidFill>
                    <a:schemeClr val="bg1"/>
                  </a:solidFill>
                  <a:latin typeface="Arial" pitchFamily="34" charset="0"/>
                  <a:ea typeface="メイリオ" pitchFamily="50" charset="-128"/>
                </a:rPr>
                <a:t>SBOM</a:t>
              </a:r>
              <a:r>
                <a:rPr kumimoji="1" lang="ja-JP" altLang="en-US" sz="1200" b="1" spc="100" dirty="0">
                  <a:solidFill>
                    <a:schemeClr val="bg1"/>
                  </a:solidFill>
                  <a:latin typeface="Arial" pitchFamily="34" charset="0"/>
                  <a:ea typeface="メイリオ" pitchFamily="50" charset="-128"/>
                </a:rPr>
                <a:t>（</a:t>
              </a:r>
              <a:r>
                <a:rPr kumimoji="1" lang="en-US" altLang="ja-JP" sz="1200" b="1" spc="100" dirty="0">
                  <a:solidFill>
                    <a:schemeClr val="bg1"/>
                  </a:solidFill>
                  <a:latin typeface="Arial" pitchFamily="34" charset="0"/>
                  <a:ea typeface="メイリオ" pitchFamily="50" charset="-128"/>
                </a:rPr>
                <a:t>Software Bill of Materials</a:t>
              </a:r>
              <a:r>
                <a:rPr kumimoji="1" lang="ja-JP" altLang="en-US" sz="1200" b="1" spc="100" dirty="0">
                  <a:solidFill>
                    <a:schemeClr val="bg1"/>
                  </a:solidFill>
                  <a:latin typeface="Arial" pitchFamily="34" charset="0"/>
                  <a:ea typeface="メイリオ" pitchFamily="50" charset="-128"/>
                </a:rPr>
                <a:t>）の導入に関する手引」</a:t>
              </a:r>
            </a:p>
          </p:txBody>
        </p:sp>
        <p:grpSp>
          <p:nvGrpSpPr>
            <p:cNvPr id="16" name="グループ化 67">
              <a:extLst>
                <a:ext uri="{FF2B5EF4-FFF2-40B4-BE49-F238E27FC236}">
                  <a16:creationId xmlns:a16="http://schemas.microsoft.com/office/drawing/2014/main" id="{2187F1D3-9C70-71E8-CB29-0B114D093C4B}"/>
                </a:ext>
              </a:extLst>
            </p:cNvPr>
            <p:cNvGrpSpPr/>
            <p:nvPr/>
          </p:nvGrpSpPr>
          <p:grpSpPr>
            <a:xfrm>
              <a:off x="-2665990" y="4071930"/>
              <a:ext cx="118940" cy="135520"/>
              <a:chOff x="7910570" y="4110030"/>
              <a:chExt cx="118940" cy="135520"/>
            </a:xfrm>
          </p:grpSpPr>
          <p:sp>
            <p:nvSpPr>
              <p:cNvPr id="17" name="正方形/長方形 16">
                <a:extLst>
                  <a:ext uri="{FF2B5EF4-FFF2-40B4-BE49-F238E27FC236}">
                    <a16:creationId xmlns:a16="http://schemas.microsoft.com/office/drawing/2014/main" id="{E8192081-0849-C288-9AF2-950852C56E60}"/>
                  </a:ext>
                </a:extLst>
              </p:cNvPr>
              <p:cNvSpPr/>
              <p:nvPr/>
            </p:nvSpPr>
            <p:spPr bwMode="auto">
              <a:xfrm rot="18900000" flipH="1">
                <a:off x="7950598" y="411003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18" name="正方形/長方形 17">
                <a:extLst>
                  <a:ext uri="{FF2B5EF4-FFF2-40B4-BE49-F238E27FC236}">
                    <a16:creationId xmlns:a16="http://schemas.microsoft.com/office/drawing/2014/main" id="{01C975A0-0833-21C2-920E-A442D3B9BCDD}"/>
                  </a:ext>
                </a:extLst>
              </p:cNvPr>
              <p:cNvSpPr/>
              <p:nvPr/>
            </p:nvSpPr>
            <p:spPr bwMode="auto">
              <a:xfrm rot="2700000" flipH="1">
                <a:off x="7950598" y="416663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200" b="1" spc="100" dirty="0">
                  <a:solidFill>
                    <a:schemeClr val="bg1"/>
                  </a:solidFill>
                  <a:latin typeface="Arial" pitchFamily="34" charset="0"/>
                  <a:ea typeface="メイリオ" pitchFamily="50" charset="-128"/>
                </a:endParaRPr>
              </a:p>
            </p:txBody>
          </p:sp>
        </p:grpSp>
      </p:grpSp>
      <p:grpSp>
        <p:nvGrpSpPr>
          <p:cNvPr id="19" name="グループ化 18">
            <a:extLst>
              <a:ext uri="{FF2B5EF4-FFF2-40B4-BE49-F238E27FC236}">
                <a16:creationId xmlns:a16="http://schemas.microsoft.com/office/drawing/2014/main" id="{C3BA61F1-BAD2-F229-A133-C566D459B2AC}"/>
              </a:ext>
            </a:extLst>
          </p:cNvPr>
          <p:cNvGrpSpPr/>
          <p:nvPr/>
        </p:nvGrpSpPr>
        <p:grpSpPr>
          <a:xfrm>
            <a:off x="298575" y="5283487"/>
            <a:ext cx="955040" cy="539112"/>
            <a:chOff x="-2459777" y="1716408"/>
            <a:chExt cx="955040" cy="539112"/>
          </a:xfrm>
        </p:grpSpPr>
        <p:sp>
          <p:nvSpPr>
            <p:cNvPr id="20" name="二等辺三角形 19">
              <a:extLst>
                <a:ext uri="{FF2B5EF4-FFF2-40B4-BE49-F238E27FC236}">
                  <a16:creationId xmlns:a16="http://schemas.microsoft.com/office/drawing/2014/main" id="{D9240836-4A0A-F03E-C1B2-0B7F36BBE1A1}"/>
                </a:ext>
              </a:extLst>
            </p:cNvPr>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21" name="角丸四角形 62">
              <a:extLst>
                <a:ext uri="{FF2B5EF4-FFF2-40B4-BE49-F238E27FC236}">
                  <a16:creationId xmlns:a16="http://schemas.microsoft.com/office/drawing/2014/main" id="{451BCAB9-EC29-880D-9C83-56DCD02E8348}"/>
                </a:ext>
              </a:extLst>
            </p:cNvPr>
            <p:cNvSpPr/>
            <p:nvPr/>
          </p:nvSpPr>
          <p:spPr bwMode="auto">
            <a:xfrm>
              <a:off x="-2459777" y="1716408"/>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sp>
        <p:nvSpPr>
          <p:cNvPr id="22" name="テキスト ボックス 21">
            <a:extLst>
              <a:ext uri="{FF2B5EF4-FFF2-40B4-BE49-F238E27FC236}">
                <a16:creationId xmlns:a16="http://schemas.microsoft.com/office/drawing/2014/main" id="{C01589F3-0D82-D959-12B1-D78C3518B6F2}"/>
              </a:ext>
            </a:extLst>
          </p:cNvPr>
          <p:cNvSpPr txBox="1"/>
          <p:nvPr/>
        </p:nvSpPr>
        <p:spPr>
          <a:xfrm>
            <a:off x="284027" y="6129123"/>
            <a:ext cx="5943600" cy="203133"/>
          </a:xfrm>
          <a:prstGeom prst="rect">
            <a:avLst/>
          </a:prstGeom>
          <a:noFill/>
        </p:spPr>
        <p:txBody>
          <a:bodyPr wrap="square">
            <a:spAutoFit/>
          </a:bodyPr>
          <a:lstStyle/>
          <a:p>
            <a:r>
              <a:rPr lang="en-US" altLang="ja-JP" sz="800" dirty="0">
                <a:hlinkClick r:id="rId6"/>
              </a:rPr>
              <a:t>https://www.meti.go.jp/press/2023/07/20230728004/20230728004.html</a:t>
            </a:r>
            <a:endParaRPr lang="en-US" altLang="ja-JP" sz="800" dirty="0"/>
          </a:p>
        </p:txBody>
      </p:sp>
      <p:sp>
        <p:nvSpPr>
          <p:cNvPr id="23" name="吹き出し: 角を丸めた四角形 22">
            <a:extLst>
              <a:ext uri="{FF2B5EF4-FFF2-40B4-BE49-F238E27FC236}">
                <a16:creationId xmlns:a16="http://schemas.microsoft.com/office/drawing/2014/main" id="{18BD06A1-0DC2-C058-2D3F-ECD0E059787D}"/>
              </a:ext>
            </a:extLst>
          </p:cNvPr>
          <p:cNvSpPr/>
          <p:nvPr/>
        </p:nvSpPr>
        <p:spPr bwMode="auto">
          <a:xfrm>
            <a:off x="9902940" y="2984811"/>
            <a:ext cx="4055431" cy="834977"/>
          </a:xfrm>
          <a:prstGeom prst="wedgeRoundRectCallout">
            <a:avLst>
              <a:gd name="adj1" fmla="val -69903"/>
              <a:gd name="adj2" fmla="val 78383"/>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lang="ja-JP" altLang="en-US" sz="1600" b="1" spc="100" dirty="0">
                <a:solidFill>
                  <a:schemeClr val="tx1"/>
                </a:solidFill>
                <a:latin typeface="Arial" pitchFamily="34" charset="0"/>
                <a:ea typeface="メイリオ" pitchFamily="50" charset="-128"/>
              </a:rPr>
              <a:t>見れる程度のグラフに加工等</a:t>
            </a:r>
            <a:endParaRPr lang="en-US" altLang="ja-JP" sz="1600" b="1" spc="100" dirty="0">
              <a:solidFill>
                <a:schemeClr val="tx1"/>
              </a:solidFill>
              <a:latin typeface="Arial" pitchFamily="34" charset="0"/>
              <a:ea typeface="メイリオ" pitchFamily="50" charset="-128"/>
            </a:endParaRPr>
          </a:p>
          <a:p>
            <a:pPr algn="ctr">
              <a:lnSpc>
                <a:spcPct val="150000"/>
              </a:lnSpc>
            </a:pPr>
            <a:r>
              <a:rPr kumimoji="1" lang="ja-JP" altLang="en-US" sz="1600" b="1" spc="100" dirty="0">
                <a:solidFill>
                  <a:schemeClr val="tx1"/>
                </a:solidFill>
                <a:latin typeface="Arial" pitchFamily="34" charset="0"/>
                <a:ea typeface="メイリオ" pitchFamily="50" charset="-128"/>
              </a:rPr>
              <a:t>（下記</a:t>
            </a:r>
            <a:r>
              <a:rPr lang="ja-JP" altLang="en-US" sz="1600" b="1" spc="100" dirty="0">
                <a:solidFill>
                  <a:schemeClr val="tx1"/>
                </a:solidFill>
                <a:latin typeface="Arial" pitchFamily="34" charset="0"/>
                <a:ea typeface="メイリオ" pitchFamily="50" charset="-128"/>
              </a:rPr>
              <a:t>リンクにベースのグラフあり</a:t>
            </a:r>
            <a:r>
              <a:rPr kumimoji="1" lang="ja-JP" altLang="en-US" sz="1600" b="1" spc="100" dirty="0">
                <a:solidFill>
                  <a:schemeClr val="tx1"/>
                </a:solidFill>
                <a:latin typeface="Arial" pitchFamily="34" charset="0"/>
                <a:ea typeface="メイリオ" pitchFamily="50" charset="-128"/>
              </a:rPr>
              <a:t>）</a:t>
            </a:r>
          </a:p>
        </p:txBody>
      </p:sp>
      <p:sp>
        <p:nvSpPr>
          <p:cNvPr id="24" name="吹き出し: 角を丸めた四角形 23">
            <a:extLst>
              <a:ext uri="{FF2B5EF4-FFF2-40B4-BE49-F238E27FC236}">
                <a16:creationId xmlns:a16="http://schemas.microsoft.com/office/drawing/2014/main" id="{582F31D3-4396-4F6C-E850-56D3D4594E71}"/>
              </a:ext>
            </a:extLst>
          </p:cNvPr>
          <p:cNvSpPr/>
          <p:nvPr/>
        </p:nvSpPr>
        <p:spPr bwMode="auto">
          <a:xfrm>
            <a:off x="9671343" y="4189250"/>
            <a:ext cx="2311407" cy="1263804"/>
          </a:xfrm>
          <a:prstGeom prst="wedgeRoundRectCallout">
            <a:avLst>
              <a:gd name="adj1" fmla="val -104363"/>
              <a:gd name="adj2" fmla="val 79179"/>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最下部に配置</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フォントサイズ調整、</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体裁調整</a:t>
            </a:r>
          </a:p>
        </p:txBody>
      </p:sp>
      <p:sp>
        <p:nvSpPr>
          <p:cNvPr id="25" name="吹き出し: 角を丸めた四角形 24">
            <a:extLst>
              <a:ext uri="{FF2B5EF4-FFF2-40B4-BE49-F238E27FC236}">
                <a16:creationId xmlns:a16="http://schemas.microsoft.com/office/drawing/2014/main" id="{283ABA30-D787-2E68-F01C-09D77AF7DFA3}"/>
              </a:ext>
            </a:extLst>
          </p:cNvPr>
          <p:cNvSpPr/>
          <p:nvPr/>
        </p:nvSpPr>
        <p:spPr bwMode="auto">
          <a:xfrm>
            <a:off x="-2634517" y="4635615"/>
            <a:ext cx="3089467" cy="461666"/>
          </a:xfrm>
          <a:prstGeom prst="wedgeRoundRectCallout">
            <a:avLst>
              <a:gd name="adj1" fmla="val 122775"/>
              <a:gd name="adj2" fmla="val -66703"/>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ここも不要です。</a:t>
            </a:r>
          </a:p>
        </p:txBody>
      </p:sp>
      <p:sp>
        <p:nvSpPr>
          <p:cNvPr id="26" name="吹き出し: 角を丸めた四角形 25">
            <a:extLst>
              <a:ext uri="{FF2B5EF4-FFF2-40B4-BE49-F238E27FC236}">
                <a16:creationId xmlns:a16="http://schemas.microsoft.com/office/drawing/2014/main" id="{041A029C-F8DF-26E0-BE0B-FA93D794D0A0}"/>
              </a:ext>
            </a:extLst>
          </p:cNvPr>
          <p:cNvSpPr/>
          <p:nvPr/>
        </p:nvSpPr>
        <p:spPr bwMode="auto">
          <a:xfrm>
            <a:off x="-2634517" y="2943859"/>
            <a:ext cx="2946982" cy="1464741"/>
          </a:xfrm>
          <a:prstGeom prst="wedgeRoundRectCallout">
            <a:avLst>
              <a:gd name="adj1" fmla="val 78812"/>
              <a:gd name="adj2" fmla="val 43585"/>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400" b="1" spc="100" dirty="0">
                <a:solidFill>
                  <a:schemeClr val="tx1"/>
                </a:solidFill>
                <a:latin typeface="Arial" pitchFamily="34" charset="0"/>
                <a:ea typeface="メイリオ" pitchFamily="50" charset="-128"/>
              </a:rPr>
              <a:t>図は、著作権上問題ありの為、</a:t>
            </a:r>
            <a:endParaRPr kumimoji="1" lang="en-US" altLang="ja-JP" sz="1400" b="1" spc="100" dirty="0">
              <a:solidFill>
                <a:schemeClr val="tx1"/>
              </a:solidFill>
              <a:latin typeface="Arial" pitchFamily="34" charset="0"/>
              <a:ea typeface="メイリオ" pitchFamily="50" charset="-128"/>
            </a:endParaRPr>
          </a:p>
          <a:p>
            <a:pPr>
              <a:lnSpc>
                <a:spcPct val="150000"/>
              </a:lnSpc>
            </a:pPr>
            <a:r>
              <a:rPr lang="ja-JP" altLang="en-US" sz="1400" b="1" spc="100" dirty="0">
                <a:solidFill>
                  <a:schemeClr val="tx1"/>
                </a:solidFill>
                <a:latin typeface="Arial" pitchFamily="34" charset="0"/>
                <a:ea typeface="メイリオ" pitchFamily="50" charset="-128"/>
              </a:rPr>
              <a:t>著作権上問題のない図もしくは、</a:t>
            </a:r>
            <a:endParaRPr kumimoji="1" lang="en-US" altLang="ja-JP" sz="1400" b="1" spc="100" dirty="0">
              <a:solidFill>
                <a:schemeClr val="tx1"/>
              </a:solidFill>
              <a:latin typeface="Arial" pitchFamily="34" charset="0"/>
              <a:ea typeface="メイリオ" pitchFamily="50" charset="-128"/>
            </a:endParaRPr>
          </a:p>
          <a:p>
            <a:pPr>
              <a:lnSpc>
                <a:spcPct val="150000"/>
              </a:lnSpc>
            </a:pPr>
            <a:r>
              <a:rPr lang="ja-JP" altLang="en-US" sz="1400" b="1" spc="100" dirty="0">
                <a:solidFill>
                  <a:schemeClr val="tx1"/>
                </a:solidFill>
                <a:latin typeface="Arial" pitchFamily="34" charset="0"/>
                <a:ea typeface="メイリオ" pitchFamily="50" charset="-128"/>
              </a:rPr>
              <a:t>本図を単純化したもの（歯車等なし）を作成してください。</a:t>
            </a:r>
            <a:endParaRPr kumimoji="1" lang="ja-JP" altLang="en-US" sz="1400" b="1" spc="100" dirty="0">
              <a:solidFill>
                <a:schemeClr val="tx1"/>
              </a:solidFill>
              <a:latin typeface="Arial" pitchFamily="34" charset="0"/>
              <a:ea typeface="メイリオ" pitchFamily="50" charset="-128"/>
            </a:endParaRPr>
          </a:p>
        </p:txBody>
      </p:sp>
      <p:sp>
        <p:nvSpPr>
          <p:cNvPr id="27" name="乗算記号 26">
            <a:extLst>
              <a:ext uri="{FF2B5EF4-FFF2-40B4-BE49-F238E27FC236}">
                <a16:creationId xmlns:a16="http://schemas.microsoft.com/office/drawing/2014/main" id="{51E31424-8DA6-DC5E-3144-2E3E3FC9537A}"/>
              </a:ext>
            </a:extLst>
          </p:cNvPr>
          <p:cNvSpPr/>
          <p:nvPr/>
        </p:nvSpPr>
        <p:spPr bwMode="auto">
          <a:xfrm>
            <a:off x="2101210" y="4398019"/>
            <a:ext cx="2016484" cy="367632"/>
          </a:xfrm>
          <a:prstGeom prst="mathMultiply">
            <a:avLst>
              <a:gd name="adj1" fmla="val 12485"/>
            </a:avLst>
          </a:prstGeom>
          <a:solidFill>
            <a:srgbClr val="FF2975"/>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Tree>
    <p:extLst>
      <p:ext uri="{BB962C8B-B14F-4D97-AF65-F5344CB8AC3E}">
        <p14:creationId xmlns:p14="http://schemas.microsoft.com/office/powerpoint/2010/main" val="2919939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284027" y="207820"/>
            <a:ext cx="8984664" cy="348557"/>
          </a:xfrm>
        </p:spPr>
        <p:txBody>
          <a:bodyPr/>
          <a:lstStyle/>
          <a:p>
            <a:r>
              <a:rPr lang="en-US" altLang="ja-JP" dirty="0"/>
              <a:t>[</a:t>
            </a:r>
            <a:r>
              <a:rPr lang="ja-JP" altLang="en-US" dirty="0"/>
              <a:t>補足</a:t>
            </a:r>
            <a:r>
              <a:rPr lang="en-US" altLang="ja-JP" dirty="0"/>
              <a:t>]</a:t>
            </a:r>
            <a:r>
              <a:rPr lang="ja-JP" altLang="en-US" dirty="0"/>
              <a:t>　総務省　国民のためのサーバーセキュリティサイト</a:t>
            </a:r>
          </a:p>
        </p:txBody>
      </p:sp>
      <p:sp>
        <p:nvSpPr>
          <p:cNvPr id="10" name="テキスト ボックス 9"/>
          <p:cNvSpPr txBox="1"/>
          <p:nvPr/>
        </p:nvSpPr>
        <p:spPr>
          <a:xfrm>
            <a:off x="231741" y="616717"/>
            <a:ext cx="4083169" cy="348557"/>
          </a:xfrm>
          <a:prstGeom prst="rect">
            <a:avLst/>
          </a:prstGeom>
          <a:noFill/>
        </p:spPr>
        <p:txBody>
          <a:bodyPr wrap="none" rtlCol="0">
            <a:spAutoFit/>
          </a:bodyPr>
          <a:lstStyle/>
          <a:p>
            <a:pPr marL="342900" indent="-342900">
              <a:buSzPct val="89000"/>
            </a:pPr>
            <a:r>
              <a:rPr lang="ja-JP" altLang="en-US" sz="1800" b="1" spc="100" dirty="0">
                <a:solidFill>
                  <a:srgbClr val="F6167B"/>
                </a:solidFill>
                <a:latin typeface="Arial" pitchFamily="34" charset="0"/>
                <a:ea typeface="メイリオ" pitchFamily="50" charset="-128"/>
              </a:rPr>
              <a:t>■脆弱性（ぜいじゃくせい）とは？</a:t>
            </a:r>
          </a:p>
        </p:txBody>
      </p:sp>
      <p:sp>
        <p:nvSpPr>
          <p:cNvPr id="11" name="テキスト ボックス 10"/>
          <p:cNvSpPr txBox="1"/>
          <p:nvPr/>
        </p:nvSpPr>
        <p:spPr>
          <a:xfrm>
            <a:off x="504721" y="943687"/>
            <a:ext cx="8557345" cy="2800767"/>
          </a:xfrm>
          <a:prstGeom prst="rect">
            <a:avLst/>
          </a:prstGeom>
          <a:noFill/>
        </p:spPr>
        <p:txBody>
          <a:bodyPr wrap="square" rtlCol="0">
            <a:spAutoFit/>
          </a:bodyPr>
          <a:lstStyle/>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脆弱性（ぜいじゃくせい）とは、コンピュータの</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やソフトウェアにおいて、</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プログラムの不具合や設計上のミスが原因となって発生したサイバーセキュリティ上</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の欠陥のことを言います。</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脆弱性は、セキュリティホールとも呼ばれます。脆弱性が残された状態でコンピュー</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タを利用していると、不正アクセスに利用されたり、ウイルスに感染したりする危険</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性があります。</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このような脆弱性が発見されると、多くの場合、ソフトウェアを開発したメーカーが</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更新プログラムを作成して提供します。しかし、脆弱性は完全に対策を施すことが困</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難であり、次々と新たな脆弱性が発見されているのが現状です。</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6" name="正方形/長方形 5"/>
          <p:cNvSpPr/>
          <p:nvPr/>
        </p:nvSpPr>
        <p:spPr bwMode="auto">
          <a:xfrm>
            <a:off x="6979670" y="432901"/>
            <a:ext cx="2492943" cy="367632"/>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en-US" altLang="ja-JP" sz="1400" b="1" spc="100" dirty="0">
                <a:solidFill>
                  <a:srgbClr val="FF0000"/>
                </a:solidFill>
                <a:latin typeface="Arial" pitchFamily="34" charset="0"/>
                <a:ea typeface="メイリオ" pitchFamily="50" charset="-128"/>
              </a:rPr>
              <a:t>5-4</a:t>
            </a:r>
            <a:r>
              <a:rPr kumimoji="1" lang="ja-JP" altLang="en-US" sz="1400" b="1" spc="100" dirty="0">
                <a:solidFill>
                  <a:srgbClr val="FF0000"/>
                </a:solidFill>
                <a:latin typeface="Arial" pitchFamily="34" charset="0"/>
                <a:ea typeface="メイリオ" pitchFamily="50" charset="-128"/>
              </a:rPr>
              <a:t>（</a:t>
            </a:r>
            <a:r>
              <a:rPr kumimoji="1" lang="en-US" altLang="ja-JP" sz="1400" b="1" spc="100" dirty="0">
                <a:solidFill>
                  <a:srgbClr val="FF0000"/>
                </a:solidFill>
                <a:latin typeface="Arial" pitchFamily="34" charset="0"/>
                <a:ea typeface="メイリオ" pitchFamily="50" charset="-128"/>
              </a:rPr>
              <a:t>41</a:t>
            </a:r>
            <a:r>
              <a:rPr kumimoji="1" lang="ja-JP" altLang="en-US" sz="1400" b="1" spc="100" dirty="0">
                <a:solidFill>
                  <a:srgbClr val="FF0000"/>
                </a:solidFill>
                <a:latin typeface="Arial" pitchFamily="34" charset="0"/>
                <a:ea typeface="メイリオ" pitchFamily="50" charset="-128"/>
              </a:rPr>
              <a:t>ページ）にリンク</a:t>
            </a:r>
          </a:p>
        </p:txBody>
      </p:sp>
      <p:pic>
        <p:nvPicPr>
          <p:cNvPr id="7" name="図 6">
            <a:extLst>
              <a:ext uri="{FF2B5EF4-FFF2-40B4-BE49-F238E27FC236}">
                <a16:creationId xmlns:a16="http://schemas.microsoft.com/office/drawing/2014/main" id="{FDCA36F7-3C7B-446D-84E9-E37A5F97D80A}"/>
              </a:ext>
            </a:extLst>
          </p:cNvPr>
          <p:cNvPicPr>
            <a:picLocks noChangeAspect="1"/>
          </p:cNvPicPr>
          <p:nvPr/>
        </p:nvPicPr>
        <p:blipFill rotWithShape="1">
          <a:blip r:embed="rId3"/>
          <a:srcRect t="9704" r="13158" b="57312"/>
          <a:stretch/>
        </p:blipFill>
        <p:spPr>
          <a:xfrm>
            <a:off x="504721" y="3498871"/>
            <a:ext cx="6609347" cy="1412087"/>
          </a:xfrm>
          <a:prstGeom prst="rect">
            <a:avLst/>
          </a:prstGeom>
        </p:spPr>
      </p:pic>
      <p:sp>
        <p:nvSpPr>
          <p:cNvPr id="2" name="テキスト ボックス 1">
            <a:extLst>
              <a:ext uri="{FF2B5EF4-FFF2-40B4-BE49-F238E27FC236}">
                <a16:creationId xmlns:a16="http://schemas.microsoft.com/office/drawing/2014/main" id="{BF9B188E-E65B-9152-0EC5-A055B3FF4BDF}"/>
              </a:ext>
            </a:extLst>
          </p:cNvPr>
          <p:cNvSpPr txBox="1"/>
          <p:nvPr/>
        </p:nvSpPr>
        <p:spPr>
          <a:xfrm>
            <a:off x="497686" y="5101772"/>
            <a:ext cx="8557345" cy="203133"/>
          </a:xfrm>
          <a:prstGeom prst="rect">
            <a:avLst/>
          </a:prstGeom>
          <a:noFill/>
        </p:spPr>
        <p:txBody>
          <a:bodyPr wrap="square">
            <a:spAutoFit/>
          </a:bodyPr>
          <a:lstStyle/>
          <a:p>
            <a:r>
              <a:rPr lang="en-US" altLang="ja-JP" sz="800" dirty="0">
                <a:solidFill>
                  <a:schemeClr val="tx1"/>
                </a:solidFill>
                <a:hlinkClick r:id="rId4"/>
              </a:rPr>
              <a:t>https://www.soumu.go.jp/main_sosiki/cybersecurity/kokumin/basic/basic_risk_11.htm</a:t>
            </a:r>
            <a:r>
              <a:rPr lang="en-US" altLang="ja-JP" sz="800" dirty="0">
                <a:solidFill>
                  <a:schemeClr val="tx1"/>
                </a:solidFill>
              </a:rPr>
              <a:t>l</a:t>
            </a:r>
            <a:endParaRPr lang="ja-JP" altLang="en-US" sz="800" dirty="0">
              <a:solidFill>
                <a:schemeClr val="tx1"/>
              </a:solidFill>
            </a:endParaRPr>
          </a:p>
        </p:txBody>
      </p:sp>
      <p:sp>
        <p:nvSpPr>
          <p:cNvPr id="4" name="テキスト ボックス 3">
            <a:extLst>
              <a:ext uri="{FF2B5EF4-FFF2-40B4-BE49-F238E27FC236}">
                <a16:creationId xmlns:a16="http://schemas.microsoft.com/office/drawing/2014/main" id="{F535D03B-102D-17FB-9E6A-7AD5C26413A7}"/>
              </a:ext>
            </a:extLst>
          </p:cNvPr>
          <p:cNvSpPr txBox="1"/>
          <p:nvPr/>
        </p:nvSpPr>
        <p:spPr>
          <a:xfrm>
            <a:off x="504721" y="4943130"/>
            <a:ext cx="8253662" cy="203133"/>
          </a:xfrm>
          <a:prstGeom prst="rect">
            <a:avLst/>
          </a:prstGeom>
          <a:noFill/>
        </p:spPr>
        <p:txBody>
          <a:bodyPr wrap="square">
            <a:spAutoFit/>
          </a:bodyPr>
          <a:lstStyle/>
          <a:p>
            <a:r>
              <a:rPr lang="ja-JP" altLang="en-US" sz="800" dirty="0">
                <a:solidFill>
                  <a:schemeClr val="tx1"/>
                </a:solidFill>
              </a:rPr>
              <a:t>出典：総務省サイト</a:t>
            </a:r>
          </a:p>
        </p:txBody>
      </p:sp>
    </p:spTree>
    <p:extLst>
      <p:ext uri="{BB962C8B-B14F-4D97-AF65-F5344CB8AC3E}">
        <p14:creationId xmlns:p14="http://schemas.microsoft.com/office/powerpoint/2010/main" val="1972778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284027" y="207820"/>
            <a:ext cx="8984664" cy="348557"/>
          </a:xfrm>
        </p:spPr>
        <p:txBody>
          <a:bodyPr/>
          <a:lstStyle/>
          <a:p>
            <a:r>
              <a:rPr lang="en-US" altLang="ja-JP" dirty="0"/>
              <a:t>[</a:t>
            </a:r>
            <a:r>
              <a:rPr lang="ja-JP" altLang="en-US" dirty="0"/>
              <a:t>補足</a:t>
            </a:r>
            <a:r>
              <a:rPr lang="en-US" altLang="ja-JP" dirty="0"/>
              <a:t>]</a:t>
            </a:r>
            <a:r>
              <a:rPr lang="ja-JP" altLang="en-US" dirty="0"/>
              <a:t>　経済産業省　主なインシデント事例</a:t>
            </a:r>
          </a:p>
        </p:txBody>
      </p:sp>
      <p:sp>
        <p:nvSpPr>
          <p:cNvPr id="10" name="テキスト ボックス 9"/>
          <p:cNvSpPr txBox="1"/>
          <p:nvPr/>
        </p:nvSpPr>
        <p:spPr>
          <a:xfrm>
            <a:off x="231741" y="616717"/>
            <a:ext cx="7225055" cy="348557"/>
          </a:xfrm>
          <a:prstGeom prst="rect">
            <a:avLst/>
          </a:prstGeom>
          <a:noFill/>
        </p:spPr>
        <p:txBody>
          <a:bodyPr wrap="none" rtlCol="0">
            <a:spAutoFit/>
          </a:bodyPr>
          <a:lstStyle/>
          <a:p>
            <a:pPr marL="342900" indent="-342900">
              <a:buSzPct val="89000"/>
            </a:pPr>
            <a:r>
              <a:rPr lang="ja-JP" altLang="en-US" sz="1800" b="1" spc="100" dirty="0">
                <a:solidFill>
                  <a:srgbClr val="F6167B"/>
                </a:solidFill>
                <a:latin typeface="Arial" pitchFamily="34" charset="0"/>
                <a:ea typeface="メイリオ" pitchFamily="50" charset="-128"/>
              </a:rPr>
              <a:t>■</a:t>
            </a:r>
            <a:r>
              <a:rPr lang="en-US" altLang="ja-JP" sz="1800" b="1" spc="100" dirty="0">
                <a:solidFill>
                  <a:srgbClr val="F6167B"/>
                </a:solidFill>
                <a:latin typeface="Arial" pitchFamily="34" charset="0"/>
                <a:ea typeface="メイリオ" pitchFamily="50" charset="-128"/>
              </a:rPr>
              <a:t>Apache Log4j</a:t>
            </a:r>
            <a:r>
              <a:rPr lang="ja-JP" altLang="en-US" sz="1800" b="1" spc="100" dirty="0">
                <a:solidFill>
                  <a:srgbClr val="F6167B"/>
                </a:solidFill>
                <a:latin typeface="Arial" pitchFamily="34" charset="0"/>
                <a:ea typeface="メイリオ" pitchFamily="50" charset="-128"/>
              </a:rPr>
              <a:t>の脆弱性：</a:t>
            </a:r>
            <a:r>
              <a:rPr lang="en-US" altLang="ja-JP" sz="1800" b="1" spc="100" dirty="0">
                <a:solidFill>
                  <a:srgbClr val="F6167B"/>
                </a:solidFill>
                <a:latin typeface="Arial" pitchFamily="34" charset="0"/>
                <a:ea typeface="メイリオ" pitchFamily="50" charset="-128"/>
              </a:rPr>
              <a:t>Log4Shell</a:t>
            </a:r>
            <a:r>
              <a:rPr lang="ja-JP" altLang="en-US" sz="1800" b="1" spc="100" dirty="0">
                <a:solidFill>
                  <a:srgbClr val="F6167B"/>
                </a:solidFill>
                <a:latin typeface="Arial" pitchFamily="34" charset="0"/>
                <a:ea typeface="メイリオ" pitchFamily="50" charset="-128"/>
              </a:rPr>
              <a:t>（</a:t>
            </a:r>
            <a:r>
              <a:rPr lang="en-US" altLang="ja-JP" sz="1800" b="1" spc="100" dirty="0">
                <a:solidFill>
                  <a:srgbClr val="F6167B"/>
                </a:solidFill>
                <a:latin typeface="Arial" pitchFamily="34" charset="0"/>
                <a:ea typeface="メイリオ" pitchFamily="50" charset="-128"/>
              </a:rPr>
              <a:t>CVE-2021-44228</a:t>
            </a:r>
            <a:r>
              <a:rPr lang="ja-JP" altLang="en-US" sz="1800" b="1" spc="100" dirty="0">
                <a:solidFill>
                  <a:srgbClr val="F6167B"/>
                </a:solidFill>
                <a:latin typeface="Arial" pitchFamily="34" charset="0"/>
                <a:ea typeface="メイリオ" pitchFamily="50" charset="-128"/>
              </a:rPr>
              <a:t>等）</a:t>
            </a:r>
          </a:p>
        </p:txBody>
      </p:sp>
      <p:sp>
        <p:nvSpPr>
          <p:cNvPr id="30" name="正方形/長方形 29"/>
          <p:cNvSpPr/>
          <p:nvPr/>
        </p:nvSpPr>
        <p:spPr bwMode="auto">
          <a:xfrm>
            <a:off x="9062066" y="5383675"/>
            <a:ext cx="410547" cy="14400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8" name="テキスト ボックス 17">
            <a:extLst>
              <a:ext uri="{FF2B5EF4-FFF2-40B4-BE49-F238E27FC236}">
                <a16:creationId xmlns:a16="http://schemas.microsoft.com/office/drawing/2014/main" id="{86765B90-E83D-5974-DA7C-076AA93E2BA0}"/>
              </a:ext>
            </a:extLst>
          </p:cNvPr>
          <p:cNvSpPr txBox="1"/>
          <p:nvPr/>
        </p:nvSpPr>
        <p:spPr>
          <a:xfrm>
            <a:off x="357328" y="965274"/>
            <a:ext cx="8838062" cy="1323439"/>
          </a:xfrm>
          <a:prstGeom prst="rect">
            <a:avLst/>
          </a:prstGeom>
          <a:noFill/>
        </p:spPr>
        <p:txBody>
          <a:bodyPr wrap="square" rtlCol="0">
            <a:spAutoFit/>
          </a:bodyPr>
          <a:lstStyle/>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2021</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12</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Java</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ベースのオープンソースログ出力ライブラリ</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Apache Log4j</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おける任意コード実行の脆弱性が発表された。当該脆弱性は</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Log4j</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JNDI Lookup</a:t>
            </a:r>
            <a:r>
              <a:rPr lang="en-US" altLang="ja-JP" sz="9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機能に起因するもので、</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Log4Shell</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とも呼ばれる。</a:t>
            </a: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この脆弱性を利用することで、</a:t>
            </a:r>
            <a:r>
              <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Log4j</a:t>
            </a: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が動作するアプリケーションに対して外部からの</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00000"/>
              </a:lnSpc>
              <a:buSzPct val="89000"/>
            </a:pPr>
            <a:r>
              <a:rPr lang="ja-JP" altLang="en-US"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任意コード実行が可能となり、情報漏えいやマルウェア感染等の被害に繋がる恐れがある。</a:t>
            </a:r>
            <a:endParaRPr lang="en-US" altLang="ja-JP" sz="16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a:extLst>
              <a:ext uri="{FF2B5EF4-FFF2-40B4-BE49-F238E27FC236}">
                <a16:creationId xmlns:a16="http://schemas.microsoft.com/office/drawing/2014/main" id="{9EBCFD8A-0543-32F7-5770-6F9FB2E876DF}"/>
              </a:ext>
            </a:extLst>
          </p:cNvPr>
          <p:cNvSpPr txBox="1"/>
          <p:nvPr/>
        </p:nvSpPr>
        <p:spPr>
          <a:xfrm>
            <a:off x="4513156" y="4699360"/>
            <a:ext cx="4813963" cy="532646"/>
          </a:xfrm>
          <a:prstGeom prst="rect">
            <a:avLst/>
          </a:prstGeom>
          <a:noFill/>
        </p:spPr>
        <p:txBody>
          <a:bodyPr wrap="square">
            <a:spAutoFit/>
          </a:bodyPr>
          <a:lstStyle/>
          <a:p>
            <a:r>
              <a:rPr lang="en-US" altLang="ja-JP" sz="1050" dirty="0">
                <a:solidFill>
                  <a:schemeClr val="tx1"/>
                </a:solidFill>
                <a:latin typeface="メイリオ" panose="020B0604030504040204" pitchFamily="50" charset="-128"/>
                <a:ea typeface="メイリオ" panose="020B0604030504040204" pitchFamily="50" charset="-128"/>
              </a:rPr>
              <a:t>※1</a:t>
            </a:r>
            <a:r>
              <a:rPr lang="ja-JP" altLang="en-US" sz="1050" dirty="0">
                <a:solidFill>
                  <a:schemeClr val="tx1"/>
                </a:solidFill>
                <a:latin typeface="メイリオ" panose="020B0604030504040204" pitchFamily="50" charset="-128"/>
                <a:ea typeface="メイリオ" panose="020B0604030504040204" pitchFamily="50" charset="-128"/>
              </a:rPr>
              <a:t>：</a:t>
            </a:r>
            <a:r>
              <a:rPr lang="en-US" altLang="ja-JP" sz="1050" dirty="0">
                <a:solidFill>
                  <a:schemeClr val="tx1"/>
                </a:solidFill>
                <a:latin typeface="メイリオ" panose="020B0604030504040204" pitchFamily="50" charset="-128"/>
                <a:ea typeface="メイリオ" panose="020B0604030504040204" pitchFamily="50" charset="-128"/>
              </a:rPr>
              <a:t>Java</a:t>
            </a:r>
            <a:r>
              <a:rPr lang="ja-JP" altLang="en-US" sz="1050" dirty="0">
                <a:solidFill>
                  <a:schemeClr val="tx1"/>
                </a:solidFill>
                <a:latin typeface="メイリオ" panose="020B0604030504040204" pitchFamily="50" charset="-128"/>
                <a:ea typeface="メイリオ" panose="020B0604030504040204" pitchFamily="50" charset="-128"/>
              </a:rPr>
              <a:t>プログラムで標準的に利用される機能で、必要なデータを含む</a:t>
            </a:r>
          </a:p>
          <a:p>
            <a:r>
              <a:rPr lang="ja-JP" altLang="en-US" sz="1050" dirty="0">
                <a:solidFill>
                  <a:schemeClr val="tx1"/>
                </a:solidFill>
                <a:latin typeface="メイリオ" panose="020B0604030504040204" pitchFamily="50" charset="-128"/>
                <a:ea typeface="メイリオ" panose="020B0604030504040204" pitchFamily="50" charset="-128"/>
              </a:rPr>
              <a:t>　　  </a:t>
            </a:r>
            <a:r>
              <a:rPr lang="en-US" altLang="ja-JP" sz="1050" dirty="0">
                <a:solidFill>
                  <a:schemeClr val="tx1"/>
                </a:solidFill>
                <a:latin typeface="メイリオ" panose="020B0604030504040204" pitchFamily="50" charset="-128"/>
                <a:ea typeface="メイリオ" panose="020B0604030504040204" pitchFamily="50" charset="-128"/>
              </a:rPr>
              <a:t>Java</a:t>
            </a:r>
            <a:r>
              <a:rPr lang="ja-JP" altLang="en-US" sz="1050" dirty="0">
                <a:solidFill>
                  <a:schemeClr val="tx1"/>
                </a:solidFill>
                <a:latin typeface="メイリオ" panose="020B0604030504040204" pitchFamily="50" charset="-128"/>
                <a:ea typeface="メイリオ" panose="020B0604030504040204" pitchFamily="50" charset="-128"/>
              </a:rPr>
              <a:t>オブジェクトを検索する機能</a:t>
            </a:r>
          </a:p>
          <a:p>
            <a:r>
              <a:rPr lang="en-US" altLang="ja-JP" sz="1050" dirty="0">
                <a:solidFill>
                  <a:schemeClr val="tx1"/>
                </a:solidFill>
                <a:latin typeface="メイリオ" panose="020B0604030504040204" pitchFamily="50" charset="-128"/>
                <a:ea typeface="メイリオ" panose="020B0604030504040204" pitchFamily="50" charset="-128"/>
              </a:rPr>
              <a:t>※2</a:t>
            </a:r>
            <a:r>
              <a:rPr lang="ja-JP" altLang="en-US" sz="1050" dirty="0">
                <a:solidFill>
                  <a:schemeClr val="tx1"/>
                </a:solidFill>
                <a:latin typeface="メイリオ" panose="020B0604030504040204" pitchFamily="50" charset="-128"/>
                <a:ea typeface="メイリオ" panose="020B0604030504040204" pitchFamily="50" charset="-128"/>
              </a:rPr>
              <a:t>：特定のキーに対応する情報を返すディレクトリサーバ</a:t>
            </a:r>
          </a:p>
        </p:txBody>
      </p:sp>
      <p:sp>
        <p:nvSpPr>
          <p:cNvPr id="2" name="正方形/長方形 1">
            <a:extLst>
              <a:ext uri="{FF2B5EF4-FFF2-40B4-BE49-F238E27FC236}">
                <a16:creationId xmlns:a16="http://schemas.microsoft.com/office/drawing/2014/main" id="{3C990945-263B-5A0C-9CE0-791BAA1DBCAF}"/>
              </a:ext>
            </a:extLst>
          </p:cNvPr>
          <p:cNvSpPr/>
          <p:nvPr/>
        </p:nvSpPr>
        <p:spPr bwMode="auto">
          <a:xfrm>
            <a:off x="6902956" y="123461"/>
            <a:ext cx="2492943" cy="367632"/>
          </a:xfrm>
          <a:prstGeom prst="rect">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en-US" altLang="ja-JP" sz="1400" b="1" spc="100" dirty="0">
                <a:solidFill>
                  <a:srgbClr val="FF0000"/>
                </a:solidFill>
                <a:latin typeface="Arial" pitchFamily="34" charset="0"/>
                <a:ea typeface="メイリオ" pitchFamily="50" charset="-128"/>
              </a:rPr>
              <a:t>5-4</a:t>
            </a:r>
            <a:r>
              <a:rPr kumimoji="1" lang="ja-JP" altLang="en-US" sz="1400" b="1" spc="100" dirty="0">
                <a:solidFill>
                  <a:srgbClr val="FF0000"/>
                </a:solidFill>
                <a:latin typeface="Arial" pitchFamily="34" charset="0"/>
                <a:ea typeface="メイリオ" pitchFamily="50" charset="-128"/>
              </a:rPr>
              <a:t>（</a:t>
            </a:r>
            <a:r>
              <a:rPr kumimoji="1" lang="en-US" altLang="ja-JP" sz="1400" b="1" spc="100" dirty="0">
                <a:solidFill>
                  <a:srgbClr val="FF0000"/>
                </a:solidFill>
                <a:latin typeface="Arial" pitchFamily="34" charset="0"/>
                <a:ea typeface="メイリオ" pitchFamily="50" charset="-128"/>
              </a:rPr>
              <a:t>41</a:t>
            </a:r>
            <a:r>
              <a:rPr kumimoji="1" lang="ja-JP" altLang="en-US" sz="1400" b="1" spc="100" dirty="0">
                <a:solidFill>
                  <a:srgbClr val="FF0000"/>
                </a:solidFill>
                <a:latin typeface="Arial" pitchFamily="34" charset="0"/>
                <a:ea typeface="メイリオ" pitchFamily="50" charset="-128"/>
              </a:rPr>
              <a:t>ページ）にリンク</a:t>
            </a:r>
          </a:p>
        </p:txBody>
      </p:sp>
      <p:sp>
        <p:nvSpPr>
          <p:cNvPr id="3" name="テキスト ボックス 2">
            <a:extLst>
              <a:ext uri="{FF2B5EF4-FFF2-40B4-BE49-F238E27FC236}">
                <a16:creationId xmlns:a16="http://schemas.microsoft.com/office/drawing/2014/main" id="{BBAF5548-5C0C-4FA5-967C-C68A40A6505D}"/>
              </a:ext>
            </a:extLst>
          </p:cNvPr>
          <p:cNvSpPr txBox="1"/>
          <p:nvPr/>
        </p:nvSpPr>
        <p:spPr>
          <a:xfrm>
            <a:off x="284027" y="5075505"/>
            <a:ext cx="8253662" cy="203133"/>
          </a:xfrm>
          <a:prstGeom prst="rect">
            <a:avLst/>
          </a:prstGeom>
          <a:noFill/>
        </p:spPr>
        <p:txBody>
          <a:bodyPr wrap="square">
            <a:spAutoFit/>
          </a:bodyPr>
          <a:lstStyle/>
          <a:p>
            <a:r>
              <a:rPr lang="en-US" altLang="ja-JP" sz="800" dirty="0">
                <a:solidFill>
                  <a:schemeClr val="tx1"/>
                </a:solidFill>
                <a:hlinkClick r:id="rId3"/>
              </a:rPr>
              <a:t>https://www.meti.go.jp/shingikai/mono_info_service/sangyo_cyber/wg_seido/009.html</a:t>
            </a:r>
            <a:endParaRPr lang="en-US" altLang="ja-JP" sz="800" dirty="0">
              <a:solidFill>
                <a:schemeClr val="tx1"/>
              </a:solidFill>
            </a:endParaRPr>
          </a:p>
        </p:txBody>
      </p:sp>
      <p:sp>
        <p:nvSpPr>
          <p:cNvPr id="5" name="テキスト ボックス 4">
            <a:extLst>
              <a:ext uri="{FF2B5EF4-FFF2-40B4-BE49-F238E27FC236}">
                <a16:creationId xmlns:a16="http://schemas.microsoft.com/office/drawing/2014/main" id="{3547D279-4B49-0767-3440-3CE1558BC671}"/>
              </a:ext>
            </a:extLst>
          </p:cNvPr>
          <p:cNvSpPr txBox="1"/>
          <p:nvPr/>
        </p:nvSpPr>
        <p:spPr>
          <a:xfrm>
            <a:off x="284027" y="4910958"/>
            <a:ext cx="2976966" cy="203133"/>
          </a:xfrm>
          <a:prstGeom prst="rect">
            <a:avLst/>
          </a:prstGeom>
          <a:noFill/>
        </p:spPr>
        <p:txBody>
          <a:bodyPr wrap="square">
            <a:spAutoFit/>
          </a:bodyPr>
          <a:lstStyle/>
          <a:p>
            <a:r>
              <a:rPr lang="ja-JP" altLang="en-US" sz="800" dirty="0">
                <a:solidFill>
                  <a:schemeClr val="tx1"/>
                </a:solidFill>
              </a:rPr>
              <a:t>出典：経済産業省サイト　主なインシデント</a:t>
            </a:r>
          </a:p>
        </p:txBody>
      </p:sp>
      <p:pic>
        <p:nvPicPr>
          <p:cNvPr id="7" name="図 6">
            <a:extLst>
              <a:ext uri="{FF2B5EF4-FFF2-40B4-BE49-F238E27FC236}">
                <a16:creationId xmlns:a16="http://schemas.microsoft.com/office/drawing/2014/main" id="{8E892603-0DF0-096F-152B-7C15D048C62E}"/>
              </a:ext>
            </a:extLst>
          </p:cNvPr>
          <p:cNvPicPr>
            <a:picLocks noChangeAspect="1"/>
          </p:cNvPicPr>
          <p:nvPr/>
        </p:nvPicPr>
        <p:blipFill rotWithShape="1">
          <a:blip r:embed="rId4"/>
          <a:srcRect l="19070" t="50027" r="24803" b="23900"/>
          <a:stretch/>
        </p:blipFill>
        <p:spPr>
          <a:xfrm>
            <a:off x="851797" y="2433099"/>
            <a:ext cx="7322719" cy="1821318"/>
          </a:xfrm>
          <a:prstGeom prst="rect">
            <a:avLst/>
          </a:prstGeom>
        </p:spPr>
      </p:pic>
      <p:sp>
        <p:nvSpPr>
          <p:cNvPr id="4" name="吹き出し: 角を丸めた四角形 3">
            <a:extLst>
              <a:ext uri="{FF2B5EF4-FFF2-40B4-BE49-F238E27FC236}">
                <a16:creationId xmlns:a16="http://schemas.microsoft.com/office/drawing/2014/main" id="{2C521D82-49CE-1E9F-6882-B6B36EF94EE2}"/>
              </a:ext>
            </a:extLst>
          </p:cNvPr>
          <p:cNvSpPr/>
          <p:nvPr/>
        </p:nvSpPr>
        <p:spPr bwMode="auto">
          <a:xfrm>
            <a:off x="9062066" y="2571765"/>
            <a:ext cx="2946982" cy="1543986"/>
          </a:xfrm>
          <a:prstGeom prst="wedgeRoundRectCallout">
            <a:avLst>
              <a:gd name="adj1" fmla="val -95769"/>
              <a:gd name="adj2" fmla="val 32882"/>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400" b="1" spc="100" dirty="0">
                <a:solidFill>
                  <a:schemeClr val="tx1"/>
                </a:solidFill>
                <a:latin typeface="Arial" pitchFamily="34" charset="0"/>
                <a:ea typeface="メイリオ" pitchFamily="50" charset="-128"/>
              </a:rPr>
              <a:t>図は、下記</a:t>
            </a:r>
            <a:r>
              <a:rPr lang="ja-JP" altLang="en-US" sz="1400" b="1" spc="100" dirty="0">
                <a:solidFill>
                  <a:schemeClr val="tx1"/>
                </a:solidFill>
                <a:latin typeface="Arial" pitchFamily="34" charset="0"/>
                <a:ea typeface="メイリオ" pitchFamily="50" charset="-128"/>
              </a:rPr>
              <a:t>リンクにベースの図ありますので、</a:t>
            </a:r>
            <a:r>
              <a:rPr kumimoji="1" lang="ja-JP" altLang="en-US" sz="1400" b="1" spc="100" dirty="0">
                <a:solidFill>
                  <a:schemeClr val="tx1"/>
                </a:solidFill>
                <a:latin typeface="Arial" pitchFamily="34" charset="0"/>
                <a:ea typeface="メイリオ" pitchFamily="50" charset="-128"/>
              </a:rPr>
              <a:t>新たに</a:t>
            </a:r>
            <a:r>
              <a:rPr lang="ja-JP" altLang="en-US" sz="1400" b="1" spc="100" dirty="0">
                <a:solidFill>
                  <a:schemeClr val="tx1"/>
                </a:solidFill>
                <a:latin typeface="Arial" pitchFamily="34" charset="0"/>
                <a:ea typeface="メイリオ" pitchFamily="50" charset="-128"/>
              </a:rPr>
              <a:t>作成してください（上手くスクショ可能であれば、それの活用も</a:t>
            </a:r>
            <a:r>
              <a:rPr lang="en-US" altLang="ja-JP" sz="1400" b="1" spc="100" dirty="0">
                <a:solidFill>
                  <a:schemeClr val="tx1"/>
                </a:solidFill>
                <a:latin typeface="Arial" pitchFamily="34" charset="0"/>
                <a:ea typeface="メイリオ" pitchFamily="50" charset="-128"/>
              </a:rPr>
              <a:t>OK</a:t>
            </a:r>
            <a:r>
              <a:rPr lang="ja-JP" altLang="en-US" sz="1400" b="1" spc="100" dirty="0">
                <a:solidFill>
                  <a:schemeClr val="tx1"/>
                </a:solidFill>
                <a:latin typeface="Arial" pitchFamily="34" charset="0"/>
                <a:ea typeface="メイリオ" pitchFamily="50" charset="-128"/>
              </a:rPr>
              <a:t>）。</a:t>
            </a:r>
            <a:endParaRPr kumimoji="1" lang="ja-JP" altLang="en-US" sz="1400" b="1" spc="100" dirty="0">
              <a:solidFill>
                <a:schemeClr val="tx1"/>
              </a:solidFill>
              <a:latin typeface="Arial" pitchFamily="34" charset="0"/>
              <a:ea typeface="メイリオ" pitchFamily="50" charset="-128"/>
            </a:endParaRPr>
          </a:p>
        </p:txBody>
      </p:sp>
    </p:spTree>
    <p:extLst>
      <p:ext uri="{BB962C8B-B14F-4D97-AF65-F5344CB8AC3E}">
        <p14:creationId xmlns:p14="http://schemas.microsoft.com/office/powerpoint/2010/main" val="2418423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bwMode="auto">
          <a:xfrm>
            <a:off x="322753" y="1673678"/>
            <a:ext cx="2098714" cy="1670655"/>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800" b="1" spc="100" dirty="0">
              <a:solidFill>
                <a:schemeClr val="tx1">
                  <a:lumMod val="75000"/>
                  <a:lumOff val="25000"/>
                </a:schemeClr>
              </a:solidFill>
              <a:latin typeface="Arial" pitchFamily="34" charset="0"/>
              <a:ea typeface="メイリオ" pitchFamily="50" charset="-128"/>
            </a:endParaRPr>
          </a:p>
        </p:txBody>
      </p:sp>
      <p:sp>
        <p:nvSpPr>
          <p:cNvPr id="2" name="タイトル 1"/>
          <p:cNvSpPr>
            <a:spLocks noGrp="1"/>
          </p:cNvSpPr>
          <p:nvPr>
            <p:ph type="title"/>
          </p:nvPr>
        </p:nvSpPr>
        <p:spPr>
          <a:xfrm>
            <a:off x="346370" y="242455"/>
            <a:ext cx="7786257" cy="348557"/>
          </a:xfrm>
        </p:spPr>
        <p:txBody>
          <a:bodyPr/>
          <a:lstStyle/>
          <a:p>
            <a:r>
              <a:rPr lang="en-US" altLang="ja-JP" dirty="0"/>
              <a:t>1-4 OSS</a:t>
            </a:r>
            <a:r>
              <a:rPr lang="ja-JP" altLang="en-US" dirty="0"/>
              <a:t>に関係する法律</a:t>
            </a:r>
            <a:endParaRPr kumimoji="1" lang="ja-JP" altLang="en-US" dirty="0"/>
          </a:p>
        </p:txBody>
      </p:sp>
      <p:sp>
        <p:nvSpPr>
          <p:cNvPr id="6" name="正方形/長方形 5"/>
          <p:cNvSpPr/>
          <p:nvPr/>
        </p:nvSpPr>
        <p:spPr bwMode="auto">
          <a:xfrm>
            <a:off x="257440" y="575734"/>
            <a:ext cx="8957732" cy="1048959"/>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7" name="Text Box 31"/>
          <p:cNvSpPr txBox="1">
            <a:spLocks noChangeArrowheads="1"/>
          </p:cNvSpPr>
          <p:nvPr/>
        </p:nvSpPr>
        <p:spPr bwMode="gray">
          <a:xfrm>
            <a:off x="363304" y="743339"/>
            <a:ext cx="8784505"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ソフトウェア</a:t>
            </a:r>
            <a:r>
              <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spc="100"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ソフトウェア</a:t>
            </a:r>
            <a:r>
              <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a:t>
            </a:r>
            <a:r>
              <a:rPr lang="ja-JP" altLang="en-US" sz="1400" b="1" kern="0"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著作権</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によって保護されています。</a:t>
            </a:r>
            <a:r>
              <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も同様です。又</a:t>
            </a:r>
            <a:r>
              <a:rPr lang="en-US" altLang="ja-JP"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は、一般的に第三者の</a:t>
            </a:r>
            <a:r>
              <a:rPr lang="ja-JP" altLang="en-US" sz="1400" b="1" kern="0" spc="100" dirty="0">
                <a:solidFill>
                  <a:srgbClr val="F6167B"/>
                </a:solidFill>
                <a:latin typeface="メイリオ" panose="020B0604030504040204" pitchFamily="50" charset="-128"/>
                <a:ea typeface="メイリオ" panose="020B0604030504040204" pitchFamily="50" charset="-128"/>
                <a:cs typeface="メイリオ" panose="020B0604030504040204" pitchFamily="50" charset="-128"/>
              </a:rPr>
              <a:t>特許権</a:t>
            </a:r>
            <a:r>
              <a:rPr lang="ja-JP" altLang="en-US" sz="14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に対して、無保証です。</a:t>
            </a:r>
            <a:endParaRPr lang="ja-JP" altLang="en-US" sz="1200" b="1" spc="100" dirty="0">
              <a:solidFill>
                <a:schemeClr val="tx1">
                  <a:lumMod val="75000"/>
                  <a:lumOff val="25000"/>
                </a:schemeClr>
              </a:solidFill>
              <a:latin typeface="Arial" pitchFamily="34" charset="0"/>
              <a:ea typeface="メイリオ" pitchFamily="50" charset="-128"/>
            </a:endParaRPr>
          </a:p>
        </p:txBody>
      </p:sp>
      <p:cxnSp>
        <p:nvCxnSpPr>
          <p:cNvPr id="8" name="直線コネクタ 7"/>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9" name="直線コネクタ 8"/>
          <p:cNvCxnSpPr/>
          <p:nvPr/>
        </p:nvCxnSpPr>
        <p:spPr bwMode="auto">
          <a:xfrm>
            <a:off x="350573" y="1552452"/>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6" name="Text Box 31"/>
          <p:cNvSpPr txBox="1">
            <a:spLocks noChangeArrowheads="1"/>
          </p:cNvSpPr>
          <p:nvPr/>
        </p:nvSpPr>
        <p:spPr bwMode="gray">
          <a:xfrm>
            <a:off x="458380" y="1975459"/>
            <a:ext cx="1607487"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50000"/>
              </a:lnSpc>
              <a:spcBef>
                <a:spcPts val="300"/>
              </a:spcBef>
              <a:buClr>
                <a:srgbClr val="27A2B3"/>
              </a:buClr>
              <a:buFont typeface="+mj-lt"/>
              <a:buAutoNum type="arabicPeriod"/>
              <a:defRPr/>
            </a:pPr>
            <a:r>
              <a:rPr lang="ja-JP" altLang="en-US" sz="1200" b="1" spc="100" dirty="0">
                <a:solidFill>
                  <a:srgbClr val="F6167B"/>
                </a:solidFill>
                <a:latin typeface="Arial" pitchFamily="34" charset="0"/>
                <a:ea typeface="メイリオ" pitchFamily="50" charset="-128"/>
              </a:rPr>
              <a:t>著作権</a:t>
            </a:r>
          </a:p>
          <a:p>
            <a:pPr marL="342900" indent="-342900">
              <a:lnSpc>
                <a:spcPct val="150000"/>
              </a:lnSpc>
              <a:spcBef>
                <a:spcPts val="300"/>
              </a:spcBef>
              <a:buClr>
                <a:srgbClr val="27A2B3"/>
              </a:buClr>
              <a:buFont typeface="+mj-lt"/>
              <a:buAutoNum type="arabicPeriod"/>
              <a:defRPr/>
            </a:pPr>
            <a:r>
              <a:rPr lang="ja-JP" altLang="en-US" sz="1200" b="1" spc="100" dirty="0">
                <a:solidFill>
                  <a:srgbClr val="F6167B"/>
                </a:solidFill>
                <a:latin typeface="Arial" pitchFamily="34" charset="0"/>
                <a:ea typeface="メイリオ" pitchFamily="50" charset="-128"/>
              </a:rPr>
              <a:t>特許権</a:t>
            </a:r>
            <a:endParaRPr lang="en-US" altLang="ja-JP" sz="1200" b="1" spc="100" dirty="0">
              <a:solidFill>
                <a:srgbClr val="F6167B"/>
              </a:solidFill>
              <a:latin typeface="Arial" pitchFamily="34" charset="0"/>
              <a:ea typeface="メイリオ" pitchFamily="50" charset="-128"/>
            </a:endParaRPr>
          </a:p>
          <a:p>
            <a:pPr marL="342900" indent="-342900">
              <a:lnSpc>
                <a:spcPct val="150000"/>
              </a:lnSpc>
              <a:spcBef>
                <a:spcPts val="300"/>
              </a:spcBef>
              <a:buClr>
                <a:srgbClr val="27A2B3"/>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商標権</a:t>
            </a:r>
          </a:p>
          <a:p>
            <a:pPr marL="342900" indent="-342900">
              <a:lnSpc>
                <a:spcPct val="150000"/>
              </a:lnSpc>
              <a:spcBef>
                <a:spcPts val="300"/>
              </a:spcBef>
              <a:buClr>
                <a:srgbClr val="27A2B3"/>
              </a:buClr>
              <a:buFont typeface="+mj-lt"/>
              <a:buAutoNum type="arabicPeriod"/>
              <a:defRPr/>
            </a:pPr>
            <a:r>
              <a:rPr lang="ja-JP" altLang="en-US" sz="1200" b="1" spc="100" dirty="0">
                <a:solidFill>
                  <a:schemeClr val="tx1">
                    <a:lumMod val="75000"/>
                    <a:lumOff val="25000"/>
                  </a:schemeClr>
                </a:solidFill>
                <a:latin typeface="Arial" pitchFamily="34" charset="0"/>
                <a:ea typeface="メイリオ" pitchFamily="50" charset="-128"/>
              </a:rPr>
              <a:t>営業機密</a:t>
            </a:r>
          </a:p>
        </p:txBody>
      </p:sp>
      <p:sp>
        <p:nvSpPr>
          <p:cNvPr id="18" name="Text Box 31"/>
          <p:cNvSpPr txBox="1">
            <a:spLocks noChangeArrowheads="1"/>
          </p:cNvSpPr>
          <p:nvPr/>
        </p:nvSpPr>
        <p:spPr bwMode="gray">
          <a:xfrm>
            <a:off x="4908817" y="1865388"/>
            <a:ext cx="3960000"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00000"/>
              </a:lnSpc>
              <a:spcBef>
                <a:spcPts val="600"/>
              </a:spcBef>
              <a:buClr>
                <a:srgbClr val="C00000"/>
              </a:buClr>
              <a:buFont typeface="+mj-lt"/>
              <a:buAutoNum type="arabicPeriod"/>
              <a:defRPr/>
            </a:pPr>
            <a:endParaRPr lang="en-US" altLang="ja-JP" sz="1400" b="1" spc="100" dirty="0">
              <a:solidFill>
                <a:schemeClr val="tx1">
                  <a:lumMod val="75000"/>
                  <a:lumOff val="25000"/>
                </a:schemeClr>
              </a:solidFill>
              <a:latin typeface="Arial" pitchFamily="34" charset="0"/>
              <a:ea typeface="メイリオ" pitchFamily="50" charset="-128"/>
            </a:endParaRPr>
          </a:p>
        </p:txBody>
      </p:sp>
      <p:grpSp>
        <p:nvGrpSpPr>
          <p:cNvPr id="21" name="グループ化 20"/>
          <p:cNvGrpSpPr/>
          <p:nvPr/>
        </p:nvGrpSpPr>
        <p:grpSpPr>
          <a:xfrm>
            <a:off x="2643857" y="1673679"/>
            <a:ext cx="6447240" cy="3585600"/>
            <a:chOff x="7331056" y="3070679"/>
            <a:chExt cx="4283114" cy="3585600"/>
          </a:xfrm>
        </p:grpSpPr>
        <p:sp>
          <p:nvSpPr>
            <p:cNvPr id="19" name="正方形/長方形 18"/>
            <p:cNvSpPr/>
            <p:nvPr/>
          </p:nvSpPr>
          <p:spPr bwMode="auto">
            <a:xfrm>
              <a:off x="7331056" y="3070679"/>
              <a:ext cx="4283114" cy="3585600"/>
            </a:xfrm>
            <a:prstGeom prst="rect">
              <a:avLst/>
            </a:prstGeom>
            <a:solidFill>
              <a:schemeClr val="bg1">
                <a:lumMod val="95000"/>
              </a:schemeClr>
            </a:solidFill>
            <a:ln w="9525">
              <a:noFill/>
              <a:miter lim="800000"/>
              <a:headEnd/>
              <a:tailEnd/>
            </a:ln>
            <a:effectLst>
              <a:outerShdw blurRad="50800" dist="38100" dir="2700000" algn="tl" rotWithShape="0">
                <a:prstClr val="black">
                  <a:alpha val="40000"/>
                </a:prstClr>
              </a:outerShdw>
            </a:effectLst>
          </p:spPr>
          <p:txBody>
            <a:bodyPr wrap="none" lIns="144000" tIns="144000" rIns="144000" bIns="144000" rtlCol="0" anchor="ctr" anchorCtr="0">
              <a:noAutofit/>
            </a:bodyPr>
            <a:lstStyle/>
            <a:p>
              <a:pPr algn="ctr"/>
              <a:endParaRPr lang="ja-JP" altLang="en-US" sz="1200" b="1" spc="100" dirty="0">
                <a:solidFill>
                  <a:schemeClr val="tx1">
                    <a:lumMod val="75000"/>
                    <a:lumOff val="25000"/>
                  </a:schemeClr>
                </a:solidFill>
                <a:latin typeface="Arial" pitchFamily="34" charset="0"/>
                <a:ea typeface="メイリオ" pitchFamily="50" charset="-128"/>
              </a:endParaRPr>
            </a:p>
          </p:txBody>
        </p:sp>
        <p:sp>
          <p:nvSpPr>
            <p:cNvPr id="20" name="Text Box 31"/>
            <p:cNvSpPr txBox="1">
              <a:spLocks noChangeArrowheads="1"/>
            </p:cNvSpPr>
            <p:nvPr/>
          </p:nvSpPr>
          <p:spPr bwMode="gray">
            <a:xfrm>
              <a:off x="7466683" y="3372459"/>
              <a:ext cx="4094253" cy="488976"/>
            </a:xfrm>
            <a:prstGeom prst="rect">
              <a:avLst/>
            </a:prstGeom>
            <a:noFill/>
            <a:ln w="3175" cap="rnd">
              <a:noFill/>
              <a:miter lim="800000"/>
              <a:headEnd/>
              <a:tailEnd/>
            </a:ln>
            <a:effectLst/>
          </p:spPr>
          <p:txBody>
            <a:bodyPr wrap="square" lIns="72000" tIns="0" rIns="144000" bIns="0" anchor="t">
              <a:noAutofit/>
            </a:bodyPr>
            <a:lstStyle/>
            <a:p>
              <a:pPr marL="342900" indent="-342900">
                <a:lnSpc>
                  <a:spcPct val="150000"/>
                </a:lnSpc>
                <a:spcBef>
                  <a:spcPts val="300"/>
                </a:spcBef>
                <a:buClr>
                  <a:srgbClr val="C00000"/>
                </a:buClr>
                <a:buFont typeface="+mj-lt"/>
                <a:buAutoNum type="arabicPeriod"/>
                <a:defRPr/>
              </a:pP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著作権法によって、</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複製</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「改変」</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等の権利が認められている</a:t>
              </a:r>
            </a:p>
            <a:p>
              <a:pPr marL="342900" indent="-342900">
                <a:lnSpc>
                  <a:spcPct val="150000"/>
                </a:lnSpc>
                <a:spcBef>
                  <a:spcPts val="300"/>
                </a:spcBef>
                <a:buClr>
                  <a:srgbClr val="C00000"/>
                </a:buClr>
                <a:buFont typeface="+mj-lt"/>
                <a:buAutoNum type="arabicPeriod"/>
                <a:defRPr/>
              </a:pP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の著作権者は、</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」を決めて、その条件に基づいて</a:t>
              </a:r>
              <a:r>
                <a:rPr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を公開</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している</a:t>
              </a:r>
              <a:endPar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著作権者の許諾があれば、その「許諾に係る利用方法及び条件」</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」の範囲内において、その許諾に係る著作物を利用でき</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る</a:t>
              </a:r>
              <a:endPar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には、</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複製</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「改変」</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等</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利用方法及び条件</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が記載されている</a:t>
              </a:r>
              <a:endParaRPr lang="ja-JP" altLang="en-US" sz="11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は、一般的に第三者の特許権に対して、無保証</a:t>
              </a:r>
              <a:endPar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spcBef>
                  <a:spcPts val="300"/>
                </a:spcBef>
                <a:buClr>
                  <a:srgbClr val="C00000"/>
                </a:buClr>
                <a:buFont typeface="+mj-lt"/>
                <a:buAutoNum type="arabicPeriod"/>
                <a:defRPr/>
              </a:pP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あるライセンスは、</a:t>
              </a:r>
              <a:r>
                <a:rPr lang="en-US" altLang="ja-JP"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2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頒布時に、自社の</a:t>
              </a:r>
              <a:r>
                <a:rPr lang="ja-JP" altLang="en-US" sz="1100" b="1" spc="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特許権を無償で許諾する</a:t>
              </a:r>
              <a:endParaRPr lang="ja-JP" altLang="en-US" sz="1100" b="1" spc="100" dirty="0">
                <a:solidFill>
                  <a:schemeClr val="tx1">
                    <a:lumMod val="75000"/>
                    <a:lumOff val="25000"/>
                  </a:schemeClr>
                </a:solidFill>
                <a:latin typeface="Arial" pitchFamily="34" charset="0"/>
                <a:ea typeface="メイリオ" pitchFamily="50" charset="-128"/>
              </a:endParaRPr>
            </a:p>
            <a:p>
              <a:pPr marL="342900" indent="-342900">
                <a:lnSpc>
                  <a:spcPct val="150000"/>
                </a:lnSpc>
                <a:spcBef>
                  <a:spcPts val="300"/>
                </a:spcBef>
                <a:buClr>
                  <a:srgbClr val="C00000"/>
                </a:buClr>
                <a:buFont typeface="+mj-lt"/>
                <a:buAutoNum type="arabicPeriod"/>
                <a:defRPr/>
              </a:pPr>
              <a:endParaRPr lang="en-US" altLang="ja-JP" sz="1200" b="1" spc="100" dirty="0">
                <a:solidFill>
                  <a:schemeClr val="tx1">
                    <a:lumMod val="75000"/>
                    <a:lumOff val="25000"/>
                  </a:schemeClr>
                </a:solidFill>
                <a:latin typeface="Arial" pitchFamily="34" charset="0"/>
                <a:ea typeface="メイリオ" pitchFamily="50" charset="-128"/>
              </a:endParaRPr>
            </a:p>
            <a:p>
              <a:pPr marL="342900" indent="-342900">
                <a:lnSpc>
                  <a:spcPct val="150000"/>
                </a:lnSpc>
                <a:spcBef>
                  <a:spcPts val="300"/>
                </a:spcBef>
                <a:buClr>
                  <a:srgbClr val="C00000"/>
                </a:buClr>
                <a:buFont typeface="+mj-lt"/>
                <a:buAutoNum type="arabicPeriod"/>
                <a:defRPr/>
              </a:pPr>
              <a:endParaRPr lang="en-US" altLang="ja-JP" sz="1200" b="1" spc="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 name="Text Box 31"/>
          <p:cNvSpPr txBox="1">
            <a:spLocks noChangeArrowheads="1"/>
          </p:cNvSpPr>
          <p:nvPr/>
        </p:nvSpPr>
        <p:spPr bwMode="gray">
          <a:xfrm>
            <a:off x="322753" y="1673679"/>
            <a:ext cx="2098714" cy="272441"/>
          </a:xfrm>
          <a:prstGeom prst="rect">
            <a:avLst/>
          </a:prstGeom>
          <a:solidFill>
            <a:srgbClr val="2BA0B7"/>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ja-JP" altLang="en-US" sz="1400" b="1" spc="100" dirty="0">
                <a:solidFill>
                  <a:schemeClr val="bg1"/>
                </a:solidFill>
                <a:latin typeface="Arial" pitchFamily="34" charset="0"/>
                <a:ea typeface="メイリオ" pitchFamily="50" charset="-128"/>
              </a:rPr>
              <a:t>知的財産権</a:t>
            </a:r>
          </a:p>
        </p:txBody>
      </p:sp>
      <p:sp>
        <p:nvSpPr>
          <p:cNvPr id="23" name="Text Box 31"/>
          <p:cNvSpPr txBox="1">
            <a:spLocks noChangeArrowheads="1"/>
          </p:cNvSpPr>
          <p:nvPr/>
        </p:nvSpPr>
        <p:spPr bwMode="gray">
          <a:xfrm>
            <a:off x="2643857" y="1673679"/>
            <a:ext cx="6448126" cy="272441"/>
          </a:xfrm>
          <a:prstGeom prst="rect">
            <a:avLst/>
          </a:prstGeom>
          <a:solidFill>
            <a:srgbClr val="F26060"/>
          </a:solidFill>
          <a:ln w="3175" cap="rnd">
            <a:noFill/>
            <a:miter lim="800000"/>
            <a:headEnd/>
            <a:tailEnd/>
          </a:ln>
          <a:effectLst/>
        </p:spPr>
        <p:txBody>
          <a:bodyPr wrap="square" lIns="72000" tIns="0" rIns="144000" bIns="0" anchor="ctr">
            <a:noAutofit/>
          </a:bodyPr>
          <a:lstStyle/>
          <a:p>
            <a:pPr algn="ctr">
              <a:lnSpc>
                <a:spcPct val="100000"/>
              </a:lnSpc>
              <a:spcBef>
                <a:spcPts val="600"/>
              </a:spcBef>
              <a:buClr>
                <a:srgbClr val="0070C0"/>
              </a:buClr>
              <a:defRPr/>
            </a:pPr>
            <a:r>
              <a:rPr lang="en-US" altLang="ja-JP" sz="1400" b="1" spc="100" dirty="0">
                <a:solidFill>
                  <a:schemeClr val="bg1"/>
                </a:solidFill>
                <a:latin typeface="Arial" pitchFamily="34" charset="0"/>
                <a:ea typeface="メイリオ" pitchFamily="50" charset="-128"/>
              </a:rPr>
              <a:t>OSS</a:t>
            </a:r>
            <a:endParaRPr lang="ja-JP" altLang="en-US" sz="1400" b="1" spc="100" dirty="0">
              <a:solidFill>
                <a:schemeClr val="bg1"/>
              </a:solidFill>
              <a:latin typeface="Arial" pitchFamily="34" charset="0"/>
              <a:ea typeface="メイリオ" pitchFamily="50" charset="-128"/>
            </a:endParaRPr>
          </a:p>
        </p:txBody>
      </p:sp>
      <p:grpSp>
        <p:nvGrpSpPr>
          <p:cNvPr id="29" name="グループ化 28"/>
          <p:cNvGrpSpPr/>
          <p:nvPr/>
        </p:nvGrpSpPr>
        <p:grpSpPr>
          <a:xfrm>
            <a:off x="3911600" y="4726112"/>
            <a:ext cx="4419752" cy="428820"/>
            <a:chOff x="1693503" y="4516498"/>
            <a:chExt cx="4419752" cy="428820"/>
          </a:xfrm>
          <a:solidFill>
            <a:srgbClr val="71C9E5"/>
          </a:solidFill>
          <a:effectLst>
            <a:outerShdw blurRad="50800" dist="38100" dir="2700000" algn="tl" rotWithShape="0">
              <a:prstClr val="black">
                <a:alpha val="40000"/>
              </a:prstClr>
            </a:outerShdw>
          </a:effectLst>
        </p:grpSpPr>
        <p:sp>
          <p:nvSpPr>
            <p:cNvPr id="30" name="二等辺三角形 29"/>
            <p:cNvSpPr/>
            <p:nvPr/>
          </p:nvSpPr>
          <p:spPr bwMode="auto">
            <a:xfrm rot="5400000" flipH="1">
              <a:off x="5809736" y="4448841"/>
              <a:ext cx="235862" cy="371176"/>
            </a:xfrm>
            <a:prstGeom prst="triangle">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31" name="角丸四角形 30"/>
            <p:cNvSpPr/>
            <p:nvPr/>
          </p:nvSpPr>
          <p:spPr bwMode="auto">
            <a:xfrm>
              <a:off x="1693503" y="4590986"/>
              <a:ext cx="4255241" cy="354332"/>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spc="100" dirty="0">
                  <a:solidFill>
                    <a:schemeClr val="tx1">
                      <a:lumMod val="75000"/>
                      <a:lumOff val="25000"/>
                    </a:schemeClr>
                  </a:solidFill>
                  <a:latin typeface="Arial" pitchFamily="34" charset="0"/>
                  <a:ea typeface="メイリオ" pitchFamily="50" charset="-128"/>
                </a:rPr>
                <a:t>については、</a:t>
              </a:r>
              <a:r>
                <a:rPr lang="en-US" altLang="ja-JP" sz="1200" b="1" spc="100" dirty="0">
                  <a:solidFill>
                    <a:schemeClr val="tx1">
                      <a:lumMod val="75000"/>
                      <a:lumOff val="25000"/>
                    </a:schemeClr>
                  </a:solidFill>
                  <a:latin typeface="Arial" pitchFamily="34" charset="0"/>
                  <a:ea typeface="メイリオ" pitchFamily="50" charset="-128"/>
                </a:rPr>
                <a:t>3</a:t>
              </a:r>
              <a:r>
                <a:rPr lang="ja-JP" altLang="en-US" sz="1200" b="1" spc="100" dirty="0">
                  <a:solidFill>
                    <a:schemeClr val="tx1">
                      <a:lumMod val="75000"/>
                      <a:lumOff val="25000"/>
                    </a:schemeClr>
                  </a:solidFill>
                  <a:latin typeface="Arial" pitchFamily="34" charset="0"/>
                  <a:ea typeface="メイリオ" pitchFamily="50" charset="-128"/>
                </a:rPr>
                <a:t>章で学習します！</a:t>
              </a:r>
              <a:endParaRPr kumimoji="1" lang="ja-JP" altLang="en-US" sz="1200" b="1" spc="100" dirty="0">
                <a:solidFill>
                  <a:schemeClr val="tx1">
                    <a:lumMod val="75000"/>
                    <a:lumOff val="25000"/>
                  </a:schemeClr>
                </a:solidFill>
                <a:latin typeface="Arial" pitchFamily="34" charset="0"/>
                <a:ea typeface="メイリオ" pitchFamily="50" charset="-128"/>
              </a:endParaRPr>
            </a:p>
          </p:txBody>
        </p:sp>
      </p:grpSp>
      <p:sp>
        <p:nvSpPr>
          <p:cNvPr id="4" name="線吹き出し 1 (枠付き) 3"/>
          <p:cNvSpPr/>
          <p:nvPr/>
        </p:nvSpPr>
        <p:spPr bwMode="auto">
          <a:xfrm>
            <a:off x="2709333" y="1975459"/>
            <a:ext cx="6301632" cy="2029274"/>
          </a:xfrm>
          <a:prstGeom prst="borderCallout1">
            <a:avLst>
              <a:gd name="adj1" fmla="val 47956"/>
              <a:gd name="adj2" fmla="val -1212"/>
              <a:gd name="adj3" fmla="val 7359"/>
              <a:gd name="adj4" fmla="val -20329"/>
            </a:avLst>
          </a:prstGeom>
          <a:noFill/>
          <a:ln w="9525">
            <a:solidFill>
              <a:srgbClr val="008B9E"/>
            </a:solidFill>
            <a:miter lim="800000"/>
            <a:headEnd/>
            <a:tailEnd type="oval"/>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24" name="線吹き出し 1 (枠付き) 23"/>
          <p:cNvSpPr/>
          <p:nvPr/>
        </p:nvSpPr>
        <p:spPr bwMode="auto">
          <a:xfrm>
            <a:off x="2709330" y="4048992"/>
            <a:ext cx="6301632" cy="596955"/>
          </a:xfrm>
          <a:prstGeom prst="borderCallout1">
            <a:avLst>
              <a:gd name="adj1" fmla="val 47956"/>
              <a:gd name="adj2" fmla="val -1212"/>
              <a:gd name="adj3" fmla="val -269509"/>
              <a:gd name="adj4" fmla="val -20329"/>
            </a:avLst>
          </a:prstGeom>
          <a:noFill/>
          <a:ln w="9525">
            <a:solidFill>
              <a:srgbClr val="008B9E"/>
            </a:solidFill>
            <a:miter lim="800000"/>
            <a:headEnd/>
            <a:tailEnd type="oval"/>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pic>
        <p:nvPicPr>
          <p:cNvPr id="32" name="図 31" descr="1.png"/>
          <p:cNvPicPr>
            <a:picLocks noChangeAspect="1"/>
          </p:cNvPicPr>
          <p:nvPr/>
        </p:nvPicPr>
        <p:blipFill>
          <a:blip r:embed="rId2"/>
          <a:srcRect l="21687" t="24387" r="26670" b="28685"/>
          <a:stretch>
            <a:fillRect/>
          </a:stretch>
        </p:blipFill>
        <p:spPr>
          <a:xfrm flipH="1">
            <a:off x="8389231" y="4490357"/>
            <a:ext cx="934382" cy="849086"/>
          </a:xfrm>
          <a:prstGeom prst="rect">
            <a:avLst/>
          </a:prstGeom>
        </p:spPr>
      </p:pic>
      <p:sp>
        <p:nvSpPr>
          <p:cNvPr id="5" name="Text Box 31">
            <a:extLst>
              <a:ext uri="{FF2B5EF4-FFF2-40B4-BE49-F238E27FC236}">
                <a16:creationId xmlns:a16="http://schemas.microsoft.com/office/drawing/2014/main" id="{187A52EF-DBF9-0A27-141F-FE2EDC53673C}"/>
              </a:ext>
            </a:extLst>
          </p:cNvPr>
          <p:cNvSpPr txBox="1">
            <a:spLocks noChangeArrowheads="1"/>
          </p:cNvSpPr>
          <p:nvPr/>
        </p:nvSpPr>
        <p:spPr bwMode="gray">
          <a:xfrm>
            <a:off x="197306" y="5054138"/>
            <a:ext cx="2953218" cy="205140"/>
          </a:xfrm>
          <a:prstGeom prst="rect">
            <a:avLst/>
          </a:prstGeom>
          <a:noFill/>
          <a:ln w="3175" cap="rnd">
            <a:noFill/>
            <a:miter lim="800000"/>
            <a:headEnd/>
            <a:tailEnd/>
          </a:ln>
          <a:effectLst/>
        </p:spPr>
        <p:txBody>
          <a:bodyPr wrap="square" lIns="58033" tIns="0" rIns="116067" bIns="0" anchor="t">
            <a:noAutofit/>
          </a:bodyPr>
          <a:lstStyle/>
          <a:p>
            <a:r>
              <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「頒布」：「配布」と同じ意味です。</a:t>
            </a:r>
            <a:endParaRPr lang="en-US" altLang="ja-JP"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2765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bwMode="auto">
          <a:xfrm>
            <a:off x="371192" y="193045"/>
            <a:ext cx="8579439" cy="1184341"/>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
        <p:nvSpPr>
          <p:cNvPr id="7" name="正方形/長方形 6"/>
          <p:cNvSpPr/>
          <p:nvPr/>
        </p:nvSpPr>
        <p:spPr bwMode="auto">
          <a:xfrm>
            <a:off x="371192" y="2196790"/>
            <a:ext cx="8845235" cy="2948416"/>
          </a:xfrm>
          <a:prstGeom prst="rect">
            <a:avLst/>
          </a:prstGeom>
          <a:solidFill>
            <a:srgbClr val="FFFFFF">
              <a:alpha val="72157"/>
            </a:srgbClr>
          </a:solidFill>
          <a:ln w="9525">
            <a:noFill/>
            <a:miter lim="800000"/>
            <a:headEnd/>
            <a:tailEnd/>
          </a:ln>
          <a:effectLst/>
        </p:spPr>
        <p:txBody>
          <a:bodyPr wrap="none" lIns="252000" tIns="144000" rIns="144000" bIns="144000" rtlCol="0" anchor="ctr" anchorCtr="0">
            <a:noAutofit/>
          </a:bodyPr>
          <a:lstStyle/>
          <a:p>
            <a:pPr algn="ctr"/>
            <a:endParaRPr kumimoji="1" lang="ja-JP" altLang="en-US" sz="2400" b="1" spc="100" dirty="0">
              <a:solidFill>
                <a:srgbClr val="165F84"/>
              </a:solidFill>
              <a:latin typeface="Arial" pitchFamily="34" charset="0"/>
              <a:ea typeface="メイリオ" pitchFamily="50" charset="-128"/>
            </a:endParaRPr>
          </a:p>
        </p:txBody>
      </p:sp>
    </p:spTree>
    <p:extLst>
      <p:ext uri="{BB962C8B-B14F-4D97-AF65-F5344CB8AC3E}">
        <p14:creationId xmlns:p14="http://schemas.microsoft.com/office/powerpoint/2010/main" val="18215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グループ化 81"/>
          <p:cNvGrpSpPr/>
          <p:nvPr/>
        </p:nvGrpSpPr>
        <p:grpSpPr>
          <a:xfrm>
            <a:off x="142445" y="1096556"/>
            <a:ext cx="5300987" cy="3747540"/>
            <a:chOff x="5018925" y="1183822"/>
            <a:chExt cx="3928257" cy="2053132"/>
          </a:xfrm>
          <a:solidFill>
            <a:srgbClr val="FEE99C"/>
          </a:solidFill>
        </p:grpSpPr>
        <p:sp>
          <p:nvSpPr>
            <p:cNvPr id="71" name="円/楕円 70"/>
            <p:cNvSpPr/>
            <p:nvPr/>
          </p:nvSpPr>
          <p:spPr bwMode="auto">
            <a:xfrm>
              <a:off x="6678385" y="1183822"/>
              <a:ext cx="595993" cy="115932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2" name="円/楕円 71"/>
            <p:cNvSpPr/>
            <p:nvPr/>
          </p:nvSpPr>
          <p:spPr bwMode="auto">
            <a:xfrm rot="20000738">
              <a:off x="6398077" y="1221921"/>
              <a:ext cx="595993" cy="115932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3" name="円/楕円 72"/>
            <p:cNvSpPr/>
            <p:nvPr/>
          </p:nvSpPr>
          <p:spPr bwMode="auto">
            <a:xfrm rot="17454421">
              <a:off x="5844215" y="1055523"/>
              <a:ext cx="601295" cy="1582068"/>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4" name="円/楕円 73"/>
            <p:cNvSpPr/>
            <p:nvPr/>
          </p:nvSpPr>
          <p:spPr bwMode="auto">
            <a:xfrm rot="16200000">
              <a:off x="5664110" y="1264926"/>
              <a:ext cx="601295" cy="1891665"/>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5" name="円/楕円 74"/>
            <p:cNvSpPr/>
            <p:nvPr/>
          </p:nvSpPr>
          <p:spPr bwMode="auto">
            <a:xfrm rot="14249299">
              <a:off x="5753593" y="1471998"/>
              <a:ext cx="943958" cy="1891665"/>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6" name="円/楕円 75"/>
            <p:cNvSpPr/>
            <p:nvPr/>
          </p:nvSpPr>
          <p:spPr bwMode="auto">
            <a:xfrm rot="12457296">
              <a:off x="6171248" y="2010765"/>
              <a:ext cx="764047" cy="122618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7" name="円/楕円 76"/>
            <p:cNvSpPr/>
            <p:nvPr/>
          </p:nvSpPr>
          <p:spPr bwMode="auto">
            <a:xfrm rot="7612261">
              <a:off x="6821670" y="2081523"/>
              <a:ext cx="764047" cy="122618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8" name="円/楕円 77"/>
            <p:cNvSpPr/>
            <p:nvPr/>
          </p:nvSpPr>
          <p:spPr bwMode="auto">
            <a:xfrm rot="6368426">
              <a:off x="7521897" y="1697230"/>
              <a:ext cx="599700" cy="1750126"/>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9" name="円/楕円 78"/>
            <p:cNvSpPr/>
            <p:nvPr/>
          </p:nvSpPr>
          <p:spPr bwMode="auto">
            <a:xfrm rot="5400000">
              <a:off x="7772269" y="1384265"/>
              <a:ext cx="599700" cy="1750126"/>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0" name="円/楕円 79"/>
            <p:cNvSpPr/>
            <p:nvPr/>
          </p:nvSpPr>
          <p:spPr bwMode="auto">
            <a:xfrm rot="3948833">
              <a:off x="7354485" y="1047653"/>
              <a:ext cx="794745" cy="1750126"/>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1" name="円/楕円 80"/>
            <p:cNvSpPr/>
            <p:nvPr/>
          </p:nvSpPr>
          <p:spPr bwMode="auto">
            <a:xfrm rot="2962678">
              <a:off x="6844392" y="1260021"/>
              <a:ext cx="595993" cy="1159329"/>
            </a:xfrm>
            <a:prstGeom prst="ellipse">
              <a:avLst/>
            </a:prstGeom>
            <a:grp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sp>
        <p:nvSpPr>
          <p:cNvPr id="58" name="フローチャート : 書類 57"/>
          <p:cNvSpPr/>
          <p:nvPr/>
        </p:nvSpPr>
        <p:spPr bwMode="auto">
          <a:xfrm>
            <a:off x="1701423" y="2193866"/>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60" name="フローチャート : 書類 59"/>
          <p:cNvSpPr/>
          <p:nvPr/>
        </p:nvSpPr>
        <p:spPr bwMode="auto">
          <a:xfrm>
            <a:off x="2760059" y="2705495"/>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61" name="フローチャート : 書類 60"/>
          <p:cNvSpPr/>
          <p:nvPr/>
        </p:nvSpPr>
        <p:spPr bwMode="auto">
          <a:xfrm>
            <a:off x="2708352" y="2310888"/>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62" name="フローチャート : 書類 61"/>
          <p:cNvSpPr/>
          <p:nvPr/>
        </p:nvSpPr>
        <p:spPr bwMode="auto">
          <a:xfrm>
            <a:off x="1913695" y="2569423"/>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2" name="タイトル 1"/>
          <p:cNvSpPr>
            <a:spLocks noGrp="1"/>
          </p:cNvSpPr>
          <p:nvPr>
            <p:ph type="title"/>
          </p:nvPr>
        </p:nvSpPr>
        <p:spPr>
          <a:xfrm>
            <a:off x="346370" y="242455"/>
            <a:ext cx="7786257" cy="348557"/>
          </a:xfrm>
        </p:spPr>
        <p:txBody>
          <a:bodyPr/>
          <a:lstStyle/>
          <a:p>
            <a:r>
              <a:rPr lang="en-US" altLang="ja-JP" dirty="0"/>
              <a:t>2-1 OSS</a:t>
            </a:r>
            <a:r>
              <a:rPr lang="ja-JP" altLang="en-US" dirty="0"/>
              <a:t>の利用状況（身近に存在する</a:t>
            </a:r>
            <a:r>
              <a:rPr lang="en-US" altLang="ja-JP" dirty="0"/>
              <a:t>OSS</a:t>
            </a:r>
            <a:r>
              <a:rPr lang="ja-JP" altLang="en-US" dirty="0"/>
              <a:t>）</a:t>
            </a:r>
            <a:endParaRPr kumimoji="1" lang="ja-JP" altLang="en-US" dirty="0"/>
          </a:p>
        </p:txBody>
      </p:sp>
      <p:pic>
        <p:nvPicPr>
          <p:cNvPr id="34" name="図 33" descr="b4-089.wmf"/>
          <p:cNvPicPr>
            <a:picLocks noChangeAspect="1"/>
          </p:cNvPicPr>
          <p:nvPr/>
        </p:nvPicPr>
        <p:blipFill>
          <a:blip r:embed="rId2"/>
          <a:stretch>
            <a:fillRect/>
          </a:stretch>
        </p:blipFill>
        <p:spPr>
          <a:xfrm rot="5400000" flipH="1">
            <a:off x="471595" y="2396195"/>
            <a:ext cx="905454" cy="574191"/>
          </a:xfrm>
          <a:prstGeom prst="rect">
            <a:avLst/>
          </a:prstGeom>
        </p:spPr>
      </p:pic>
      <p:sp>
        <p:nvSpPr>
          <p:cNvPr id="38" name="Text Box 31"/>
          <p:cNvSpPr txBox="1">
            <a:spLocks noChangeArrowheads="1"/>
          </p:cNvSpPr>
          <p:nvPr/>
        </p:nvSpPr>
        <p:spPr bwMode="gray">
          <a:xfrm>
            <a:off x="317692" y="3145474"/>
            <a:ext cx="1192087" cy="246221"/>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a:solidFill>
                  <a:schemeClr val="tx1"/>
                </a:solidFill>
                <a:latin typeface="Arial" pitchFamily="34" charset="0"/>
                <a:ea typeface="メイリオ" pitchFamily="50" charset="-128"/>
              </a:rPr>
              <a:t>スマートフォン</a:t>
            </a:r>
            <a:endParaRPr lang="en-US" altLang="ja-JP" sz="1000" b="1" spc="100" dirty="0">
              <a:solidFill>
                <a:schemeClr val="tx1"/>
              </a:solidFill>
              <a:latin typeface="Arial" pitchFamily="34" charset="0"/>
              <a:ea typeface="メイリオ" pitchFamily="50" charset="-128"/>
            </a:endParaRPr>
          </a:p>
        </p:txBody>
      </p:sp>
      <p:sp>
        <p:nvSpPr>
          <p:cNvPr id="40" name="Text Box 31"/>
          <p:cNvSpPr txBox="1">
            <a:spLocks noChangeArrowheads="1"/>
          </p:cNvSpPr>
          <p:nvPr/>
        </p:nvSpPr>
        <p:spPr bwMode="gray">
          <a:xfrm>
            <a:off x="2537965" y="1814423"/>
            <a:ext cx="815985" cy="246221"/>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a:solidFill>
                  <a:schemeClr val="tx1"/>
                </a:solidFill>
                <a:latin typeface="Arial" pitchFamily="34" charset="0"/>
                <a:ea typeface="メイリオ" pitchFamily="50" charset="-128"/>
              </a:rPr>
              <a:t>洗濯機</a:t>
            </a:r>
            <a:endParaRPr lang="en-US" altLang="ja-JP" sz="1000" b="1" spc="100" dirty="0">
              <a:solidFill>
                <a:schemeClr val="tx1"/>
              </a:solidFill>
              <a:latin typeface="Arial" pitchFamily="34" charset="0"/>
              <a:ea typeface="メイリオ" pitchFamily="50" charset="-128"/>
            </a:endParaRPr>
          </a:p>
        </p:txBody>
      </p:sp>
      <p:pic>
        <p:nvPicPr>
          <p:cNvPr id="41" name="図 40" descr="b4-025.wmf"/>
          <p:cNvPicPr>
            <a:picLocks noChangeAspect="1"/>
          </p:cNvPicPr>
          <p:nvPr/>
        </p:nvPicPr>
        <p:blipFill>
          <a:blip r:embed="rId3"/>
          <a:stretch>
            <a:fillRect/>
          </a:stretch>
        </p:blipFill>
        <p:spPr>
          <a:xfrm>
            <a:off x="3957403" y="2371786"/>
            <a:ext cx="633771" cy="541984"/>
          </a:xfrm>
          <a:prstGeom prst="rect">
            <a:avLst/>
          </a:prstGeom>
          <a:effectLst>
            <a:outerShdw blurRad="127000" dist="101600" dir="5400000" algn="t" rotWithShape="0">
              <a:prstClr val="black">
                <a:alpha val="40000"/>
              </a:prstClr>
            </a:outerShdw>
          </a:effectLst>
        </p:spPr>
      </p:pic>
      <p:sp>
        <p:nvSpPr>
          <p:cNvPr id="42" name="Text Box 31"/>
          <p:cNvSpPr txBox="1">
            <a:spLocks noChangeArrowheads="1"/>
          </p:cNvSpPr>
          <p:nvPr/>
        </p:nvSpPr>
        <p:spPr bwMode="gray">
          <a:xfrm>
            <a:off x="3853682" y="2935077"/>
            <a:ext cx="1018121" cy="400110"/>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a:solidFill>
                  <a:schemeClr val="tx1"/>
                </a:solidFill>
                <a:latin typeface="Arial" pitchFamily="34" charset="0"/>
                <a:ea typeface="メイリオ" pitchFamily="50" charset="-128"/>
              </a:rPr>
              <a:t>カーナビゲーション</a:t>
            </a:r>
            <a:endParaRPr lang="en-US" altLang="ja-JP" sz="1000" b="1" spc="100" dirty="0">
              <a:solidFill>
                <a:schemeClr val="tx1"/>
              </a:solidFill>
              <a:latin typeface="Arial" pitchFamily="34" charset="0"/>
              <a:ea typeface="メイリオ" pitchFamily="50" charset="-128"/>
            </a:endParaRPr>
          </a:p>
        </p:txBody>
      </p:sp>
      <p:pic>
        <p:nvPicPr>
          <p:cNvPr id="43" name="図 42" descr="b4-043.wmf"/>
          <p:cNvPicPr>
            <a:picLocks noChangeAspect="1"/>
          </p:cNvPicPr>
          <p:nvPr/>
        </p:nvPicPr>
        <p:blipFill>
          <a:blip r:embed="rId4">
            <a:clrChange>
              <a:clrFrom>
                <a:srgbClr val="FFFFFF"/>
              </a:clrFrom>
              <a:clrTo>
                <a:srgbClr val="FFFFFF">
                  <a:alpha val="0"/>
                </a:srgbClr>
              </a:clrTo>
            </a:clrChange>
          </a:blip>
          <a:stretch>
            <a:fillRect/>
          </a:stretch>
        </p:blipFill>
        <p:spPr>
          <a:xfrm flipH="1">
            <a:off x="3010924" y="3317478"/>
            <a:ext cx="491629" cy="770414"/>
          </a:xfrm>
          <a:prstGeom prst="rect">
            <a:avLst/>
          </a:prstGeom>
          <a:effectLst>
            <a:outerShdw blurRad="127000" dist="101600" dir="5400000" algn="t" rotWithShape="0">
              <a:prstClr val="black">
                <a:alpha val="40000"/>
              </a:prstClr>
            </a:outerShdw>
          </a:effectLst>
        </p:spPr>
      </p:pic>
      <p:sp>
        <p:nvSpPr>
          <p:cNvPr id="44" name="Text Box 31"/>
          <p:cNvSpPr txBox="1">
            <a:spLocks noChangeArrowheads="1"/>
          </p:cNvSpPr>
          <p:nvPr/>
        </p:nvSpPr>
        <p:spPr bwMode="gray">
          <a:xfrm>
            <a:off x="2997739" y="4140628"/>
            <a:ext cx="817184" cy="246221"/>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a:solidFill>
                  <a:schemeClr val="tx1"/>
                </a:solidFill>
                <a:latin typeface="Arial" pitchFamily="34" charset="0"/>
                <a:ea typeface="メイリオ" pitchFamily="50" charset="-128"/>
              </a:rPr>
              <a:t>テレビ</a:t>
            </a:r>
            <a:endParaRPr lang="en-US" altLang="ja-JP" sz="1000" b="1" spc="100" dirty="0">
              <a:solidFill>
                <a:schemeClr val="tx1"/>
              </a:solidFill>
              <a:latin typeface="Arial" pitchFamily="34" charset="0"/>
              <a:ea typeface="メイリオ" pitchFamily="50" charset="-128"/>
            </a:endParaRPr>
          </a:p>
        </p:txBody>
      </p:sp>
      <p:grpSp>
        <p:nvGrpSpPr>
          <p:cNvPr id="56" name="グループ化 55"/>
          <p:cNvGrpSpPr/>
          <p:nvPr/>
        </p:nvGrpSpPr>
        <p:grpSpPr>
          <a:xfrm>
            <a:off x="2003951" y="2441516"/>
            <a:ext cx="1332000" cy="635320"/>
            <a:chOff x="6262756" y="1926173"/>
            <a:chExt cx="1332000" cy="635320"/>
          </a:xfrm>
        </p:grpSpPr>
        <p:sp>
          <p:nvSpPr>
            <p:cNvPr id="37" name="フローチャート : 書類 36"/>
            <p:cNvSpPr/>
            <p:nvPr/>
          </p:nvSpPr>
          <p:spPr bwMode="auto">
            <a:xfrm>
              <a:off x="6485467" y="1926173"/>
              <a:ext cx="897466" cy="573925"/>
            </a:xfrm>
            <a:prstGeom prst="flowChartDocumen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#include &lt;stdio.h&gt;</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main()</a:t>
              </a:r>
            </a:p>
            <a:p>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　　</a:t>
              </a:r>
              <a:r>
                <a:rPr lang="en-US" altLang="ja-JP" sz="500" b="1" dirty="0">
                  <a:solidFill>
                    <a:schemeClr val="tx1">
                      <a:lumMod val="75000"/>
                      <a:lumOff val="25000"/>
                    </a:schemeClr>
                  </a:solidFill>
                  <a:latin typeface="Courier New" pitchFamily="49" charset="0"/>
                  <a:ea typeface="メイリオ" pitchFamily="50" charset="-128"/>
                  <a:cs typeface="Courier New" pitchFamily="49" charset="0"/>
                </a:rPr>
                <a:t>printf(“helo, world!n“);</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a:p>
              <a:pPr algn="ctr"/>
              <a:r>
                <a:rPr lang="ja-JP" altLang="en-US" sz="500" b="1" dirty="0">
                  <a:solidFill>
                    <a:schemeClr val="tx1">
                      <a:lumMod val="75000"/>
                      <a:lumOff val="25000"/>
                    </a:schemeClr>
                  </a:solidFill>
                  <a:latin typeface="Courier New" pitchFamily="49" charset="0"/>
                  <a:ea typeface="メイリオ" pitchFamily="50" charset="-128"/>
                  <a:cs typeface="Courier New" pitchFamily="49" charset="0"/>
                </a:rPr>
                <a:t>・</a:t>
              </a:r>
            </a:p>
          </p:txBody>
        </p:sp>
        <p:sp>
          <p:nvSpPr>
            <p:cNvPr id="55" name="タイトル 1"/>
            <p:cNvSpPr txBox="1">
              <a:spLocks/>
            </p:cNvSpPr>
            <p:nvPr/>
          </p:nvSpPr>
          <p:spPr bwMode="gray">
            <a:xfrm>
              <a:off x="6262756" y="1970562"/>
              <a:ext cx="1332000" cy="590931"/>
            </a:xfrm>
            <a:prstGeom prst="rect">
              <a:avLst/>
            </a:prstGeom>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ja-JP" sz="3600" b="1" i="0" u="none" strike="noStrike" kern="0" cap="none" spc="100" normalizeH="0" baseline="0" noProof="0" dirty="0">
                  <a:ln>
                    <a:noFill/>
                  </a:ln>
                  <a:solidFill>
                    <a:srgbClr val="0070C0"/>
                  </a:solidFill>
                  <a:effectLst/>
                  <a:uLnTx/>
                  <a:uFillTx/>
                  <a:latin typeface="Arial Black" pitchFamily="34" charset="0"/>
                  <a:ea typeface="メイリオ" pitchFamily="50" charset="-128"/>
                  <a:cs typeface="+mj-cs"/>
                </a:rPr>
                <a:t>OSS</a:t>
              </a:r>
              <a:endParaRPr kumimoji="1" lang="ja-JP" altLang="en-US" sz="3600" b="1" i="0" u="none" strike="noStrike" kern="0" cap="none" spc="100" normalizeH="0" baseline="0" noProof="0" dirty="0">
                <a:ln>
                  <a:noFill/>
                </a:ln>
                <a:solidFill>
                  <a:srgbClr val="0070C0"/>
                </a:solidFill>
                <a:effectLst/>
                <a:uLnTx/>
                <a:uFillTx/>
                <a:latin typeface="Arial Black" pitchFamily="34" charset="0"/>
                <a:ea typeface="メイリオ" pitchFamily="50" charset="-128"/>
                <a:cs typeface="+mj-cs"/>
              </a:endParaRPr>
            </a:p>
          </p:txBody>
        </p:sp>
      </p:grpSp>
      <p:sp>
        <p:nvSpPr>
          <p:cNvPr id="66" name="上矢印 65"/>
          <p:cNvSpPr/>
          <p:nvPr/>
        </p:nvSpPr>
        <p:spPr bwMode="auto">
          <a:xfrm rot="13417229" flipH="1" flipV="1">
            <a:off x="3029561" y="1945337"/>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70" name="Text Box 31"/>
          <p:cNvSpPr txBox="1">
            <a:spLocks noChangeArrowheads="1"/>
          </p:cNvSpPr>
          <p:nvPr/>
        </p:nvSpPr>
        <p:spPr bwMode="gray">
          <a:xfrm>
            <a:off x="1320917" y="3648084"/>
            <a:ext cx="1458686" cy="553998"/>
          </a:xfrm>
          <a:prstGeom prst="rect">
            <a:avLst/>
          </a:prstGeom>
          <a:noFill/>
          <a:ln w="3175" cap="rnd">
            <a:noFill/>
            <a:miter lim="800000"/>
            <a:headEnd/>
            <a:tailEnd/>
          </a:ln>
          <a:effectLst/>
        </p:spPr>
        <p:txBody>
          <a:bodyPr wrap="square">
            <a:spAutoFit/>
          </a:bodyPr>
          <a:lstStyle/>
          <a:p>
            <a:pPr>
              <a:lnSpc>
                <a:spcPct val="150000"/>
              </a:lnSpc>
              <a:buClr>
                <a:srgbClr val="C00000"/>
              </a:buClr>
              <a:defRPr/>
            </a:pPr>
            <a:r>
              <a:rPr lang="ja-JP" altLang="en-US" sz="1000" b="1" spc="100" dirty="0">
                <a:solidFill>
                  <a:schemeClr val="tx1"/>
                </a:solidFill>
                <a:latin typeface="Arial" pitchFamily="34" charset="0"/>
                <a:ea typeface="メイリオ" pitchFamily="50" charset="-128"/>
              </a:rPr>
              <a:t>オンラインショップなどの</a:t>
            </a:r>
            <a:r>
              <a:rPr lang="en-US" altLang="ja-JP" sz="1000" b="1" spc="100" dirty="0">
                <a:solidFill>
                  <a:schemeClr val="tx1"/>
                </a:solidFill>
                <a:latin typeface="Arial" pitchFamily="34" charset="0"/>
                <a:ea typeface="メイリオ" pitchFamily="50" charset="-128"/>
              </a:rPr>
              <a:t>Web</a:t>
            </a:r>
            <a:r>
              <a:rPr lang="ja-JP" altLang="en-US" sz="1000" b="1" spc="100" dirty="0">
                <a:solidFill>
                  <a:schemeClr val="tx1"/>
                </a:solidFill>
                <a:latin typeface="Arial" pitchFamily="34" charset="0"/>
                <a:ea typeface="メイリオ" pitchFamily="50" charset="-128"/>
              </a:rPr>
              <a:t>サイト</a:t>
            </a:r>
            <a:endParaRPr lang="en-US" altLang="ja-JP" sz="1000" b="1" spc="100" dirty="0">
              <a:solidFill>
                <a:schemeClr val="tx1"/>
              </a:solidFill>
              <a:latin typeface="Arial" pitchFamily="34" charset="0"/>
              <a:ea typeface="メイリオ" pitchFamily="50" charset="-128"/>
            </a:endParaRPr>
          </a:p>
        </p:txBody>
      </p:sp>
      <p:grpSp>
        <p:nvGrpSpPr>
          <p:cNvPr id="90" name="グループ化 89"/>
          <p:cNvGrpSpPr/>
          <p:nvPr/>
        </p:nvGrpSpPr>
        <p:grpSpPr>
          <a:xfrm>
            <a:off x="4605107" y="1232807"/>
            <a:ext cx="4579724" cy="2024743"/>
            <a:chOff x="98411" y="1249136"/>
            <a:chExt cx="4579724" cy="2024743"/>
          </a:xfrm>
          <a:effectLst>
            <a:outerShdw blurRad="50800" dist="38100" dir="2700000" algn="tl" rotWithShape="0">
              <a:prstClr val="black">
                <a:alpha val="40000"/>
              </a:prstClr>
            </a:outerShdw>
          </a:effectLst>
        </p:grpSpPr>
        <p:sp>
          <p:nvSpPr>
            <p:cNvPr id="91" name="正方形/長方形 90"/>
            <p:cNvSpPr/>
            <p:nvPr/>
          </p:nvSpPr>
          <p:spPr bwMode="auto">
            <a:xfrm>
              <a:off x="322752" y="1249136"/>
              <a:ext cx="4355383" cy="2024743"/>
            </a:xfrm>
            <a:prstGeom prst="rect">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a:solidFill>
                  <a:schemeClr val="tx1">
                    <a:lumMod val="75000"/>
                    <a:lumOff val="25000"/>
                  </a:schemeClr>
                </a:solidFill>
                <a:latin typeface="Arial" pitchFamily="34" charset="0"/>
                <a:ea typeface="メイリオ" pitchFamily="50" charset="-128"/>
              </a:endParaRPr>
            </a:p>
          </p:txBody>
        </p:sp>
        <p:sp>
          <p:nvSpPr>
            <p:cNvPr id="92" name="二等辺三角形 91"/>
            <p:cNvSpPr/>
            <p:nvPr/>
          </p:nvSpPr>
          <p:spPr bwMode="auto">
            <a:xfrm rot="16200000" flipH="1">
              <a:off x="182326" y="1853515"/>
              <a:ext cx="648153" cy="815984"/>
            </a:xfrm>
            <a:prstGeom prst="triangle">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a:solidFill>
                  <a:schemeClr val="tx1">
                    <a:lumMod val="75000"/>
                    <a:lumOff val="25000"/>
                  </a:schemeClr>
                </a:solidFill>
                <a:latin typeface="Arial" pitchFamily="34" charset="0"/>
                <a:ea typeface="メイリオ" pitchFamily="50" charset="-128"/>
              </a:endParaRPr>
            </a:p>
          </p:txBody>
        </p:sp>
      </p:grpSp>
      <p:sp>
        <p:nvSpPr>
          <p:cNvPr id="93" name="Text Box 31"/>
          <p:cNvSpPr txBox="1">
            <a:spLocks noChangeArrowheads="1"/>
          </p:cNvSpPr>
          <p:nvPr/>
        </p:nvSpPr>
        <p:spPr bwMode="gray">
          <a:xfrm>
            <a:off x="4882250" y="1428744"/>
            <a:ext cx="4283695" cy="1681844"/>
          </a:xfrm>
          <a:prstGeom prst="rect">
            <a:avLst/>
          </a:prstGeom>
          <a:noFill/>
          <a:ln w="3175" cap="rnd">
            <a:noFill/>
            <a:miter lim="800000"/>
            <a:headEnd/>
            <a:tailEnd/>
          </a:ln>
          <a:effectLst/>
        </p:spPr>
        <p:txBody>
          <a:bodyPr wrap="square" lIns="72000" tIns="0" rIns="144000" bIns="0" anchor="t">
            <a:noAutofit/>
          </a:bodyPr>
          <a:lstStyle/>
          <a:p>
            <a:pPr marL="252000" indent="-252000">
              <a:lnSpc>
                <a:spcPct val="150000"/>
              </a:lnSpc>
              <a:spcBef>
                <a:spcPts val="600"/>
              </a:spcBef>
              <a:buClr>
                <a:srgbClr val="32A8C0"/>
              </a:buClr>
              <a:buFont typeface="Wingdings" pitchFamily="2" charset="2"/>
              <a:buChar char="l"/>
              <a:defRPr/>
            </a:pPr>
            <a:r>
              <a:rPr lang="ja-JP" altLang="en-US" sz="1400" b="1" spc="100" dirty="0">
                <a:solidFill>
                  <a:srgbClr val="27A2B3"/>
                </a:solidFill>
                <a:latin typeface="Arial" pitchFamily="34" charset="0"/>
                <a:ea typeface="メイリオ" pitchFamily="50" charset="-128"/>
              </a:rPr>
              <a:t>電子機器　</a:t>
            </a:r>
            <a:r>
              <a:rPr lang="ja-JP" altLang="en-US" sz="1200" b="1" spc="100" dirty="0">
                <a:solidFill>
                  <a:schemeClr val="tx1">
                    <a:lumMod val="75000"/>
                    <a:lumOff val="25000"/>
                  </a:schemeClr>
                </a:solidFill>
                <a:latin typeface="Arial" pitchFamily="34" charset="0"/>
                <a:ea typeface="メイリオ" pitchFamily="50" charset="-128"/>
              </a:rPr>
              <a:t>スマートフォン、エアコン、冷蔵庫、</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洗濯機などデジタル家電などに利用</a:t>
            </a:r>
            <a:endParaRPr lang="en-US" altLang="ja-JP" sz="1200" b="1" spc="100" dirty="0">
              <a:solidFill>
                <a:schemeClr val="tx1">
                  <a:lumMod val="75000"/>
                  <a:lumOff val="25000"/>
                </a:schemeClr>
              </a:solidFill>
              <a:latin typeface="Arial" pitchFamily="34" charset="0"/>
              <a:ea typeface="メイリオ" pitchFamily="50" charset="-128"/>
            </a:endParaRPr>
          </a:p>
          <a:p>
            <a:pPr marL="252000" indent="-252000">
              <a:lnSpc>
                <a:spcPct val="150000"/>
              </a:lnSpc>
              <a:spcBef>
                <a:spcPts val="600"/>
              </a:spcBef>
              <a:buClr>
                <a:srgbClr val="32A8C0"/>
              </a:buClr>
              <a:buFont typeface="Wingdings" pitchFamily="2" charset="2"/>
              <a:buChar char="l"/>
              <a:defRPr/>
            </a:pPr>
            <a:r>
              <a:rPr lang="en-US" altLang="ja-JP" sz="1400" b="1" spc="100" dirty="0">
                <a:solidFill>
                  <a:srgbClr val="27A2B3"/>
                </a:solidFill>
                <a:latin typeface="Arial" pitchFamily="34" charset="0"/>
                <a:ea typeface="メイリオ" pitchFamily="50" charset="-128"/>
              </a:rPr>
              <a:t>Web</a:t>
            </a:r>
            <a:r>
              <a:rPr lang="ja-JP" altLang="en-US" sz="1400" b="1" spc="100" dirty="0">
                <a:solidFill>
                  <a:srgbClr val="27A2B3"/>
                </a:solidFill>
                <a:latin typeface="Arial" pitchFamily="34" charset="0"/>
                <a:ea typeface="メイリオ" pitchFamily="50" charset="-128"/>
              </a:rPr>
              <a:t>　</a:t>
            </a:r>
            <a:r>
              <a:rPr lang="ja-JP" altLang="en-US" sz="1200" b="1" spc="100" dirty="0">
                <a:solidFill>
                  <a:schemeClr val="tx1">
                    <a:lumMod val="75000"/>
                    <a:lumOff val="25000"/>
                  </a:schemeClr>
                </a:solidFill>
                <a:latin typeface="Arial" pitchFamily="34" charset="0"/>
                <a:ea typeface="メイリオ" pitchFamily="50" charset="-128"/>
              </a:rPr>
              <a:t>オンラインショップやホームページなど、インターネットサイトを構築するさまざまな</a:t>
            </a:r>
            <a:br>
              <a:rPr lang="en-US" altLang="ja-JP" sz="1200" b="1" spc="100" dirty="0">
                <a:solidFill>
                  <a:schemeClr val="tx1">
                    <a:lumMod val="75000"/>
                    <a:lumOff val="25000"/>
                  </a:schemeClr>
                </a:solidFill>
                <a:latin typeface="Arial" pitchFamily="34" charset="0"/>
                <a:ea typeface="メイリオ" pitchFamily="50" charset="-128"/>
              </a:rPr>
            </a:br>
            <a:r>
              <a:rPr lang="ja-JP" altLang="en-US" sz="1200" b="1" spc="100" dirty="0">
                <a:solidFill>
                  <a:schemeClr val="tx1">
                    <a:lumMod val="75000"/>
                    <a:lumOff val="25000"/>
                  </a:schemeClr>
                </a:solidFill>
                <a:latin typeface="Arial" pitchFamily="34" charset="0"/>
                <a:ea typeface="メイリオ" pitchFamily="50" charset="-128"/>
              </a:rPr>
              <a:t>ハードウェア・ソフトウェアに利用</a:t>
            </a:r>
          </a:p>
        </p:txBody>
      </p:sp>
      <p:pic>
        <p:nvPicPr>
          <p:cNvPr id="54" name="図 53" descr="1.png"/>
          <p:cNvPicPr>
            <a:picLocks noChangeAspect="1"/>
          </p:cNvPicPr>
          <p:nvPr/>
        </p:nvPicPr>
        <p:blipFill>
          <a:blip r:embed="rId5"/>
          <a:srcRect l="14616" t="23101" r="24955" b="27613"/>
          <a:stretch>
            <a:fillRect/>
          </a:stretch>
        </p:blipFill>
        <p:spPr>
          <a:xfrm flipH="1">
            <a:off x="8250529" y="4335237"/>
            <a:ext cx="1222084" cy="996736"/>
          </a:xfrm>
          <a:prstGeom prst="rect">
            <a:avLst/>
          </a:prstGeom>
        </p:spPr>
      </p:pic>
      <p:sp>
        <p:nvSpPr>
          <p:cNvPr id="98" name="正方形/長方形 97"/>
          <p:cNvSpPr/>
          <p:nvPr/>
        </p:nvSpPr>
        <p:spPr bwMode="auto">
          <a:xfrm>
            <a:off x="257440" y="575734"/>
            <a:ext cx="8957732" cy="57600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sp>
        <p:nvSpPr>
          <p:cNvPr id="99" name="Text Box 31"/>
          <p:cNvSpPr txBox="1">
            <a:spLocks noChangeArrowheads="1"/>
          </p:cNvSpPr>
          <p:nvPr/>
        </p:nvSpPr>
        <p:spPr bwMode="gray">
          <a:xfrm>
            <a:off x="376421" y="662418"/>
            <a:ext cx="10025689" cy="488976"/>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400" b="1" spc="100" dirty="0">
                <a:solidFill>
                  <a:schemeClr val="tx1">
                    <a:lumMod val="75000"/>
                    <a:lumOff val="25000"/>
                  </a:schemeClr>
                </a:solidFill>
                <a:latin typeface="Arial" pitchFamily="34" charset="0"/>
                <a:ea typeface="メイリオ" pitchFamily="50" charset="-128"/>
              </a:rPr>
              <a:t>前章にて説明したようなメリットにより、近年社会基盤の一つとして、私たちの生活の中で多く利用されています。</a:t>
            </a:r>
          </a:p>
        </p:txBody>
      </p:sp>
      <p:cxnSp>
        <p:nvCxnSpPr>
          <p:cNvPr id="100" name="直線コネクタ 99"/>
          <p:cNvCxnSpPr/>
          <p:nvPr/>
        </p:nvCxnSpPr>
        <p:spPr bwMode="auto">
          <a:xfrm>
            <a:off x="350573" y="643467"/>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01" name="直線コネクタ 100"/>
          <p:cNvCxnSpPr/>
          <p:nvPr/>
        </p:nvCxnSpPr>
        <p:spPr bwMode="auto">
          <a:xfrm>
            <a:off x="350573" y="1080946"/>
            <a:ext cx="8771467" cy="0"/>
          </a:xfrm>
          <a:prstGeom prst="line">
            <a:avLst/>
          </a:prstGeom>
          <a:noFill/>
          <a:ln w="19050" cap="flat" cmpd="sng" algn="ctr">
            <a:solidFill>
              <a:schemeClr val="bg1"/>
            </a:solidFill>
            <a:prstDash val="dash"/>
            <a:round/>
            <a:headEnd type="none" w="med" len="med"/>
            <a:tailEnd type="none" w="med" len="med"/>
          </a:ln>
          <a:effectLst/>
        </p:spPr>
      </p:cxnSp>
      <p:grpSp>
        <p:nvGrpSpPr>
          <p:cNvPr id="128" name="グループ化 127"/>
          <p:cNvGrpSpPr/>
          <p:nvPr/>
        </p:nvGrpSpPr>
        <p:grpSpPr>
          <a:xfrm flipH="1">
            <a:off x="594937" y="3642430"/>
            <a:ext cx="933958" cy="840302"/>
            <a:chOff x="577525" y="587829"/>
            <a:chExt cx="6912301" cy="6219145"/>
          </a:xfrm>
          <a:effectLst>
            <a:outerShdw blurRad="127000" dist="101600" dir="5400000" algn="t" rotWithShape="0">
              <a:prstClr val="black">
                <a:alpha val="40000"/>
              </a:prstClr>
            </a:outerShdw>
          </a:effectLst>
        </p:grpSpPr>
        <p:pic>
          <p:nvPicPr>
            <p:cNvPr id="1026" name="Picture 2" descr="C:\Users\admin\Desktop\b3-152.wmf"/>
            <p:cNvPicPr>
              <a:picLocks noChangeAspect="1" noChangeArrowheads="1"/>
            </p:cNvPicPr>
            <p:nvPr/>
          </p:nvPicPr>
          <p:blipFill>
            <a:blip r:embed="rId6"/>
            <a:srcRect/>
            <a:stretch>
              <a:fillRect/>
            </a:stretch>
          </p:blipFill>
          <p:spPr bwMode="auto">
            <a:xfrm>
              <a:off x="577525" y="587829"/>
              <a:ext cx="6912301" cy="6219145"/>
            </a:xfrm>
            <a:prstGeom prst="rect">
              <a:avLst/>
            </a:prstGeom>
            <a:noFill/>
          </p:spPr>
        </p:pic>
        <p:sp>
          <p:nvSpPr>
            <p:cNvPr id="69" name="フリーフォーム 68"/>
            <p:cNvSpPr/>
            <p:nvPr/>
          </p:nvSpPr>
          <p:spPr bwMode="auto">
            <a:xfrm>
              <a:off x="2514600" y="925286"/>
              <a:ext cx="4680857" cy="3243943"/>
            </a:xfrm>
            <a:custGeom>
              <a:avLst/>
              <a:gdLst>
                <a:gd name="connsiteX0" fmla="*/ 326571 w 4680857"/>
                <a:gd name="connsiteY0" fmla="*/ 0 h 3243943"/>
                <a:gd name="connsiteX1" fmla="*/ 4680857 w 4680857"/>
                <a:gd name="connsiteY1" fmla="*/ 217714 h 3243943"/>
                <a:gd name="connsiteX2" fmla="*/ 4452257 w 4680857"/>
                <a:gd name="connsiteY2" fmla="*/ 3243943 h 3243943"/>
                <a:gd name="connsiteX3" fmla="*/ 0 w 4680857"/>
                <a:gd name="connsiteY3" fmla="*/ 2841171 h 3243943"/>
                <a:gd name="connsiteX4" fmla="*/ 326571 w 4680857"/>
                <a:gd name="connsiteY4" fmla="*/ 0 h 324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857" h="3243943">
                  <a:moveTo>
                    <a:pt x="326571" y="0"/>
                  </a:moveTo>
                  <a:lnTo>
                    <a:pt x="4680857" y="217714"/>
                  </a:lnTo>
                  <a:lnTo>
                    <a:pt x="4452257" y="3243943"/>
                  </a:lnTo>
                  <a:lnTo>
                    <a:pt x="0" y="2841171"/>
                  </a:lnTo>
                  <a:lnTo>
                    <a:pt x="326571" y="0"/>
                  </a:lnTo>
                  <a:close/>
                </a:path>
              </a:pathLst>
            </a:cu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3" name="フリーフォーム 82"/>
            <p:cNvSpPr/>
            <p:nvPr/>
          </p:nvSpPr>
          <p:spPr bwMode="auto">
            <a:xfrm>
              <a:off x="2721428" y="947056"/>
              <a:ext cx="4484915" cy="849085"/>
            </a:xfrm>
            <a:custGeom>
              <a:avLst/>
              <a:gdLst>
                <a:gd name="connsiteX0" fmla="*/ 1169693 w 5502208"/>
                <a:gd name="connsiteY0" fmla="*/ 0 h 2094979"/>
                <a:gd name="connsiteX1" fmla="*/ 5502208 w 5502208"/>
                <a:gd name="connsiteY1" fmla="*/ 250371 h 2094979"/>
                <a:gd name="connsiteX2" fmla="*/ 5436893 w 5502208"/>
                <a:gd name="connsiteY2" fmla="*/ 1360714 h 2094979"/>
                <a:gd name="connsiteX3" fmla="*/ 1039065 w 5502208"/>
                <a:gd name="connsiteY3" fmla="*/ 1055914 h 2094979"/>
                <a:gd name="connsiteX4" fmla="*/ 1169693 w 5502208"/>
                <a:gd name="connsiteY4" fmla="*/ 0 h 2094979"/>
                <a:gd name="connsiteX0" fmla="*/ 130628 w 4463143"/>
                <a:gd name="connsiteY0" fmla="*/ 0 h 1360714"/>
                <a:gd name="connsiteX1" fmla="*/ 4463143 w 4463143"/>
                <a:gd name="connsiteY1" fmla="*/ 250371 h 1360714"/>
                <a:gd name="connsiteX2" fmla="*/ 4397828 w 4463143"/>
                <a:gd name="connsiteY2" fmla="*/ 1360714 h 1360714"/>
                <a:gd name="connsiteX3" fmla="*/ 0 w 4463143"/>
                <a:gd name="connsiteY3" fmla="*/ 1055914 h 1360714"/>
                <a:gd name="connsiteX4" fmla="*/ 130628 w 4463143"/>
                <a:gd name="connsiteY4" fmla="*/ 0 h 1360714"/>
                <a:gd name="connsiteX0" fmla="*/ 130628 w 4463143"/>
                <a:gd name="connsiteY0" fmla="*/ 0 h 1360714"/>
                <a:gd name="connsiteX1" fmla="*/ 4463143 w 4463143"/>
                <a:gd name="connsiteY1" fmla="*/ 250371 h 1360714"/>
                <a:gd name="connsiteX2" fmla="*/ 4397828 w 4463143"/>
                <a:gd name="connsiteY2" fmla="*/ 1360714 h 1360714"/>
                <a:gd name="connsiteX3" fmla="*/ 0 w 4463143"/>
                <a:gd name="connsiteY3" fmla="*/ 1055914 h 1360714"/>
                <a:gd name="connsiteX4" fmla="*/ 130628 w 4463143"/>
                <a:gd name="connsiteY4" fmla="*/ 0 h 1360714"/>
                <a:gd name="connsiteX0" fmla="*/ 130628 w 4463143"/>
                <a:gd name="connsiteY0" fmla="*/ 0 h 1360714"/>
                <a:gd name="connsiteX1" fmla="*/ 4463143 w 4463143"/>
                <a:gd name="connsiteY1" fmla="*/ 250371 h 1360714"/>
                <a:gd name="connsiteX2" fmla="*/ 4397828 w 4463143"/>
                <a:gd name="connsiteY2" fmla="*/ 1360714 h 1360714"/>
                <a:gd name="connsiteX3" fmla="*/ 0 w 4463143"/>
                <a:gd name="connsiteY3" fmla="*/ 1055914 h 1360714"/>
                <a:gd name="connsiteX4" fmla="*/ 130628 w 4463143"/>
                <a:gd name="connsiteY4" fmla="*/ 0 h 1360714"/>
                <a:gd name="connsiteX0" fmla="*/ 130628 w 4463143"/>
                <a:gd name="connsiteY0" fmla="*/ 0 h 1360714"/>
                <a:gd name="connsiteX1" fmla="*/ 4463143 w 4463143"/>
                <a:gd name="connsiteY1" fmla="*/ 250371 h 1360714"/>
                <a:gd name="connsiteX2" fmla="*/ 4397828 w 4463143"/>
                <a:gd name="connsiteY2" fmla="*/ 1360714 h 1360714"/>
                <a:gd name="connsiteX3" fmla="*/ 0 w 4463143"/>
                <a:gd name="connsiteY3" fmla="*/ 1055914 h 1360714"/>
                <a:gd name="connsiteX4" fmla="*/ 130628 w 4463143"/>
                <a:gd name="connsiteY4" fmla="*/ 0 h 1360714"/>
                <a:gd name="connsiteX0" fmla="*/ 1219199 w 4463143"/>
                <a:gd name="connsiteY0" fmla="*/ 0 h 2327969"/>
                <a:gd name="connsiteX1" fmla="*/ 4463143 w 4463143"/>
                <a:gd name="connsiteY1" fmla="*/ 1217626 h 2327969"/>
                <a:gd name="connsiteX2" fmla="*/ 4397828 w 4463143"/>
                <a:gd name="connsiteY2" fmla="*/ 2327969 h 2327969"/>
                <a:gd name="connsiteX3" fmla="*/ 0 w 4463143"/>
                <a:gd name="connsiteY3" fmla="*/ 2023169 h 2327969"/>
                <a:gd name="connsiteX4" fmla="*/ 1219199 w 4463143"/>
                <a:gd name="connsiteY4" fmla="*/ 0 h 2327969"/>
                <a:gd name="connsiteX0" fmla="*/ 1219199 w 5551714"/>
                <a:gd name="connsiteY0" fmla="*/ 0 h 2327969"/>
                <a:gd name="connsiteX1" fmla="*/ 5551714 w 5551714"/>
                <a:gd name="connsiteY1" fmla="*/ 299554 h 2327969"/>
                <a:gd name="connsiteX2" fmla="*/ 4397828 w 5551714"/>
                <a:gd name="connsiteY2" fmla="*/ 2327969 h 2327969"/>
                <a:gd name="connsiteX3" fmla="*/ 0 w 5551714"/>
                <a:gd name="connsiteY3" fmla="*/ 2023169 h 2327969"/>
                <a:gd name="connsiteX4" fmla="*/ 1219199 w 5551714"/>
                <a:gd name="connsiteY4" fmla="*/ 0 h 2327969"/>
                <a:gd name="connsiteX0" fmla="*/ 1219199 w 5551714"/>
                <a:gd name="connsiteY0" fmla="*/ 0 h 2023169"/>
                <a:gd name="connsiteX1" fmla="*/ 5551714 w 5551714"/>
                <a:gd name="connsiteY1" fmla="*/ 299554 h 2023169"/>
                <a:gd name="connsiteX2" fmla="*/ 5497285 w 5551714"/>
                <a:gd name="connsiteY2" fmla="*/ 1278743 h 2023169"/>
                <a:gd name="connsiteX3" fmla="*/ 0 w 5551714"/>
                <a:gd name="connsiteY3" fmla="*/ 2023169 h 2023169"/>
                <a:gd name="connsiteX4" fmla="*/ 1219199 w 5551714"/>
                <a:gd name="connsiteY4" fmla="*/ 0 h 2023169"/>
                <a:gd name="connsiteX0" fmla="*/ 10885 w 4343400"/>
                <a:gd name="connsiteY0" fmla="*/ 0 h 1278743"/>
                <a:gd name="connsiteX1" fmla="*/ 4343400 w 4343400"/>
                <a:gd name="connsiteY1" fmla="*/ 299554 h 1278743"/>
                <a:gd name="connsiteX2" fmla="*/ 4288971 w 4343400"/>
                <a:gd name="connsiteY2" fmla="*/ 1278743 h 1278743"/>
                <a:gd name="connsiteX3" fmla="*/ 0 w 4343400"/>
                <a:gd name="connsiteY3" fmla="*/ 793609 h 1278743"/>
                <a:gd name="connsiteX4" fmla="*/ 10885 w 4343400"/>
                <a:gd name="connsiteY4" fmla="*/ 0 h 1278743"/>
                <a:gd name="connsiteX0" fmla="*/ 10885 w 4343400"/>
                <a:gd name="connsiteY0" fmla="*/ 0 h 1278743"/>
                <a:gd name="connsiteX1" fmla="*/ 4343400 w 4343400"/>
                <a:gd name="connsiteY1" fmla="*/ 299554 h 1278743"/>
                <a:gd name="connsiteX2" fmla="*/ 4288971 w 4343400"/>
                <a:gd name="connsiteY2" fmla="*/ 1278743 h 1278743"/>
                <a:gd name="connsiteX3" fmla="*/ 0 w 4343400"/>
                <a:gd name="connsiteY3" fmla="*/ 793609 h 1278743"/>
                <a:gd name="connsiteX4" fmla="*/ 10885 w 4343400"/>
                <a:gd name="connsiteY4" fmla="*/ 0 h 1278743"/>
                <a:gd name="connsiteX0" fmla="*/ 152400 w 4484915"/>
                <a:gd name="connsiteY0" fmla="*/ 0 h 1278743"/>
                <a:gd name="connsiteX1" fmla="*/ 4484915 w 4484915"/>
                <a:gd name="connsiteY1" fmla="*/ 299554 h 1278743"/>
                <a:gd name="connsiteX2" fmla="*/ 4430486 w 4484915"/>
                <a:gd name="connsiteY2" fmla="*/ 1278743 h 1278743"/>
                <a:gd name="connsiteX3" fmla="*/ 0 w 4484915"/>
                <a:gd name="connsiteY3" fmla="*/ 793609 h 1278743"/>
                <a:gd name="connsiteX4" fmla="*/ 152400 w 4484915"/>
                <a:gd name="connsiteY4" fmla="*/ 0 h 1278743"/>
                <a:gd name="connsiteX0" fmla="*/ 152400 w 4484915"/>
                <a:gd name="connsiteY0" fmla="*/ 0 h 1278743"/>
                <a:gd name="connsiteX1" fmla="*/ 4484915 w 4484915"/>
                <a:gd name="connsiteY1" fmla="*/ 299554 h 1278743"/>
                <a:gd name="connsiteX2" fmla="*/ 4430486 w 4484915"/>
                <a:gd name="connsiteY2" fmla="*/ 1278743 h 1278743"/>
                <a:gd name="connsiteX3" fmla="*/ 0 w 4484915"/>
                <a:gd name="connsiteY3" fmla="*/ 793609 h 1278743"/>
                <a:gd name="connsiteX4" fmla="*/ 152400 w 4484915"/>
                <a:gd name="connsiteY4" fmla="*/ 0 h 1278743"/>
                <a:gd name="connsiteX0" fmla="*/ 152400 w 4484915"/>
                <a:gd name="connsiteY0" fmla="*/ 0 h 1278743"/>
                <a:gd name="connsiteX1" fmla="*/ 4484915 w 4484915"/>
                <a:gd name="connsiteY1" fmla="*/ 299554 h 1278743"/>
                <a:gd name="connsiteX2" fmla="*/ 4430486 w 4484915"/>
                <a:gd name="connsiteY2" fmla="*/ 1278743 h 1278743"/>
                <a:gd name="connsiteX3" fmla="*/ 0 w 4484915"/>
                <a:gd name="connsiteY3" fmla="*/ 1006732 h 1278743"/>
                <a:gd name="connsiteX4" fmla="*/ 152400 w 4484915"/>
                <a:gd name="connsiteY4" fmla="*/ 0 h 127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915" h="1278743">
                  <a:moveTo>
                    <a:pt x="152400" y="0"/>
                  </a:moveTo>
                  <a:lnTo>
                    <a:pt x="4484915" y="299554"/>
                  </a:lnTo>
                  <a:lnTo>
                    <a:pt x="4430486" y="1278743"/>
                  </a:lnTo>
                  <a:lnTo>
                    <a:pt x="0" y="1006732"/>
                  </a:lnTo>
                  <a:lnTo>
                    <a:pt x="152400" y="0"/>
                  </a:lnTo>
                  <a:close/>
                </a:path>
              </a:pathLst>
            </a:custGeom>
            <a:solidFill>
              <a:srgbClr val="E349A1"/>
            </a:solidFill>
            <a:ln w="9525">
              <a:noFill/>
              <a:miter lim="800000"/>
              <a:headEnd/>
              <a:tailEnd/>
            </a:ln>
            <a:effectLst/>
          </p:spPr>
          <p:txBody>
            <a:bodyPr wrap="square" lIns="0" tIns="0" rIns="0" bIns="0" rtlCol="0" anchor="ctr" anchorCtr="0">
              <a:noAutofit/>
            </a:bodyPr>
            <a:lstStyle/>
            <a:p>
              <a:pPr algn="ctr">
                <a:lnSpc>
                  <a:spcPct val="150000"/>
                </a:lnSpc>
              </a:pPr>
              <a:r>
                <a:rPr kumimoji="1" lang="en-US" altLang="ja-JP" sz="300" b="1" spc="100" dirty="0">
                  <a:solidFill>
                    <a:schemeClr val="bg1"/>
                  </a:solidFill>
                  <a:latin typeface="Arial" pitchFamily="34" charset="0"/>
                  <a:ea typeface="メイリオ" pitchFamily="50" charset="-128"/>
                </a:rPr>
                <a:t>ONLINE SHOP</a:t>
              </a:r>
              <a:endParaRPr kumimoji="1" lang="ja-JP" altLang="en-US" sz="300" b="1" spc="100" dirty="0">
                <a:solidFill>
                  <a:schemeClr val="bg1"/>
                </a:solidFill>
                <a:latin typeface="Arial" pitchFamily="34" charset="0"/>
                <a:ea typeface="メイリオ" pitchFamily="50" charset="-128"/>
              </a:endParaRPr>
            </a:p>
          </p:txBody>
        </p:sp>
        <p:grpSp>
          <p:nvGrpSpPr>
            <p:cNvPr id="102" name="グループ化 101"/>
            <p:cNvGrpSpPr/>
            <p:nvPr/>
          </p:nvGrpSpPr>
          <p:grpSpPr>
            <a:xfrm>
              <a:off x="2841171" y="1894114"/>
              <a:ext cx="1219200" cy="740229"/>
              <a:chOff x="2841171" y="1894114"/>
              <a:chExt cx="1219200" cy="740229"/>
            </a:xfrm>
          </p:grpSpPr>
          <p:sp>
            <p:nvSpPr>
              <p:cNvPr id="84" name="フリーフォーム 83"/>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88" name="直線コネクタ 87"/>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89" name="直線コネクタ 88"/>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94" name="直線コネクタ 93"/>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03" name="グループ化 102"/>
            <p:cNvGrpSpPr/>
            <p:nvPr/>
          </p:nvGrpSpPr>
          <p:grpSpPr>
            <a:xfrm>
              <a:off x="4272642" y="2008414"/>
              <a:ext cx="1219200" cy="740229"/>
              <a:chOff x="2841171" y="1894114"/>
              <a:chExt cx="1219200" cy="740229"/>
            </a:xfrm>
          </p:grpSpPr>
          <p:sp>
            <p:nvSpPr>
              <p:cNvPr id="104" name="フリーフォーム 103"/>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05" name="直線コネクタ 104"/>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06" name="直線コネクタ 105"/>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07" name="直線コネクタ 106"/>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08" name="グループ化 107"/>
            <p:cNvGrpSpPr/>
            <p:nvPr/>
          </p:nvGrpSpPr>
          <p:grpSpPr>
            <a:xfrm>
              <a:off x="5704113" y="2122714"/>
              <a:ext cx="1219200" cy="740229"/>
              <a:chOff x="2841171" y="1894114"/>
              <a:chExt cx="1219200" cy="740229"/>
            </a:xfrm>
          </p:grpSpPr>
          <p:sp>
            <p:nvSpPr>
              <p:cNvPr id="109" name="フリーフォーム 108"/>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10" name="直線コネクタ 109"/>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11" name="直線コネクタ 110"/>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12" name="直線コネクタ 111"/>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13" name="グループ化 112"/>
            <p:cNvGrpSpPr/>
            <p:nvPr/>
          </p:nvGrpSpPr>
          <p:grpSpPr>
            <a:xfrm>
              <a:off x="2732314" y="2884714"/>
              <a:ext cx="1219200" cy="740229"/>
              <a:chOff x="2841171" y="1894114"/>
              <a:chExt cx="1219200" cy="740229"/>
            </a:xfrm>
          </p:grpSpPr>
          <p:sp>
            <p:nvSpPr>
              <p:cNvPr id="114" name="フリーフォーム 113"/>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15" name="直線コネクタ 114"/>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16" name="直線コネクタ 115"/>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17" name="直線コネクタ 116"/>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18" name="グループ化 117"/>
            <p:cNvGrpSpPr/>
            <p:nvPr/>
          </p:nvGrpSpPr>
          <p:grpSpPr>
            <a:xfrm>
              <a:off x="4163785" y="2999014"/>
              <a:ext cx="1219200" cy="740229"/>
              <a:chOff x="2841171" y="1894114"/>
              <a:chExt cx="1219200" cy="740229"/>
            </a:xfrm>
          </p:grpSpPr>
          <p:sp>
            <p:nvSpPr>
              <p:cNvPr id="119" name="フリーフォーム 118"/>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20" name="直線コネクタ 119"/>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21" name="直線コネクタ 120"/>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22" name="直線コネクタ 121"/>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nvGrpSpPr>
            <p:cNvPr id="123" name="グループ化 122"/>
            <p:cNvGrpSpPr/>
            <p:nvPr/>
          </p:nvGrpSpPr>
          <p:grpSpPr>
            <a:xfrm>
              <a:off x="5595256" y="3113314"/>
              <a:ext cx="1219200" cy="740229"/>
              <a:chOff x="2841171" y="1894114"/>
              <a:chExt cx="1219200" cy="740229"/>
            </a:xfrm>
          </p:grpSpPr>
          <p:sp>
            <p:nvSpPr>
              <p:cNvPr id="124" name="フリーフォーム 123"/>
              <p:cNvSpPr/>
              <p:nvPr/>
            </p:nvSpPr>
            <p:spPr bwMode="auto">
              <a:xfrm>
                <a:off x="2841171" y="1894114"/>
                <a:ext cx="772886" cy="740229"/>
              </a:xfrm>
              <a:custGeom>
                <a:avLst/>
                <a:gdLst>
                  <a:gd name="connsiteX0" fmla="*/ 141515 w 772886"/>
                  <a:gd name="connsiteY0" fmla="*/ 21772 h 740229"/>
                  <a:gd name="connsiteX1" fmla="*/ 772886 w 772886"/>
                  <a:gd name="connsiteY1" fmla="*/ 54429 h 740229"/>
                  <a:gd name="connsiteX2" fmla="*/ 696686 w 772886"/>
                  <a:gd name="connsiteY2" fmla="*/ 740229 h 740229"/>
                  <a:gd name="connsiteX3" fmla="*/ 0 w 772886"/>
                  <a:gd name="connsiteY3" fmla="*/ 696686 h 740229"/>
                  <a:gd name="connsiteX4" fmla="*/ 87086 w 772886"/>
                  <a:gd name="connsiteY4" fmla="*/ 0 h 7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886" h="740229">
                    <a:moveTo>
                      <a:pt x="141515" y="21772"/>
                    </a:moveTo>
                    <a:lnTo>
                      <a:pt x="772886" y="54429"/>
                    </a:lnTo>
                    <a:lnTo>
                      <a:pt x="696686" y="740229"/>
                    </a:lnTo>
                    <a:lnTo>
                      <a:pt x="0" y="696686"/>
                    </a:lnTo>
                    <a:lnTo>
                      <a:pt x="87086" y="0"/>
                    </a:lnTo>
                  </a:path>
                </a:pathLst>
              </a:custGeom>
              <a:solidFill>
                <a:srgbClr val="A9AFB3"/>
              </a:solidFill>
              <a:ln w="9525" cap="flat" cmpd="sng" algn="ctr">
                <a:noFill/>
                <a:prstDash val="solid"/>
                <a:round/>
                <a:headEnd type="none" w="med" len="med"/>
                <a:tailEnd type="none" w="med" len="med"/>
              </a:ln>
              <a:effectLst/>
            </p:spPr>
            <p:txBody>
              <a:bodyPr rtlCol="0" anchor="ctr"/>
              <a:lstStyle/>
              <a:p>
                <a:pPr algn="ctr"/>
                <a:endParaRPr kumimoji="1" lang="ja-JP" altLang="en-US"/>
              </a:p>
            </p:txBody>
          </p:sp>
          <p:cxnSp>
            <p:nvCxnSpPr>
              <p:cNvPr id="125" name="直線コネクタ 124"/>
              <p:cNvCxnSpPr/>
              <p:nvPr/>
            </p:nvCxnSpPr>
            <p:spPr bwMode="auto">
              <a:xfrm>
                <a:off x="3712028" y="2318657"/>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26" name="直線コネクタ 125"/>
              <p:cNvCxnSpPr/>
              <p:nvPr/>
            </p:nvCxnSpPr>
            <p:spPr bwMode="auto">
              <a:xfrm>
                <a:off x="3701143" y="2383972"/>
                <a:ext cx="348343" cy="10886"/>
              </a:xfrm>
              <a:prstGeom prst="line">
                <a:avLst/>
              </a:prstGeom>
              <a:noFill/>
              <a:ln w="3175" cap="flat" cmpd="sng" algn="ctr">
                <a:solidFill>
                  <a:schemeClr val="tx1"/>
                </a:solidFill>
                <a:prstDash val="solid"/>
                <a:round/>
                <a:headEnd type="none" w="med" len="med"/>
                <a:tailEnd type="none" w="med" len="med"/>
              </a:ln>
              <a:effectLst/>
            </p:spPr>
          </p:cxnSp>
          <p:cxnSp>
            <p:nvCxnSpPr>
              <p:cNvPr id="127" name="直線コネクタ 126"/>
              <p:cNvCxnSpPr/>
              <p:nvPr/>
            </p:nvCxnSpPr>
            <p:spPr bwMode="auto">
              <a:xfrm>
                <a:off x="3690257" y="2471057"/>
                <a:ext cx="348343" cy="10886"/>
              </a:xfrm>
              <a:prstGeom prst="line">
                <a:avLst/>
              </a:prstGeom>
              <a:noFill/>
              <a:ln w="3175" cap="flat" cmpd="sng" algn="ctr">
                <a:solidFill>
                  <a:schemeClr val="tx1"/>
                </a:solidFill>
                <a:prstDash val="solid"/>
                <a:round/>
                <a:headEnd type="none" w="med" len="med"/>
                <a:tailEnd type="none" w="med" len="med"/>
              </a:ln>
              <a:effectLst/>
            </p:spPr>
          </p:cxnSp>
        </p:grpSp>
      </p:grpSp>
      <p:sp>
        <p:nvSpPr>
          <p:cNvPr id="129" name="上矢印 128"/>
          <p:cNvSpPr/>
          <p:nvPr/>
        </p:nvSpPr>
        <p:spPr bwMode="auto">
          <a:xfrm rot="15724391" flipH="1" flipV="1">
            <a:off x="3385911" y="2360472"/>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0" name="上矢印 129"/>
          <p:cNvSpPr/>
          <p:nvPr/>
        </p:nvSpPr>
        <p:spPr bwMode="auto">
          <a:xfrm rot="19649203" flipH="1" flipV="1">
            <a:off x="2784847" y="2915210"/>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1" name="上矢印 130"/>
          <p:cNvSpPr/>
          <p:nvPr/>
        </p:nvSpPr>
        <p:spPr bwMode="auto">
          <a:xfrm rot="1765996" flipH="1" flipV="1">
            <a:off x="1986270" y="3001774"/>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2" name="上矢印 131"/>
          <p:cNvSpPr/>
          <p:nvPr/>
        </p:nvSpPr>
        <p:spPr bwMode="auto">
          <a:xfrm rot="4318610" flipH="1" flipV="1">
            <a:off x="1546138" y="2605534"/>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3" name="上矢印 132"/>
          <p:cNvSpPr/>
          <p:nvPr/>
        </p:nvSpPr>
        <p:spPr bwMode="auto">
          <a:xfrm rot="8667110" flipH="1" flipV="1">
            <a:off x="1724156" y="2094276"/>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nvGrpSpPr>
          <p:cNvPr id="134" name="グループ化 133"/>
          <p:cNvGrpSpPr/>
          <p:nvPr/>
        </p:nvGrpSpPr>
        <p:grpSpPr>
          <a:xfrm>
            <a:off x="3950214" y="3408360"/>
            <a:ext cx="4369051" cy="1595242"/>
            <a:chOff x="-198746" y="3445330"/>
            <a:chExt cx="4930497" cy="1595242"/>
          </a:xfrm>
          <a:solidFill>
            <a:srgbClr val="71C9E5"/>
          </a:solidFill>
          <a:effectLst>
            <a:outerShdw blurRad="50800" dist="38100" dir="2700000" algn="tl" rotWithShape="0">
              <a:prstClr val="black">
                <a:alpha val="40000"/>
              </a:prstClr>
            </a:outerShdw>
          </a:effectLst>
        </p:grpSpPr>
        <p:sp>
          <p:nvSpPr>
            <p:cNvPr id="135" name="月 134"/>
            <p:cNvSpPr/>
            <p:nvPr/>
          </p:nvSpPr>
          <p:spPr bwMode="auto">
            <a:xfrm rot="4725177">
              <a:off x="3958941" y="3770039"/>
              <a:ext cx="408062" cy="1137558"/>
            </a:xfrm>
            <a:prstGeom prst="moon">
              <a:avLst/>
            </a:prstGeom>
            <a:grpFill/>
            <a:ln w="9525">
              <a:noFill/>
              <a:miter lim="800000"/>
              <a:headEnd/>
              <a:tailEnd/>
            </a:ln>
            <a:effectLst/>
          </p:spPr>
          <p:txBody>
            <a:bodyPr wrap="square" lIns="252000" tIns="144000" rIns="252000" bIns="144000" rtlCol="0" anchor="ctr" anchorCtr="0">
              <a:noAutofit/>
            </a:bodyPr>
            <a:lstStyle/>
            <a:p>
              <a:pPr>
                <a:lnSpc>
                  <a:spcPct val="150000"/>
                </a:lnSpc>
              </a:pPr>
              <a:endParaRPr kumimoji="1" lang="ja-JP" altLang="en-US" sz="1200" b="1" spc="100" dirty="0">
                <a:solidFill>
                  <a:schemeClr val="bg1"/>
                </a:solidFill>
                <a:latin typeface="Arial" pitchFamily="34" charset="0"/>
                <a:ea typeface="メイリオ" pitchFamily="50" charset="-128"/>
              </a:endParaRPr>
            </a:p>
          </p:txBody>
        </p:sp>
        <p:sp>
          <p:nvSpPr>
            <p:cNvPr id="136" name="角丸四角形 135"/>
            <p:cNvSpPr/>
            <p:nvPr/>
          </p:nvSpPr>
          <p:spPr bwMode="auto">
            <a:xfrm>
              <a:off x="-198746" y="3445330"/>
              <a:ext cx="4679776" cy="1595242"/>
            </a:xfrm>
            <a:prstGeom prst="roundRect">
              <a:avLst>
                <a:gd name="adj" fmla="val 9050"/>
              </a:avLst>
            </a:prstGeom>
            <a:grpFill/>
            <a:ln w="9525">
              <a:noFill/>
              <a:miter lim="800000"/>
              <a:headEnd/>
              <a:tailEnd/>
            </a:ln>
            <a:effectLst/>
          </p:spPr>
          <p:txBody>
            <a:bodyPr wrap="square" lIns="180000" tIns="144000" rIns="180000" bIns="144000" rtlCol="0" anchor="ctr" anchorCtr="0">
              <a:noAutofit/>
            </a:bodyPr>
            <a:lstStyle/>
            <a:p>
              <a:pPr>
                <a:lnSpc>
                  <a:spcPct val="150000"/>
                </a:lnSpc>
              </a:pP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は無償で入手できるものが多く、</a:t>
              </a:r>
              <a:br>
                <a:rPr lang="en-US" altLang="ja-JP" sz="1400" b="1" spc="100" dirty="0">
                  <a:solidFill>
                    <a:schemeClr val="tx1">
                      <a:lumMod val="75000"/>
                      <a:lumOff val="25000"/>
                    </a:schemeClr>
                  </a:solidFill>
                  <a:latin typeface="Arial" pitchFamily="34" charset="0"/>
                  <a:ea typeface="メイリオ" pitchFamily="50" charset="-128"/>
                </a:rPr>
              </a:br>
              <a:r>
                <a:rPr lang="en-US" altLang="ja-JP" sz="1400" b="1" spc="100" dirty="0">
                  <a:solidFill>
                    <a:schemeClr val="tx1">
                      <a:lumMod val="75000"/>
                      <a:lumOff val="25000"/>
                    </a:schemeClr>
                  </a:solidFill>
                  <a:latin typeface="Arial" pitchFamily="34" charset="0"/>
                  <a:ea typeface="メイリオ" pitchFamily="50" charset="-128"/>
                </a:rPr>
                <a:t>OSS</a:t>
              </a:r>
              <a:r>
                <a:rPr lang="ja-JP" altLang="en-US" sz="1400" b="1" spc="100" dirty="0">
                  <a:solidFill>
                    <a:schemeClr val="tx1">
                      <a:lumMod val="75000"/>
                      <a:lumOff val="25000"/>
                    </a:schemeClr>
                  </a:solidFill>
                  <a:latin typeface="Arial" pitchFamily="34" charset="0"/>
                  <a:ea typeface="メイリオ" pitchFamily="50" charset="-128"/>
                </a:rPr>
                <a:t>を活用する企業にとって</a:t>
              </a:r>
              <a:br>
                <a:rPr lang="en-US" altLang="ja-JP" sz="1400" b="1" spc="100" dirty="0">
                  <a:solidFill>
                    <a:schemeClr val="tx1">
                      <a:lumMod val="75000"/>
                      <a:lumOff val="25000"/>
                    </a:schemeClr>
                  </a:solidFill>
                  <a:latin typeface="Arial" pitchFamily="34" charset="0"/>
                  <a:ea typeface="メイリオ" pitchFamily="50" charset="-128"/>
                </a:rPr>
              </a:br>
              <a:r>
                <a:rPr lang="en-US" altLang="ja-JP" sz="1400" b="1" spc="100" dirty="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高性能なソフトウェアを低コストで利用できる</a:t>
              </a:r>
              <a:r>
                <a:rPr lang="en-US" altLang="ja-JP" sz="1400" b="1" spc="100" dirty="0">
                  <a:solidFill>
                    <a:schemeClr val="tx1">
                      <a:lumMod val="75000"/>
                      <a:lumOff val="25000"/>
                    </a:schemeClr>
                  </a:solidFill>
                  <a:latin typeface="Arial" pitchFamily="34" charset="0"/>
                  <a:ea typeface="メイリオ" pitchFamily="50" charset="-128"/>
                </a:rPr>
                <a:t>｣</a:t>
              </a:r>
              <a:r>
                <a:rPr lang="ja-JP" altLang="en-US" sz="1400" b="1" spc="100" dirty="0">
                  <a:solidFill>
                    <a:schemeClr val="tx1">
                      <a:lumMod val="75000"/>
                      <a:lumOff val="25000"/>
                    </a:schemeClr>
                  </a:solidFill>
                  <a:latin typeface="Arial" pitchFamily="34" charset="0"/>
                  <a:ea typeface="メイリオ" pitchFamily="50" charset="-128"/>
                </a:rPr>
                <a:t>というメリットがあるんだ！</a:t>
              </a:r>
              <a:endParaRPr kumimoji="1" lang="ja-JP" altLang="en-US" sz="1400" b="1" spc="100" dirty="0">
                <a:solidFill>
                  <a:schemeClr val="bg1"/>
                </a:solidFill>
                <a:latin typeface="Arial" pitchFamily="34" charset="0"/>
                <a:ea typeface="メイリオ" pitchFamily="50" charset="-128"/>
              </a:endParaRPr>
            </a:p>
          </p:txBody>
        </p:sp>
      </p:grpSp>
      <p:pic>
        <p:nvPicPr>
          <p:cNvPr id="3" name="図 2">
            <a:extLst>
              <a:ext uri="{FF2B5EF4-FFF2-40B4-BE49-F238E27FC236}">
                <a16:creationId xmlns:a16="http://schemas.microsoft.com/office/drawing/2014/main" id="{E61AE822-ACD8-B4AD-B52D-AFAC695859AB}"/>
              </a:ext>
            </a:extLst>
          </p:cNvPr>
          <p:cNvPicPr>
            <a:picLocks noChangeAspect="1"/>
          </p:cNvPicPr>
          <p:nvPr/>
        </p:nvPicPr>
        <p:blipFill>
          <a:blip r:embed="rId7"/>
          <a:stretch>
            <a:fillRect/>
          </a:stretch>
        </p:blipFill>
        <p:spPr>
          <a:xfrm>
            <a:off x="3401616" y="1251740"/>
            <a:ext cx="713343" cy="788224"/>
          </a:xfrm>
          <a:prstGeom prst="rect">
            <a:avLst/>
          </a:prstGeom>
        </p:spPr>
      </p:pic>
      <p:pic>
        <p:nvPicPr>
          <p:cNvPr id="5" name="図 4">
            <a:extLst>
              <a:ext uri="{FF2B5EF4-FFF2-40B4-BE49-F238E27FC236}">
                <a16:creationId xmlns:a16="http://schemas.microsoft.com/office/drawing/2014/main" id="{5D429DFD-EDA9-08F4-8FC6-703F60F453B8}"/>
              </a:ext>
            </a:extLst>
          </p:cNvPr>
          <p:cNvPicPr>
            <a:picLocks noChangeAspect="1"/>
          </p:cNvPicPr>
          <p:nvPr/>
        </p:nvPicPr>
        <p:blipFill>
          <a:blip r:embed="rId8"/>
          <a:stretch>
            <a:fillRect/>
          </a:stretch>
        </p:blipFill>
        <p:spPr>
          <a:xfrm>
            <a:off x="2465973" y="1206556"/>
            <a:ext cx="644763" cy="644763"/>
          </a:xfrm>
          <a:prstGeom prst="rect">
            <a:avLst/>
          </a:prstGeom>
        </p:spPr>
      </p:pic>
      <p:pic>
        <p:nvPicPr>
          <p:cNvPr id="6" name="Picture 2" descr="エアコンのイラスト🎨【フリー素材】｜看護roo![カンゴルー]">
            <a:extLst>
              <a:ext uri="{FF2B5EF4-FFF2-40B4-BE49-F238E27FC236}">
                <a16:creationId xmlns:a16="http://schemas.microsoft.com/office/drawing/2014/main" id="{F05B6FDC-8319-FA85-9602-5E464C1A25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966381" y="1098137"/>
            <a:ext cx="1200221" cy="1200221"/>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1">
            <a:extLst>
              <a:ext uri="{FF2B5EF4-FFF2-40B4-BE49-F238E27FC236}">
                <a16:creationId xmlns:a16="http://schemas.microsoft.com/office/drawing/2014/main" id="{19BD022B-CA8B-09FA-EC0E-B891D654B1F4}"/>
              </a:ext>
            </a:extLst>
          </p:cNvPr>
          <p:cNvSpPr txBox="1">
            <a:spLocks noChangeArrowheads="1"/>
          </p:cNvSpPr>
          <p:nvPr/>
        </p:nvSpPr>
        <p:spPr bwMode="gray">
          <a:xfrm>
            <a:off x="1159484" y="1913044"/>
            <a:ext cx="810354" cy="246379"/>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a:solidFill>
                  <a:schemeClr val="tx1"/>
                </a:solidFill>
                <a:latin typeface="Arial" pitchFamily="34" charset="0"/>
                <a:ea typeface="メイリオ" pitchFamily="50" charset="-128"/>
              </a:rPr>
              <a:t>エアコン</a:t>
            </a:r>
            <a:endParaRPr lang="en-US" altLang="ja-JP" sz="1000" b="1" spc="100" dirty="0">
              <a:solidFill>
                <a:schemeClr val="tx1"/>
              </a:solidFill>
              <a:latin typeface="Arial" pitchFamily="34" charset="0"/>
              <a:ea typeface="メイリオ" pitchFamily="50" charset="-128"/>
            </a:endParaRPr>
          </a:p>
        </p:txBody>
      </p:sp>
      <p:sp>
        <p:nvSpPr>
          <p:cNvPr id="8" name="Text Box 31">
            <a:extLst>
              <a:ext uri="{FF2B5EF4-FFF2-40B4-BE49-F238E27FC236}">
                <a16:creationId xmlns:a16="http://schemas.microsoft.com/office/drawing/2014/main" id="{5F7C042A-8E42-9EB1-E646-65F6A7EA30DD}"/>
              </a:ext>
            </a:extLst>
          </p:cNvPr>
          <p:cNvSpPr txBox="1">
            <a:spLocks noChangeArrowheads="1"/>
          </p:cNvSpPr>
          <p:nvPr/>
        </p:nvSpPr>
        <p:spPr bwMode="gray">
          <a:xfrm>
            <a:off x="3543261" y="1990938"/>
            <a:ext cx="732588" cy="246221"/>
          </a:xfrm>
          <a:prstGeom prst="rect">
            <a:avLst/>
          </a:prstGeom>
          <a:noFill/>
          <a:ln w="3175" cap="rnd">
            <a:noFill/>
            <a:miter lim="800000"/>
            <a:headEnd/>
            <a:tailEnd/>
          </a:ln>
          <a:effectLst/>
        </p:spPr>
        <p:txBody>
          <a:bodyPr wrap="square">
            <a:spAutoFit/>
          </a:bodyPr>
          <a:lstStyle/>
          <a:p>
            <a:pPr>
              <a:lnSpc>
                <a:spcPct val="100000"/>
              </a:lnSpc>
              <a:buClr>
                <a:srgbClr val="C00000"/>
              </a:buClr>
              <a:defRPr/>
            </a:pPr>
            <a:r>
              <a:rPr lang="ja-JP" altLang="en-US" sz="1000" b="1" spc="100" dirty="0">
                <a:solidFill>
                  <a:schemeClr val="tx1"/>
                </a:solidFill>
                <a:latin typeface="Arial" pitchFamily="34" charset="0"/>
                <a:ea typeface="メイリオ" pitchFamily="50" charset="-128"/>
              </a:rPr>
              <a:t>冷蔵庫</a:t>
            </a:r>
            <a:endParaRPr lang="en-US" altLang="ja-JP" sz="1000" b="1" spc="100" dirty="0">
              <a:solidFill>
                <a:schemeClr val="tx1"/>
              </a:solidFill>
              <a:latin typeface="Arial" pitchFamily="34" charset="0"/>
              <a:ea typeface="メイリオ" pitchFamily="50" charset="-128"/>
            </a:endParaRPr>
          </a:p>
        </p:txBody>
      </p:sp>
      <p:sp>
        <p:nvSpPr>
          <p:cNvPr id="9" name="上矢印 132">
            <a:extLst>
              <a:ext uri="{FF2B5EF4-FFF2-40B4-BE49-F238E27FC236}">
                <a16:creationId xmlns:a16="http://schemas.microsoft.com/office/drawing/2014/main" id="{E8EE1A2B-AF9C-7223-3505-159F5D8601C3}"/>
              </a:ext>
            </a:extLst>
          </p:cNvPr>
          <p:cNvSpPr/>
          <p:nvPr/>
        </p:nvSpPr>
        <p:spPr bwMode="auto">
          <a:xfrm rot="10572065" flipH="1" flipV="1">
            <a:off x="2354061" y="1957813"/>
            <a:ext cx="397638" cy="576381"/>
          </a:xfrm>
          <a:prstGeom prst="upArrow">
            <a:avLst>
              <a:gd name="adj1" fmla="val 50000"/>
              <a:gd name="adj2" fmla="val 72080"/>
            </a:avLst>
          </a:prstGeom>
          <a:gradFill flip="none" rotWithShape="1">
            <a:gsLst>
              <a:gs pos="0">
                <a:srgbClr val="00B0F0">
                  <a:alpha val="0"/>
                </a:srgbClr>
              </a:gs>
              <a:gs pos="50000">
                <a:srgbClr val="00B0F0"/>
              </a:gs>
              <a:gs pos="100000">
                <a:srgbClr val="008DBC"/>
              </a:gs>
            </a:gsLst>
            <a:lin ang="16200000" scaled="1"/>
            <a:tileRect/>
          </a:gradFill>
          <a:ln w="9525">
            <a:noFill/>
            <a:miter lim="800000"/>
            <a:headEnd/>
            <a:tailEnd/>
          </a:ln>
          <a:effectLst/>
        </p:spPr>
        <p:txBody>
          <a:bodyPr wrap="square" lIns="144000" tIns="144000" rIns="144000" bIns="14400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4" name="吹き出し: 角を丸めた四角形 3">
            <a:extLst>
              <a:ext uri="{FF2B5EF4-FFF2-40B4-BE49-F238E27FC236}">
                <a16:creationId xmlns:a16="http://schemas.microsoft.com/office/drawing/2014/main" id="{94D76201-6C8D-CDF8-AF38-15DB2FFC18BB}"/>
              </a:ext>
            </a:extLst>
          </p:cNvPr>
          <p:cNvSpPr/>
          <p:nvPr/>
        </p:nvSpPr>
        <p:spPr bwMode="auto">
          <a:xfrm>
            <a:off x="9702218" y="2048108"/>
            <a:ext cx="2946982" cy="1230350"/>
          </a:xfrm>
          <a:prstGeom prst="wedgeRoundRectCallout">
            <a:avLst>
              <a:gd name="adj1" fmla="val -292033"/>
              <a:gd name="adj2" fmla="val -81775"/>
              <a:gd name="adj3" fmla="val 16667"/>
            </a:avLst>
          </a:prstGeom>
          <a:solidFill>
            <a:srgbClr val="72C3D0"/>
          </a:solidFill>
          <a:ln w="9525">
            <a:noFill/>
            <a:miter lim="800000"/>
            <a:headEnd/>
            <a:tailEnd/>
          </a:ln>
          <a:effectLst/>
        </p:spPr>
        <p:txBody>
          <a:bodyPr wrap="square" lIns="0" tIns="0" rIns="0" bIns="0" rtlCol="0" anchor="t" anchorCtr="0">
            <a:noAutofit/>
          </a:bodyPr>
          <a:lstStyle/>
          <a:p>
            <a:pPr>
              <a:lnSpc>
                <a:spcPct val="150000"/>
              </a:lnSpc>
            </a:pPr>
            <a:r>
              <a:rPr kumimoji="1" lang="ja-JP" altLang="en-US" sz="1400" b="1" spc="100" dirty="0">
                <a:solidFill>
                  <a:schemeClr val="tx1"/>
                </a:solidFill>
                <a:latin typeface="Arial" pitchFamily="34" charset="0"/>
                <a:ea typeface="メイリオ" pitchFamily="50" charset="-128"/>
              </a:rPr>
              <a:t>新規追加のエアコン</a:t>
            </a:r>
            <a:r>
              <a:rPr kumimoji="1" lang="en-US" altLang="ja-JP" sz="1400" b="1" spc="100" dirty="0">
                <a:solidFill>
                  <a:schemeClr val="tx1"/>
                </a:solidFill>
                <a:latin typeface="Arial" pitchFamily="34" charset="0"/>
                <a:ea typeface="メイリオ" pitchFamily="50" charset="-128"/>
              </a:rPr>
              <a:t>､</a:t>
            </a:r>
            <a:r>
              <a:rPr kumimoji="1" lang="ja-JP" altLang="en-US" sz="1400" b="1" spc="100" dirty="0">
                <a:solidFill>
                  <a:schemeClr val="tx1"/>
                </a:solidFill>
                <a:latin typeface="Arial" pitchFamily="34" charset="0"/>
                <a:ea typeface="メイリオ" pitchFamily="50" charset="-128"/>
              </a:rPr>
              <a:t>洗濯機</a:t>
            </a:r>
            <a:r>
              <a:rPr kumimoji="1" lang="en-US" altLang="ja-JP" sz="1400" b="1" spc="100" dirty="0">
                <a:solidFill>
                  <a:schemeClr val="tx1"/>
                </a:solidFill>
                <a:latin typeface="Arial" pitchFamily="34" charset="0"/>
                <a:ea typeface="メイリオ" pitchFamily="50" charset="-128"/>
              </a:rPr>
              <a:t>､</a:t>
            </a:r>
            <a:r>
              <a:rPr kumimoji="1" lang="ja-JP" altLang="en-US" sz="1400" b="1" spc="100" dirty="0">
                <a:solidFill>
                  <a:schemeClr val="tx1"/>
                </a:solidFill>
                <a:latin typeface="Arial" pitchFamily="34" charset="0"/>
                <a:ea typeface="メイリオ" pitchFamily="50" charset="-128"/>
              </a:rPr>
              <a:t>冷蔵庫のアイコンは、著作権上問題のないものを利用ください。</a:t>
            </a:r>
          </a:p>
        </p:txBody>
      </p:sp>
      <p:sp>
        <p:nvSpPr>
          <p:cNvPr id="10" name="吹き出し: 角を丸めた四角形 9">
            <a:extLst>
              <a:ext uri="{FF2B5EF4-FFF2-40B4-BE49-F238E27FC236}">
                <a16:creationId xmlns:a16="http://schemas.microsoft.com/office/drawing/2014/main" id="{87DF0565-F5DE-8DF7-9498-262EF543D0F0}"/>
              </a:ext>
            </a:extLst>
          </p:cNvPr>
          <p:cNvSpPr/>
          <p:nvPr/>
        </p:nvSpPr>
        <p:spPr bwMode="auto">
          <a:xfrm>
            <a:off x="9713369" y="1111406"/>
            <a:ext cx="2311407" cy="834977"/>
          </a:xfrm>
          <a:prstGeom prst="wedgeRoundRectCallout">
            <a:avLst>
              <a:gd name="adj1" fmla="val -79275"/>
              <a:gd name="adj2" fmla="val -63438"/>
              <a:gd name="adj3" fmla="val 16667"/>
            </a:avLst>
          </a:prstGeom>
          <a:solidFill>
            <a:srgbClr val="72C3D0"/>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600" b="1" spc="100" dirty="0">
                <a:solidFill>
                  <a:schemeClr val="tx1"/>
                </a:solidFill>
                <a:latin typeface="Arial" pitchFamily="34" charset="0"/>
                <a:ea typeface="メイリオ" pitchFamily="50" charset="-128"/>
              </a:rPr>
              <a:t>フォントサイズ調整、</a:t>
            </a:r>
            <a:br>
              <a:rPr kumimoji="1" lang="en-US" altLang="ja-JP" sz="1600" b="1" spc="100" dirty="0">
                <a:solidFill>
                  <a:schemeClr val="tx1"/>
                </a:solidFill>
                <a:latin typeface="Arial" pitchFamily="34" charset="0"/>
                <a:ea typeface="メイリオ" pitchFamily="50" charset="-128"/>
              </a:rPr>
            </a:br>
            <a:r>
              <a:rPr kumimoji="1" lang="ja-JP" altLang="en-US" sz="1600" b="1" spc="100" dirty="0">
                <a:solidFill>
                  <a:schemeClr val="tx1"/>
                </a:solidFill>
                <a:latin typeface="Arial" pitchFamily="34" charset="0"/>
                <a:ea typeface="メイリオ" pitchFamily="50" charset="-128"/>
              </a:rPr>
              <a:t>ページ全体の体裁調整。</a:t>
            </a:r>
          </a:p>
        </p:txBody>
      </p:sp>
    </p:spTree>
    <p:extLst>
      <p:ext uri="{BB962C8B-B14F-4D97-AF65-F5344CB8AC3E}">
        <p14:creationId xmlns:p14="http://schemas.microsoft.com/office/powerpoint/2010/main" val="1523549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027" y="207820"/>
            <a:ext cx="8984664" cy="348557"/>
          </a:xfrm>
        </p:spPr>
        <p:txBody>
          <a:bodyPr/>
          <a:lstStyle/>
          <a:p>
            <a:r>
              <a:rPr lang="en-US" altLang="ja-JP" dirty="0"/>
              <a:t>2-2</a:t>
            </a:r>
            <a:r>
              <a:rPr lang="ja-JP" altLang="en-US" dirty="0"/>
              <a:t> 自治体、団体での活用例</a:t>
            </a:r>
          </a:p>
        </p:txBody>
      </p:sp>
      <p:grpSp>
        <p:nvGrpSpPr>
          <p:cNvPr id="115" name="グループ化 114"/>
          <p:cNvGrpSpPr/>
          <p:nvPr/>
        </p:nvGrpSpPr>
        <p:grpSpPr>
          <a:xfrm>
            <a:off x="2916828" y="1409114"/>
            <a:ext cx="6135732" cy="1310937"/>
            <a:chOff x="2916828" y="1194706"/>
            <a:chExt cx="6135732" cy="943809"/>
          </a:xfrm>
          <a:effectLst>
            <a:outerShdw blurRad="50800" dist="38100" dir="2700000" algn="tl" rotWithShape="0">
              <a:prstClr val="black">
                <a:alpha val="40000"/>
              </a:prstClr>
            </a:outerShdw>
          </a:effectLst>
        </p:grpSpPr>
        <p:sp>
          <p:nvSpPr>
            <p:cNvPr id="112" name="正方形/長方形 111"/>
            <p:cNvSpPr/>
            <p:nvPr/>
          </p:nvSpPr>
          <p:spPr bwMode="auto">
            <a:xfrm>
              <a:off x="2916828" y="1194706"/>
              <a:ext cx="6135732" cy="943809"/>
            </a:xfrm>
            <a:prstGeom prst="rect">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a:solidFill>
                  <a:schemeClr val="tx1">
                    <a:lumMod val="75000"/>
                    <a:lumOff val="25000"/>
                  </a:schemeClr>
                </a:solidFill>
                <a:latin typeface="Arial" pitchFamily="34" charset="0"/>
                <a:ea typeface="メイリオ" pitchFamily="50" charset="-128"/>
              </a:endParaRPr>
            </a:p>
          </p:txBody>
        </p:sp>
        <p:sp>
          <p:nvSpPr>
            <p:cNvPr id="114" name="Text Box 31"/>
            <p:cNvSpPr txBox="1">
              <a:spLocks noChangeArrowheads="1"/>
            </p:cNvSpPr>
            <p:nvPr/>
          </p:nvSpPr>
          <p:spPr bwMode="gray">
            <a:xfrm>
              <a:off x="3003886" y="1313114"/>
              <a:ext cx="5915290" cy="704856"/>
            </a:xfrm>
            <a:prstGeom prst="rect">
              <a:avLst/>
            </a:prstGeom>
            <a:noFill/>
            <a:ln w="3175" cap="rnd">
              <a:noFill/>
              <a:miter lim="800000"/>
              <a:headEnd/>
              <a:tailEnd/>
            </a:ln>
            <a:effectLst/>
          </p:spPr>
          <p:txBody>
            <a:bodyPr wrap="square" lIns="72000" tIns="0" rIns="144000" bIns="0" anchor="t">
              <a:noAutofit/>
            </a:bodyPr>
            <a:lstStyle/>
            <a:p>
              <a:pPr marL="252000" indent="-252000">
                <a:lnSpc>
                  <a:spcPct val="150000"/>
                </a:lnSpc>
                <a:spcBef>
                  <a:spcPts val="600"/>
                </a:spcBef>
                <a:buClr>
                  <a:srgbClr val="32A8C0"/>
                </a:buClr>
                <a:buFont typeface="Wingdings" pitchFamily="2" charset="2"/>
                <a:buChar char="l"/>
                <a:defRPr/>
              </a:pPr>
              <a:r>
                <a:rPr lang="ja-JP" altLang="en-US" sz="1400" b="1" spc="100" dirty="0">
                  <a:solidFill>
                    <a:srgbClr val="66A5C4"/>
                  </a:solidFill>
                  <a:latin typeface="メイリオ" panose="020B0604030504040204" pitchFamily="50" charset="-128"/>
                  <a:ea typeface="メイリオ" panose="020B0604030504040204" pitchFamily="50" charset="-128"/>
                </a:rPr>
                <a:t>新たなコストを掛けずに公共インターネット端末を整備</a:t>
              </a:r>
              <a:endParaRPr lang="en-US" altLang="ja-JP" sz="1400" b="1" dirty="0">
                <a:solidFill>
                  <a:srgbClr val="66A5C4"/>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32A8C0"/>
                </a:buClr>
                <a:buFont typeface="Wingdings" pitchFamily="2" charset="2"/>
                <a:buChar char="l"/>
                <a:defRPr/>
              </a:pPr>
              <a:r>
                <a:rPr lang="ja-JP" altLang="en-US" sz="1400" b="1" dirty="0">
                  <a:solidFill>
                    <a:srgbClr val="66A5C4"/>
                  </a:solidFill>
                  <a:latin typeface="メイリオ" panose="020B0604030504040204" pitchFamily="50" charset="-128"/>
                  <a:ea typeface="メイリオ" panose="020B0604030504040204" pitchFamily="50" charset="-128"/>
                  <a:cs typeface="メイリオ" panose="020B0604030504040204" pitchFamily="50" charset="-128"/>
                </a:rPr>
                <a:t>公共インターネット端末はオープンソースソフトウェアを活用 </a:t>
              </a:r>
              <a:endParaRPr lang="en-US" altLang="ja-JP" sz="1400" b="1" dirty="0">
                <a:solidFill>
                  <a:srgbClr val="66A5C4"/>
                </a:solidFill>
                <a:latin typeface="メイリオ" panose="020B0604030504040204" pitchFamily="50" charset="-128"/>
                <a:ea typeface="メイリオ" panose="020B0604030504040204" pitchFamily="50" charset="-128"/>
                <a:cs typeface="メイリオ" panose="020B0604030504040204" pitchFamily="50" charset="-128"/>
              </a:endParaRPr>
            </a:p>
            <a:p>
              <a:pPr marL="252000" indent="-252000">
                <a:lnSpc>
                  <a:spcPct val="150000"/>
                </a:lnSpc>
                <a:spcBef>
                  <a:spcPts val="600"/>
                </a:spcBef>
                <a:buClr>
                  <a:srgbClr val="32A8C0"/>
                </a:buClr>
                <a:buFont typeface="Wingdings" pitchFamily="2" charset="2"/>
                <a:buChar char="l"/>
                <a:defRPr/>
              </a:pPr>
              <a:endParaRPr lang="ja-JP" altLang="en-US" sz="1400" b="1" spc="100" dirty="0">
                <a:solidFill>
                  <a:srgbClr val="66A5C4"/>
                </a:solidFill>
                <a:latin typeface="メイリオ" panose="020B0604030504040204" pitchFamily="50" charset="-128"/>
                <a:ea typeface="メイリオ" panose="020B0604030504040204" pitchFamily="50" charset="-128"/>
              </a:endParaRPr>
            </a:p>
          </p:txBody>
        </p:sp>
      </p:grpSp>
      <p:grpSp>
        <p:nvGrpSpPr>
          <p:cNvPr id="116" name="グループ化 115"/>
          <p:cNvGrpSpPr/>
          <p:nvPr/>
        </p:nvGrpSpPr>
        <p:grpSpPr>
          <a:xfrm>
            <a:off x="2916828" y="3209485"/>
            <a:ext cx="6344871" cy="1258345"/>
            <a:chOff x="2916828" y="1194705"/>
            <a:chExt cx="6344871" cy="1258345"/>
          </a:xfrm>
          <a:effectLst>
            <a:outerShdw blurRad="50800" dist="38100" dir="2700000" algn="tl" rotWithShape="0">
              <a:prstClr val="black">
                <a:alpha val="40000"/>
              </a:prstClr>
            </a:outerShdw>
          </a:effectLst>
        </p:grpSpPr>
        <p:sp>
          <p:nvSpPr>
            <p:cNvPr id="117" name="正方形/長方形 116"/>
            <p:cNvSpPr/>
            <p:nvPr/>
          </p:nvSpPr>
          <p:spPr bwMode="auto">
            <a:xfrm>
              <a:off x="2916828" y="1194705"/>
              <a:ext cx="6135732" cy="1200472"/>
            </a:xfrm>
            <a:prstGeom prst="rect">
              <a:avLst/>
            </a:prstGeom>
            <a:solidFill>
              <a:schemeClr val="bg1">
                <a:lumMod val="95000"/>
              </a:schemeClr>
            </a:solidFill>
            <a:ln w="9525">
              <a:noFill/>
              <a:miter lim="800000"/>
              <a:headEnd/>
              <a:tailEnd/>
            </a:ln>
            <a:effectLst/>
          </p:spPr>
          <p:txBody>
            <a:bodyPr wrap="none" lIns="144000" tIns="144000" rIns="144000" bIns="144000" rtlCol="0" anchor="ctr" anchorCtr="0">
              <a:noAutofit/>
            </a:bodyPr>
            <a:lstStyle/>
            <a:p>
              <a:pPr algn="ctr"/>
              <a:endParaRPr lang="ja-JP" altLang="en-US" sz="1800" b="1" spc="1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18" name="Text Box 31"/>
            <p:cNvSpPr txBox="1">
              <a:spLocks noChangeArrowheads="1"/>
            </p:cNvSpPr>
            <p:nvPr/>
          </p:nvSpPr>
          <p:spPr bwMode="gray">
            <a:xfrm>
              <a:off x="3003885" y="1313113"/>
              <a:ext cx="6257814" cy="1139937"/>
            </a:xfrm>
            <a:prstGeom prst="rect">
              <a:avLst/>
            </a:prstGeom>
            <a:noFill/>
            <a:ln w="3175" cap="rnd">
              <a:noFill/>
              <a:miter lim="800000"/>
              <a:headEnd/>
              <a:tailEnd/>
            </a:ln>
            <a:effectLst/>
          </p:spPr>
          <p:txBody>
            <a:bodyPr wrap="square" lIns="72000" tIns="0" rIns="144000" bIns="0" anchor="t">
              <a:noAutofit/>
            </a:bodyPr>
            <a:lstStyle/>
            <a:p>
              <a:pPr marL="252000" indent="-252000">
                <a:lnSpc>
                  <a:spcPct val="150000"/>
                </a:lnSpc>
                <a:spcBef>
                  <a:spcPts val="600"/>
                </a:spcBef>
                <a:buClr>
                  <a:srgbClr val="32A8C0"/>
                </a:buClr>
                <a:buFont typeface="Wingdings" pitchFamily="2" charset="2"/>
                <a:buChar char="l"/>
                <a:defRPr/>
              </a:pPr>
              <a:r>
                <a:rPr lang="en-US" altLang="ja-JP" sz="1400" b="1" spc="100" dirty="0">
                  <a:solidFill>
                    <a:srgbClr val="27A2B3"/>
                  </a:solidFill>
                  <a:latin typeface="メイリオ" panose="020B0604030504040204" pitchFamily="50" charset="-128"/>
                  <a:ea typeface="メイリオ" panose="020B0604030504040204" pitchFamily="50" charset="-128"/>
                </a:rPr>
                <a:t>FX</a:t>
              </a:r>
              <a:r>
                <a:rPr lang="ja-JP" altLang="en-US" sz="1400" b="1" spc="100" dirty="0">
                  <a:solidFill>
                    <a:srgbClr val="27A2B3"/>
                  </a:solidFill>
                  <a:latin typeface="メイリオ" panose="020B0604030504040204" pitchFamily="50" charset="-128"/>
                  <a:ea typeface="メイリオ" panose="020B0604030504040204" pitchFamily="50" charset="-128"/>
                </a:rPr>
                <a:t>市場を創設、処理スピードは</a:t>
              </a:r>
              <a:r>
                <a:rPr lang="en-US" altLang="ja-JP" sz="1400" b="1" spc="100" dirty="0">
                  <a:solidFill>
                    <a:srgbClr val="27A2B3"/>
                  </a:solidFill>
                  <a:latin typeface="メイリオ" panose="020B0604030504040204" pitchFamily="50" charset="-128"/>
                  <a:ea typeface="メイリオ" panose="020B0604030504040204" pitchFamily="50" charset="-128"/>
                </a:rPr>
                <a:t>2</a:t>
              </a:r>
              <a:r>
                <a:rPr lang="ja-JP" altLang="en-US" sz="1400" b="1" spc="100" dirty="0">
                  <a:solidFill>
                    <a:srgbClr val="27A2B3"/>
                  </a:solidFill>
                  <a:latin typeface="メイリオ" panose="020B0604030504040204" pitchFamily="50" charset="-128"/>
                  <a:ea typeface="メイリオ" panose="020B0604030504040204" pitchFamily="50" charset="-128"/>
                </a:rPr>
                <a:t>ミリ秒</a:t>
              </a:r>
              <a:endParaRPr lang="en-US" altLang="ja-JP" sz="1400" b="1" spc="100" dirty="0">
                <a:solidFill>
                  <a:srgbClr val="27A2B3"/>
                </a:solidFill>
                <a:latin typeface="メイリオ" panose="020B0604030504040204" pitchFamily="50" charset="-128"/>
                <a:ea typeface="メイリオ" panose="020B0604030504040204" pitchFamily="50" charset="-128"/>
              </a:endParaRPr>
            </a:p>
            <a:p>
              <a:pPr marL="252000" indent="-252000">
                <a:lnSpc>
                  <a:spcPct val="150000"/>
                </a:lnSpc>
                <a:spcBef>
                  <a:spcPts val="600"/>
                </a:spcBef>
                <a:buClr>
                  <a:srgbClr val="32A8C0"/>
                </a:buClr>
                <a:buFont typeface="Wingdings" pitchFamily="2" charset="2"/>
                <a:buChar char="l"/>
                <a:defRPr/>
              </a:pPr>
              <a:r>
                <a:rPr lang="en-US" altLang="ja-JP" sz="1400" b="1" spc="100" dirty="0">
                  <a:solidFill>
                    <a:srgbClr val="27A2B3"/>
                  </a:solidFill>
                  <a:latin typeface="メイリオ" panose="020B0604030504040204" pitchFamily="50" charset="-128"/>
                  <a:ea typeface="メイリオ" panose="020B0604030504040204" pitchFamily="50" charset="-128"/>
                </a:rPr>
                <a:t>Struts</a:t>
              </a:r>
              <a:r>
                <a:rPr lang="ja-JP" altLang="en-US" sz="1400" b="1" spc="100" dirty="0">
                  <a:solidFill>
                    <a:srgbClr val="27A2B3"/>
                  </a:solidFill>
                  <a:latin typeface="メイリオ" panose="020B0604030504040204" pitchFamily="50" charset="-128"/>
                  <a:ea typeface="メイリオ" panose="020B0604030504040204" pitchFamily="50" charset="-128"/>
                </a:rPr>
                <a:t>や</a:t>
              </a:r>
              <a:r>
                <a:rPr lang="en-US" altLang="ja-JP" sz="1400" b="1" spc="100" dirty="0">
                  <a:solidFill>
                    <a:srgbClr val="27A2B3"/>
                  </a:solidFill>
                  <a:latin typeface="メイリオ" panose="020B0604030504040204" pitchFamily="50" charset="-128"/>
                  <a:ea typeface="メイリオ" panose="020B0604030504040204" pitchFamily="50" charset="-128"/>
                </a:rPr>
                <a:t>Spring Framework</a:t>
              </a:r>
              <a:r>
                <a:rPr lang="ja-JP" altLang="en-US" sz="1400" b="1" spc="100" dirty="0">
                  <a:solidFill>
                    <a:srgbClr val="27A2B3"/>
                  </a:solidFill>
                  <a:latin typeface="メイリオ" panose="020B0604030504040204" pitchFamily="50" charset="-128"/>
                  <a:ea typeface="メイリオ" panose="020B0604030504040204" pitchFamily="50" charset="-128"/>
                </a:rPr>
                <a:t>、</a:t>
              </a:r>
              <a:r>
                <a:rPr lang="en-US" altLang="ja-JP" sz="1400" b="1" spc="100" dirty="0">
                  <a:solidFill>
                    <a:srgbClr val="27A2B3"/>
                  </a:solidFill>
                  <a:latin typeface="メイリオ" panose="020B0604030504040204" pitchFamily="50" charset="-128"/>
                  <a:ea typeface="メイリオ" panose="020B0604030504040204" pitchFamily="50" charset="-128"/>
                </a:rPr>
                <a:t>Hibernate</a:t>
              </a:r>
              <a:r>
                <a:rPr lang="ja-JP" altLang="en-US" sz="1400" b="1" spc="100" dirty="0">
                  <a:solidFill>
                    <a:srgbClr val="27A2B3"/>
                  </a:solidFill>
                  <a:latin typeface="メイリオ" panose="020B0604030504040204" pitchFamily="50" charset="-128"/>
                  <a:ea typeface="メイリオ" panose="020B0604030504040204" pitchFamily="50" charset="-128"/>
                </a:rPr>
                <a:t>といった</a:t>
              </a:r>
              <a:br>
                <a:rPr lang="en-US" altLang="ja-JP" sz="1400" b="1" spc="100" dirty="0">
                  <a:solidFill>
                    <a:srgbClr val="27A2B3"/>
                  </a:solidFill>
                  <a:latin typeface="メイリオ" panose="020B0604030504040204" pitchFamily="50" charset="-128"/>
                  <a:ea typeface="メイリオ" panose="020B0604030504040204" pitchFamily="50" charset="-128"/>
                </a:rPr>
              </a:br>
              <a:r>
                <a:rPr lang="ja-JP" altLang="en-US" sz="1400" b="1" spc="100" dirty="0">
                  <a:solidFill>
                    <a:srgbClr val="27A2B3"/>
                  </a:solidFill>
                  <a:latin typeface="メイリオ" panose="020B0604030504040204" pitchFamily="50" charset="-128"/>
                  <a:ea typeface="メイリオ" panose="020B0604030504040204" pitchFamily="50" charset="-128"/>
                </a:rPr>
                <a:t>アプリケーションフレームワークを活用</a:t>
              </a:r>
            </a:p>
          </p:txBody>
        </p:sp>
      </p:grpSp>
      <p:grpSp>
        <p:nvGrpSpPr>
          <p:cNvPr id="127" name="グループ化 126"/>
          <p:cNvGrpSpPr/>
          <p:nvPr/>
        </p:nvGrpSpPr>
        <p:grpSpPr>
          <a:xfrm>
            <a:off x="4983847" y="4591787"/>
            <a:ext cx="4256666" cy="295608"/>
            <a:chOff x="-2790021" y="4036554"/>
            <a:chExt cx="4256666" cy="295608"/>
          </a:xfrm>
        </p:grpSpPr>
        <p:sp>
          <p:nvSpPr>
            <p:cNvPr id="128" name="テキスト ボックス 127"/>
            <p:cNvSpPr txBox="1"/>
            <p:nvPr/>
          </p:nvSpPr>
          <p:spPr>
            <a:xfrm>
              <a:off x="-2790021" y="4036554"/>
              <a:ext cx="4256666" cy="295608"/>
            </a:xfrm>
            <a:prstGeom prst="roundRect">
              <a:avLst/>
            </a:prstGeom>
            <a:solidFill>
              <a:srgbClr val="229EC0"/>
            </a:solidFill>
          </p:spPr>
          <p:txBody>
            <a:bodyPr wrap="square" lIns="72000" rIns="72000" bIns="36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会津若松市ホームページ</a:t>
              </a:r>
            </a:p>
          </p:txBody>
        </p:sp>
        <p:grpSp>
          <p:nvGrpSpPr>
            <p:cNvPr id="129" name="グループ化 67"/>
            <p:cNvGrpSpPr/>
            <p:nvPr/>
          </p:nvGrpSpPr>
          <p:grpSpPr>
            <a:xfrm>
              <a:off x="-2693930" y="4092250"/>
              <a:ext cx="118940" cy="135520"/>
              <a:chOff x="7882630" y="4130350"/>
              <a:chExt cx="118940" cy="135520"/>
            </a:xfrm>
          </p:grpSpPr>
          <p:sp>
            <p:nvSpPr>
              <p:cNvPr id="130" name="正方形/長方形 129"/>
              <p:cNvSpPr/>
              <p:nvPr/>
            </p:nvSpPr>
            <p:spPr bwMode="auto">
              <a:xfrm rot="18900000" flipH="1">
                <a:off x="7922658" y="413035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131" name="正方形/長方形 130"/>
              <p:cNvSpPr/>
              <p:nvPr/>
            </p:nvSpPr>
            <p:spPr bwMode="auto">
              <a:xfrm rot="2700000" flipH="1">
                <a:off x="7922658" y="418695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139" name="正方形/長方形 138"/>
          <p:cNvSpPr/>
          <p:nvPr/>
        </p:nvSpPr>
        <p:spPr bwMode="auto">
          <a:xfrm>
            <a:off x="257440" y="575734"/>
            <a:ext cx="8957732" cy="468000"/>
          </a:xfrm>
          <a:prstGeom prst="rect">
            <a:avLst/>
          </a:prstGeom>
          <a:solidFill>
            <a:srgbClr val="71C9E5"/>
          </a:solidFill>
          <a:ln w="9525">
            <a:noFill/>
            <a:miter lim="800000"/>
            <a:headEnd/>
            <a:tailEnd/>
          </a:ln>
          <a:effectLst/>
        </p:spPr>
        <p:txBody>
          <a:bodyPr wrap="none" lIns="144000" tIns="144000" rIns="144000" bIns="144000" rtlCol="0" anchor="ctr" anchorCtr="0">
            <a:noAutofit/>
          </a:bodyPr>
          <a:lstStyle/>
          <a:p>
            <a:pPr algn="ctr"/>
            <a:endParaRPr kumimoji="1" lang="ja-JP" altLang="en-US" sz="1800" b="1" spc="100" dirty="0">
              <a:solidFill>
                <a:schemeClr val="bg1"/>
              </a:solidFill>
              <a:latin typeface="Arial" pitchFamily="34" charset="0"/>
              <a:ea typeface="メイリオ" pitchFamily="50" charset="-128"/>
            </a:endParaRPr>
          </a:p>
        </p:txBody>
      </p:sp>
      <p:cxnSp>
        <p:nvCxnSpPr>
          <p:cNvPr id="140" name="直線コネクタ 139"/>
          <p:cNvCxnSpPr/>
          <p:nvPr/>
        </p:nvCxnSpPr>
        <p:spPr bwMode="auto">
          <a:xfrm>
            <a:off x="350573" y="625361"/>
            <a:ext cx="8771467" cy="0"/>
          </a:xfrm>
          <a:prstGeom prst="line">
            <a:avLst/>
          </a:prstGeom>
          <a:noFill/>
          <a:ln w="19050" cap="flat" cmpd="sng" algn="ctr">
            <a:solidFill>
              <a:schemeClr val="bg1"/>
            </a:solidFill>
            <a:prstDash val="dash"/>
            <a:round/>
            <a:headEnd type="none" w="med" len="med"/>
            <a:tailEnd type="none" w="med" len="med"/>
          </a:ln>
          <a:effectLst/>
        </p:spPr>
      </p:cxnSp>
      <p:cxnSp>
        <p:nvCxnSpPr>
          <p:cNvPr id="141" name="直線コネクタ 140"/>
          <p:cNvCxnSpPr/>
          <p:nvPr/>
        </p:nvCxnSpPr>
        <p:spPr bwMode="auto">
          <a:xfrm>
            <a:off x="350573" y="981363"/>
            <a:ext cx="8771467" cy="0"/>
          </a:xfrm>
          <a:prstGeom prst="line">
            <a:avLst/>
          </a:prstGeom>
          <a:noFill/>
          <a:ln w="19050" cap="flat" cmpd="sng" algn="ctr">
            <a:solidFill>
              <a:schemeClr val="bg1"/>
            </a:solidFill>
            <a:prstDash val="dash"/>
            <a:round/>
            <a:headEnd type="none" w="med" len="med"/>
            <a:tailEnd type="none" w="med" len="med"/>
          </a:ln>
          <a:effectLst/>
        </p:spPr>
      </p:cxnSp>
      <p:sp>
        <p:nvSpPr>
          <p:cNvPr id="142" name="Text Box 31"/>
          <p:cNvSpPr txBox="1">
            <a:spLocks noChangeArrowheads="1"/>
          </p:cNvSpPr>
          <p:nvPr/>
        </p:nvSpPr>
        <p:spPr bwMode="gray">
          <a:xfrm>
            <a:off x="334987" y="658610"/>
            <a:ext cx="8717307" cy="264810"/>
          </a:xfrm>
          <a:prstGeom prst="rect">
            <a:avLst/>
          </a:prstGeom>
          <a:noFill/>
          <a:ln w="3175" cap="rnd">
            <a:noFill/>
            <a:miter lim="800000"/>
            <a:headEnd/>
            <a:tailEnd/>
          </a:ln>
          <a:effectLst/>
        </p:spPr>
        <p:txBody>
          <a:bodyPr wrap="square" lIns="72000" tIns="0" rIns="144000" bIns="0" anchor="t">
            <a:noAutofit/>
          </a:bodyPr>
          <a:lstStyle/>
          <a:p>
            <a:pPr>
              <a:lnSpc>
                <a:spcPct val="150000"/>
              </a:lnSpc>
              <a:buClr>
                <a:srgbClr val="C00000"/>
              </a:buClr>
              <a:defRPr/>
            </a:pPr>
            <a:r>
              <a:rPr lang="ja-JP" altLang="en-US" sz="1200" b="1" spc="100" dirty="0">
                <a:solidFill>
                  <a:schemeClr val="tx1"/>
                </a:solidFill>
                <a:latin typeface="Arial" pitchFamily="34" charset="0"/>
                <a:ea typeface="メイリオ" pitchFamily="50" charset="-128"/>
              </a:rPr>
              <a:t>自治体・企業でも、</a:t>
            </a:r>
            <a:r>
              <a:rPr lang="en-US" altLang="ja-JP" sz="1200" b="1" spc="100" dirty="0">
                <a:solidFill>
                  <a:schemeClr val="tx1"/>
                </a:solidFill>
                <a:latin typeface="Arial" pitchFamily="34" charset="0"/>
                <a:ea typeface="メイリオ" pitchFamily="50" charset="-128"/>
              </a:rPr>
              <a:t>IT</a:t>
            </a:r>
            <a:r>
              <a:rPr lang="ja-JP" altLang="en-US" sz="1200" b="1" spc="100" dirty="0">
                <a:solidFill>
                  <a:schemeClr val="tx1"/>
                </a:solidFill>
                <a:latin typeface="Arial" pitchFamily="34" charset="0"/>
                <a:ea typeface="メイリオ" pitchFamily="50" charset="-128"/>
              </a:rPr>
              <a:t>システムの導入・運用コストの削減の観点から、</a:t>
            </a:r>
            <a:r>
              <a:rPr lang="en-US" altLang="ja-JP" sz="1200" b="1" spc="100" dirty="0">
                <a:solidFill>
                  <a:schemeClr val="tx1"/>
                </a:solidFill>
                <a:latin typeface="Arial" pitchFamily="34" charset="0"/>
                <a:ea typeface="メイリオ" pitchFamily="50" charset="-128"/>
              </a:rPr>
              <a:t>OSS</a:t>
            </a:r>
            <a:r>
              <a:rPr lang="ja-JP" altLang="en-US" sz="1200" b="1" spc="100" dirty="0">
                <a:solidFill>
                  <a:schemeClr val="tx1"/>
                </a:solidFill>
                <a:latin typeface="Arial" pitchFamily="34" charset="0"/>
                <a:ea typeface="メイリオ" pitchFamily="50" charset="-128"/>
              </a:rPr>
              <a:t>の活用が進められています。</a:t>
            </a:r>
          </a:p>
        </p:txBody>
      </p:sp>
      <p:sp>
        <p:nvSpPr>
          <p:cNvPr id="80" name="テキスト ボックス 79"/>
          <p:cNvSpPr txBox="1"/>
          <p:nvPr/>
        </p:nvSpPr>
        <p:spPr>
          <a:xfrm>
            <a:off x="2471693" y="1088922"/>
            <a:ext cx="2088732" cy="505285"/>
          </a:xfrm>
          <a:prstGeom prst="roundRect">
            <a:avLst>
              <a:gd name="adj" fmla="val 50000"/>
            </a:avLst>
          </a:prstGeom>
          <a:solidFill>
            <a:srgbClr val="2FA0B3"/>
          </a:solidFill>
        </p:spPr>
        <p:txBody>
          <a:bodyPr wrap="square" bIns="0" rtlCol="0" anchor="ctr">
            <a:spAutoFit/>
          </a:bodyPr>
          <a:lstStyle/>
          <a:p>
            <a:pPr algn="ctr"/>
            <a:r>
              <a:rPr lang="ja-JP" altLang="en-US" sz="2200" b="1" spc="100" dirty="0">
                <a:solidFill>
                  <a:schemeClr val="bg1"/>
                </a:solidFill>
                <a:latin typeface="Arial" pitchFamily="34" charset="0"/>
                <a:ea typeface="メイリオ" pitchFamily="50" charset="-128"/>
              </a:rPr>
              <a:t>会津若松市</a:t>
            </a:r>
            <a:endParaRPr kumimoji="1" lang="ja-JP" altLang="en-US" sz="2200" b="1" spc="100" dirty="0">
              <a:solidFill>
                <a:schemeClr val="bg1"/>
              </a:solidFill>
              <a:latin typeface="Arial" pitchFamily="34" charset="0"/>
              <a:ea typeface="メイリオ" pitchFamily="50" charset="-128"/>
            </a:endParaRPr>
          </a:p>
        </p:txBody>
      </p:sp>
      <p:sp>
        <p:nvSpPr>
          <p:cNvPr id="81" name="テキスト ボックス 80"/>
          <p:cNvSpPr txBox="1"/>
          <p:nvPr/>
        </p:nvSpPr>
        <p:spPr>
          <a:xfrm>
            <a:off x="2471693" y="2826733"/>
            <a:ext cx="2667465" cy="505285"/>
          </a:xfrm>
          <a:prstGeom prst="roundRect">
            <a:avLst>
              <a:gd name="adj" fmla="val 50000"/>
            </a:avLst>
          </a:prstGeom>
          <a:solidFill>
            <a:srgbClr val="2FA0B3"/>
          </a:solidFill>
        </p:spPr>
        <p:txBody>
          <a:bodyPr wrap="square" bIns="0" rtlCol="0" anchor="ctr">
            <a:spAutoFit/>
          </a:bodyPr>
          <a:lstStyle/>
          <a:p>
            <a:pPr algn="ctr"/>
            <a:r>
              <a:rPr kumimoji="1" lang="zh-TW" altLang="en-US" sz="2200" b="1" spc="100" dirty="0">
                <a:solidFill>
                  <a:schemeClr val="bg1"/>
                </a:solidFill>
                <a:latin typeface="Arial" pitchFamily="34" charset="0"/>
                <a:ea typeface="メイリオ" pitchFamily="50" charset="-128"/>
              </a:rPr>
              <a:t>大阪証券取引所</a:t>
            </a:r>
            <a:endParaRPr kumimoji="1" lang="ja-JP" altLang="en-US" sz="2200" b="1" spc="100" dirty="0">
              <a:solidFill>
                <a:schemeClr val="bg1"/>
              </a:solidFill>
              <a:latin typeface="Arial" pitchFamily="34" charset="0"/>
              <a:ea typeface="メイリオ" pitchFamily="50" charset="-128"/>
            </a:endParaRPr>
          </a:p>
        </p:txBody>
      </p:sp>
      <p:grpSp>
        <p:nvGrpSpPr>
          <p:cNvPr id="113" name="グループ化 112"/>
          <p:cNvGrpSpPr/>
          <p:nvPr/>
        </p:nvGrpSpPr>
        <p:grpSpPr>
          <a:xfrm>
            <a:off x="8299438" y="4126711"/>
            <a:ext cx="955040" cy="457200"/>
            <a:chOff x="-2468880" y="1798320"/>
            <a:chExt cx="955040" cy="457200"/>
          </a:xfrm>
        </p:grpSpPr>
        <p:sp>
          <p:nvSpPr>
            <p:cNvPr id="124" name="二等辺三角形 123"/>
            <p:cNvSpPr/>
            <p:nvPr/>
          </p:nvSpPr>
          <p:spPr bwMode="auto">
            <a:xfrm flipV="1">
              <a:off x="-2108200" y="1950720"/>
              <a:ext cx="233680" cy="304800"/>
            </a:xfrm>
            <a:prstGeom prst="triangle">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100" b="1" spc="100" dirty="0">
                <a:solidFill>
                  <a:schemeClr val="bg1"/>
                </a:solidFill>
                <a:latin typeface="Arial" pitchFamily="34" charset="0"/>
                <a:ea typeface="メイリオ" pitchFamily="50" charset="-128"/>
              </a:endParaRPr>
            </a:p>
          </p:txBody>
        </p:sp>
        <p:sp>
          <p:nvSpPr>
            <p:cNvPr id="125" name="角丸四角形 124"/>
            <p:cNvSpPr/>
            <p:nvPr/>
          </p:nvSpPr>
          <p:spPr bwMode="auto">
            <a:xfrm>
              <a:off x="-2468880" y="1798320"/>
              <a:ext cx="955040" cy="304800"/>
            </a:xfrm>
            <a:prstGeom prst="roundRect">
              <a:avLst/>
            </a:prstGeom>
            <a:solidFill>
              <a:schemeClr val="tx1">
                <a:lumMod val="65000"/>
                <a:lumOff val="35000"/>
              </a:schemeClr>
            </a:solidFill>
            <a:ln w="9525">
              <a:noFill/>
              <a:miter lim="800000"/>
              <a:headEnd/>
              <a:tailEnd/>
            </a:ln>
            <a:effectLst/>
          </p:spPr>
          <p:txBody>
            <a:bodyPr wrap="square" lIns="0" tIns="0" rIns="0" bIns="0" rtlCol="0" anchor="t" anchorCtr="0">
              <a:noAutofit/>
            </a:bodyPr>
            <a:lstStyle/>
            <a:p>
              <a:pPr algn="ctr">
                <a:lnSpc>
                  <a:spcPct val="150000"/>
                </a:lnSpc>
              </a:pPr>
              <a:r>
                <a:rPr kumimoji="1" lang="ja-JP" altLang="en-US" sz="1100" b="1" spc="100" dirty="0">
                  <a:solidFill>
                    <a:schemeClr val="bg1"/>
                  </a:solidFill>
                  <a:latin typeface="Arial" pitchFamily="34" charset="0"/>
                  <a:ea typeface="メイリオ" pitchFamily="50" charset="-128"/>
                </a:rPr>
                <a:t>クリック</a:t>
              </a:r>
            </a:p>
          </p:txBody>
        </p:sp>
      </p:grpSp>
      <p:sp>
        <p:nvSpPr>
          <p:cNvPr id="64" name="Text Box 31">
            <a:extLst>
              <a:ext uri="{FF2B5EF4-FFF2-40B4-BE49-F238E27FC236}">
                <a16:creationId xmlns:a16="http://schemas.microsoft.com/office/drawing/2014/main" id="{425C49D4-B44D-8E3E-E221-39E13E235B23}"/>
              </a:ext>
            </a:extLst>
          </p:cNvPr>
          <p:cNvSpPr txBox="1">
            <a:spLocks noChangeArrowheads="1"/>
          </p:cNvSpPr>
          <p:nvPr/>
        </p:nvSpPr>
        <p:spPr bwMode="gray">
          <a:xfrm>
            <a:off x="9328457" y="4934261"/>
            <a:ext cx="5741780" cy="251197"/>
          </a:xfrm>
          <a:prstGeom prst="rect">
            <a:avLst/>
          </a:prstGeom>
          <a:noFill/>
          <a:ln w="3175" cap="rnd">
            <a:noFill/>
            <a:miter lim="800000"/>
            <a:headEnd/>
            <a:tailEnd/>
          </a:ln>
          <a:effectLst/>
        </p:spPr>
        <p:txBody>
          <a:bodyPr wrap="square" lIns="58033" tIns="0" rIns="116067" bIns="0" anchor="t">
            <a:noAutofit/>
          </a:bodyPr>
          <a:lstStyle/>
          <a:p>
            <a:pPr lvl="2"/>
            <a:r>
              <a:rPr lang="en-US" altLang="ja-JP" sz="1290" b="1" dirty="0">
                <a:latin typeface="Arial" panose="020B0604020202020204" pitchFamily="34" charset="0"/>
                <a:ea typeface="メイリオ" panose="020B0604030504040204" pitchFamily="50" charset="-128"/>
                <a:cs typeface="メイリオ" panose="020B0604030504040204" pitchFamily="50" charset="-128"/>
                <a:hlinkClick r:id="rId3"/>
              </a:rPr>
              <a:t>https://tech.nikkeibp.co.jp/it/article/JIREI/20100309/345566/</a:t>
            </a:r>
            <a:endParaRPr lang="en-US" altLang="ja-JP" sz="1290" b="1" dirty="0">
              <a:latin typeface="Arial" panose="020B0604020202020204" pitchFamily="34" charset="0"/>
              <a:ea typeface="メイリオ" panose="020B0604030504040204" pitchFamily="50" charset="-128"/>
              <a:cs typeface="メイリオ" panose="020B0604030504040204" pitchFamily="50" charset="-128"/>
              <a:hlinkClick r:id="rId4"/>
            </a:endParaRPr>
          </a:p>
          <a:p>
            <a:endParaRPr lang="en-US" altLang="ja-JP" sz="1290" b="1" dirty="0">
              <a:latin typeface="Arial" panose="020B0604020202020204" pitchFamily="34" charset="0"/>
              <a:ea typeface="メイリオ" panose="020B0604030504040204" pitchFamily="50" charset="-128"/>
              <a:cs typeface="メイリオ" panose="020B0604030504040204" pitchFamily="50" charset="-128"/>
            </a:endParaRPr>
          </a:p>
        </p:txBody>
      </p:sp>
      <p:sp>
        <p:nvSpPr>
          <p:cNvPr id="65" name="角丸四角形 81">
            <a:extLst>
              <a:ext uri="{FF2B5EF4-FFF2-40B4-BE49-F238E27FC236}">
                <a16:creationId xmlns:a16="http://schemas.microsoft.com/office/drawing/2014/main" id="{0FDB131D-6509-D49E-705A-119E800A9B63}"/>
              </a:ext>
            </a:extLst>
          </p:cNvPr>
          <p:cNvSpPr/>
          <p:nvPr/>
        </p:nvSpPr>
        <p:spPr bwMode="auto">
          <a:xfrm>
            <a:off x="9603455" y="4954997"/>
            <a:ext cx="612062" cy="208989"/>
          </a:xfrm>
          <a:prstGeom prst="roundRect">
            <a:avLst/>
          </a:prstGeom>
          <a:solidFill>
            <a:srgbClr val="007A66"/>
          </a:solidFill>
          <a:ln w="9525">
            <a:noFill/>
            <a:miter lim="800000"/>
            <a:headEnd/>
            <a:tailEnd/>
          </a:ln>
          <a:effectLst/>
        </p:spPr>
        <p:txBody>
          <a:bodyPr wrap="none" lIns="0" tIns="0" rIns="0" bIns="0" rtlCol="0" anchor="ctr" anchorCtr="0">
            <a:noAutofit/>
          </a:bodyPr>
          <a:lstStyle/>
          <a:p>
            <a:pPr algn="ctr"/>
            <a:r>
              <a:rPr lang="en-US" altLang="ja-JP" sz="887" b="1" spc="81">
                <a:solidFill>
                  <a:schemeClr val="bg1"/>
                </a:solidFill>
                <a:latin typeface="Arial" pitchFamily="34" charset="0"/>
                <a:ea typeface="メイリオ" pitchFamily="50" charset="-128"/>
              </a:rPr>
              <a:t>CLICK</a:t>
            </a:r>
            <a:endParaRPr lang="ja-JP" altLang="en-US" sz="887" b="1" spc="81" dirty="0">
              <a:solidFill>
                <a:schemeClr val="bg1"/>
              </a:solidFill>
              <a:latin typeface="Arial" pitchFamily="34" charset="0"/>
              <a:ea typeface="メイリオ" pitchFamily="50" charset="-128"/>
            </a:endParaRPr>
          </a:p>
        </p:txBody>
      </p:sp>
      <p:sp>
        <p:nvSpPr>
          <p:cNvPr id="221" name="Text Box 31">
            <a:extLst>
              <a:ext uri="{FF2B5EF4-FFF2-40B4-BE49-F238E27FC236}">
                <a16:creationId xmlns:a16="http://schemas.microsoft.com/office/drawing/2014/main" id="{C02070AA-CDAC-AAD2-45ED-E24B74F7E2BB}"/>
              </a:ext>
            </a:extLst>
          </p:cNvPr>
          <p:cNvSpPr txBox="1">
            <a:spLocks noChangeArrowheads="1"/>
          </p:cNvSpPr>
          <p:nvPr/>
        </p:nvSpPr>
        <p:spPr bwMode="gray">
          <a:xfrm>
            <a:off x="9322365" y="4593659"/>
            <a:ext cx="6615974" cy="360305"/>
          </a:xfrm>
          <a:prstGeom prst="rect">
            <a:avLst/>
          </a:prstGeom>
          <a:noFill/>
          <a:ln w="3175" cap="rnd">
            <a:noFill/>
            <a:miter lim="800000"/>
            <a:headEnd/>
            <a:tailEnd/>
          </a:ln>
          <a:effectLst/>
        </p:spPr>
        <p:txBody>
          <a:bodyPr wrap="square" lIns="58033" tIns="0" rIns="116067" bIns="0" anchor="t">
            <a:noAutofit/>
          </a:bodyPr>
          <a:lstStyle/>
          <a:p>
            <a:pPr lvl="2"/>
            <a:r>
              <a:rPr lang="en-US" altLang="ja-JP" sz="1290" b="1" dirty="0">
                <a:latin typeface="Arial" panose="020B0604020202020204" pitchFamily="34" charset="0"/>
                <a:ea typeface="メイリオ" panose="020B0604030504040204" pitchFamily="50" charset="-128"/>
                <a:cs typeface="メイリオ" panose="020B0604030504040204" pitchFamily="50" charset="-128"/>
                <a:hlinkClick r:id="rId5"/>
              </a:rPr>
              <a:t>https://www.city.aizuwakamatsu.fukushima.jp/docs/2009070100052/</a:t>
            </a:r>
            <a:endParaRPr lang="en-US" altLang="ja-JP" sz="1290" b="1" dirty="0">
              <a:latin typeface="Arial" panose="020B0604020202020204" pitchFamily="34" charset="0"/>
              <a:ea typeface="メイリオ" panose="020B0604030504040204" pitchFamily="50" charset="-128"/>
              <a:cs typeface="メイリオ" panose="020B0604030504040204" pitchFamily="50" charset="-128"/>
            </a:endParaRPr>
          </a:p>
        </p:txBody>
      </p:sp>
      <p:sp>
        <p:nvSpPr>
          <p:cNvPr id="222" name="角丸四角形 197">
            <a:extLst>
              <a:ext uri="{FF2B5EF4-FFF2-40B4-BE49-F238E27FC236}">
                <a16:creationId xmlns:a16="http://schemas.microsoft.com/office/drawing/2014/main" id="{6B2058A2-DCCA-6155-09D2-035F7BE70972}"/>
              </a:ext>
            </a:extLst>
          </p:cNvPr>
          <p:cNvSpPr/>
          <p:nvPr/>
        </p:nvSpPr>
        <p:spPr bwMode="auto">
          <a:xfrm>
            <a:off x="9588056" y="4622504"/>
            <a:ext cx="612062" cy="208989"/>
          </a:xfrm>
          <a:prstGeom prst="roundRect">
            <a:avLst/>
          </a:prstGeom>
          <a:solidFill>
            <a:srgbClr val="007A66"/>
          </a:solidFill>
          <a:ln w="9525">
            <a:noFill/>
            <a:miter lim="800000"/>
            <a:headEnd/>
            <a:tailEnd/>
          </a:ln>
          <a:effectLst/>
        </p:spPr>
        <p:txBody>
          <a:bodyPr wrap="none" lIns="0" tIns="0" rIns="0" bIns="0" rtlCol="0" anchor="ctr" anchorCtr="0">
            <a:noAutofit/>
          </a:bodyPr>
          <a:lstStyle/>
          <a:p>
            <a:pPr algn="ctr"/>
            <a:r>
              <a:rPr lang="en-US" altLang="ja-JP" sz="887" b="1" spc="81" dirty="0">
                <a:solidFill>
                  <a:schemeClr val="bg1"/>
                </a:solidFill>
                <a:latin typeface="Arial" pitchFamily="34" charset="0"/>
                <a:ea typeface="メイリオ" pitchFamily="50" charset="-128"/>
              </a:rPr>
              <a:t>CLICK</a:t>
            </a:r>
            <a:endParaRPr lang="ja-JP" altLang="en-US" sz="887" b="1" spc="81" dirty="0">
              <a:solidFill>
                <a:schemeClr val="bg1"/>
              </a:solidFill>
              <a:latin typeface="Arial" pitchFamily="34" charset="0"/>
              <a:ea typeface="メイリオ" pitchFamily="50" charset="-128"/>
            </a:endParaRPr>
          </a:p>
        </p:txBody>
      </p:sp>
      <p:grpSp>
        <p:nvGrpSpPr>
          <p:cNvPr id="4" name="グループ化 3">
            <a:extLst>
              <a:ext uri="{FF2B5EF4-FFF2-40B4-BE49-F238E27FC236}">
                <a16:creationId xmlns:a16="http://schemas.microsoft.com/office/drawing/2014/main" id="{687808A2-458C-A59B-4F10-B793F96D9358}"/>
              </a:ext>
            </a:extLst>
          </p:cNvPr>
          <p:cNvGrpSpPr/>
          <p:nvPr/>
        </p:nvGrpSpPr>
        <p:grpSpPr>
          <a:xfrm>
            <a:off x="4985775" y="4958675"/>
            <a:ext cx="4256666" cy="306467"/>
            <a:chOff x="-2790021" y="4031125"/>
            <a:chExt cx="4256666" cy="306467"/>
          </a:xfrm>
        </p:grpSpPr>
        <p:sp>
          <p:nvSpPr>
            <p:cNvPr id="5" name="テキスト ボックス 4">
              <a:extLst>
                <a:ext uri="{FF2B5EF4-FFF2-40B4-BE49-F238E27FC236}">
                  <a16:creationId xmlns:a16="http://schemas.microsoft.com/office/drawing/2014/main" id="{190AB043-584F-8C7F-9199-6B2109337A27}"/>
                </a:ext>
              </a:extLst>
            </p:cNvPr>
            <p:cNvSpPr txBox="1"/>
            <p:nvPr/>
          </p:nvSpPr>
          <p:spPr>
            <a:xfrm>
              <a:off x="-2790021" y="4031125"/>
              <a:ext cx="4256666" cy="306467"/>
            </a:xfrm>
            <a:prstGeom prst="roundRect">
              <a:avLst/>
            </a:prstGeom>
            <a:solidFill>
              <a:srgbClr val="229EC0"/>
            </a:solidFill>
          </p:spPr>
          <p:txBody>
            <a:bodyPr wrap="square" lIns="72000" rIns="72000" bIns="36000" rtlCol="0" anchor="ctr">
              <a:spAutoFit/>
            </a:bodyPr>
            <a:lstStyle/>
            <a:p>
              <a:pPr>
                <a:lnSpc>
                  <a:spcPct val="100000"/>
                </a:lnSpc>
              </a:pPr>
              <a:r>
                <a:rPr kumimoji="1" lang="ja-JP" altLang="en-US" sz="1200" b="1" spc="100" dirty="0">
                  <a:solidFill>
                    <a:schemeClr val="bg1"/>
                  </a:solidFill>
                  <a:latin typeface="Arial" pitchFamily="34" charset="0"/>
                  <a:ea typeface="メイリオ" pitchFamily="50" charset="-128"/>
                </a:rPr>
                <a:t>　</a:t>
              </a:r>
              <a:r>
                <a:rPr lang="ja-JP" altLang="en-US" sz="1200" b="1" spc="100" dirty="0">
                  <a:solidFill>
                    <a:schemeClr val="bg1"/>
                  </a:solidFill>
                  <a:latin typeface="Arial" pitchFamily="34" charset="0"/>
                  <a:ea typeface="メイリオ" pitchFamily="50" charset="-128"/>
                </a:rPr>
                <a:t>日経クロステック </a:t>
              </a:r>
              <a:r>
                <a:rPr lang="en-US" altLang="ja-JP" sz="1200" b="1" spc="100" dirty="0">
                  <a:solidFill>
                    <a:schemeClr val="bg1"/>
                  </a:solidFill>
                  <a:latin typeface="Arial" pitchFamily="34" charset="0"/>
                  <a:ea typeface="メイリオ" pitchFamily="50" charset="-128"/>
                </a:rPr>
                <a:t>IT</a:t>
              </a:r>
              <a:r>
                <a:rPr lang="ja-JP" altLang="en-US" sz="1200" b="1" spc="100" dirty="0">
                  <a:solidFill>
                    <a:schemeClr val="bg1"/>
                  </a:solidFill>
                  <a:latin typeface="Arial" pitchFamily="34" charset="0"/>
                  <a:ea typeface="メイリオ" pitchFamily="50" charset="-128"/>
                </a:rPr>
                <a:t>システム 事例データベース</a:t>
              </a:r>
              <a:endParaRPr kumimoji="1" lang="ja-JP" altLang="en-US" sz="1200" b="1" spc="100" dirty="0">
                <a:solidFill>
                  <a:schemeClr val="bg1"/>
                </a:solidFill>
                <a:latin typeface="Arial" pitchFamily="34" charset="0"/>
                <a:ea typeface="メイリオ" pitchFamily="50" charset="-128"/>
              </a:endParaRPr>
            </a:p>
          </p:txBody>
        </p:sp>
        <p:grpSp>
          <p:nvGrpSpPr>
            <p:cNvPr id="6" name="グループ化 67">
              <a:extLst>
                <a:ext uri="{FF2B5EF4-FFF2-40B4-BE49-F238E27FC236}">
                  <a16:creationId xmlns:a16="http://schemas.microsoft.com/office/drawing/2014/main" id="{B79F544B-950F-D28B-29D8-4EEBA1D18CA5}"/>
                </a:ext>
              </a:extLst>
            </p:cNvPr>
            <p:cNvGrpSpPr/>
            <p:nvPr/>
          </p:nvGrpSpPr>
          <p:grpSpPr>
            <a:xfrm>
              <a:off x="-2693930" y="4092250"/>
              <a:ext cx="118940" cy="135520"/>
              <a:chOff x="7882630" y="4130350"/>
              <a:chExt cx="118940" cy="135520"/>
            </a:xfrm>
          </p:grpSpPr>
          <p:sp>
            <p:nvSpPr>
              <p:cNvPr id="7" name="正方形/長方形 6">
                <a:extLst>
                  <a:ext uri="{FF2B5EF4-FFF2-40B4-BE49-F238E27FC236}">
                    <a16:creationId xmlns:a16="http://schemas.microsoft.com/office/drawing/2014/main" id="{DEEEF547-B731-B3EC-5B78-8E05CFA97519}"/>
                  </a:ext>
                </a:extLst>
              </p:cNvPr>
              <p:cNvSpPr/>
              <p:nvPr/>
            </p:nvSpPr>
            <p:spPr bwMode="auto">
              <a:xfrm rot="18900000" flipH="1">
                <a:off x="7922658" y="4130350"/>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sp>
            <p:nvSpPr>
              <p:cNvPr id="8" name="正方形/長方形 7">
                <a:extLst>
                  <a:ext uri="{FF2B5EF4-FFF2-40B4-BE49-F238E27FC236}">
                    <a16:creationId xmlns:a16="http://schemas.microsoft.com/office/drawing/2014/main" id="{951E4BC8-1401-A4EE-A4CD-84E83C2BF412}"/>
                  </a:ext>
                </a:extLst>
              </p:cNvPr>
              <p:cNvSpPr/>
              <p:nvPr/>
            </p:nvSpPr>
            <p:spPr bwMode="auto">
              <a:xfrm rot="2700000" flipH="1">
                <a:off x="7922658" y="4186958"/>
                <a:ext cx="38884" cy="118940"/>
              </a:xfrm>
              <a:prstGeom prst="rect">
                <a:avLst/>
              </a:prstGeom>
              <a:solidFill>
                <a:schemeClr val="bg1"/>
              </a:solidFill>
              <a:ln w="9525">
                <a:noFill/>
                <a:miter lim="800000"/>
                <a:headEnd/>
                <a:tailEnd/>
              </a:ln>
              <a:effectLst/>
            </p:spPr>
            <p:txBody>
              <a:bodyPr wrap="square" lIns="0" tIns="0" rIns="0" bIns="0" rtlCol="0" anchor="t" anchorCtr="0">
                <a:noAutofit/>
              </a:bodyPr>
              <a:lstStyle/>
              <a:p>
                <a:pPr algn="ctr">
                  <a:lnSpc>
                    <a:spcPct val="150000"/>
                  </a:lnSpc>
                </a:pPr>
                <a:endParaRPr kumimoji="1" lang="ja-JP" altLang="en-US" sz="1800" b="1" spc="100" dirty="0">
                  <a:solidFill>
                    <a:schemeClr val="bg1"/>
                  </a:solidFill>
                  <a:latin typeface="Arial" pitchFamily="34" charset="0"/>
                  <a:ea typeface="メイリオ" pitchFamily="50" charset="-128"/>
                </a:endParaRPr>
              </a:p>
            </p:txBody>
          </p:sp>
        </p:grpSp>
      </p:grpSp>
      <p:sp>
        <p:nvSpPr>
          <p:cNvPr id="3" name="フリーフォーム 396">
            <a:extLst>
              <a:ext uri="{FF2B5EF4-FFF2-40B4-BE49-F238E27FC236}">
                <a16:creationId xmlns:a16="http://schemas.microsoft.com/office/drawing/2014/main" id="{0CF6AAEA-F518-1113-4333-653BD5CE5E44}"/>
              </a:ext>
            </a:extLst>
          </p:cNvPr>
          <p:cNvSpPr/>
          <p:nvPr/>
        </p:nvSpPr>
        <p:spPr bwMode="auto">
          <a:xfrm>
            <a:off x="492389" y="1342823"/>
            <a:ext cx="1067480" cy="1367848"/>
          </a:xfrm>
          <a:custGeom>
            <a:avLst/>
            <a:gdLst>
              <a:gd name="connsiteX0" fmla="*/ 2527300 w 2540000"/>
              <a:gd name="connsiteY0" fmla="*/ 1790700 h 3149600"/>
              <a:gd name="connsiteX1" fmla="*/ 2540000 w 2540000"/>
              <a:gd name="connsiteY1" fmla="*/ 1612900 h 3149600"/>
              <a:gd name="connsiteX2" fmla="*/ 2286000 w 2540000"/>
              <a:gd name="connsiteY2" fmla="*/ 1422400 h 3149600"/>
              <a:gd name="connsiteX3" fmla="*/ 2273300 w 2540000"/>
              <a:gd name="connsiteY3" fmla="*/ 1117600 h 3149600"/>
              <a:gd name="connsiteX4" fmla="*/ 2133600 w 2540000"/>
              <a:gd name="connsiteY4" fmla="*/ 1244600 h 3149600"/>
              <a:gd name="connsiteX5" fmla="*/ 2070100 w 2540000"/>
              <a:gd name="connsiteY5" fmla="*/ 1066800 h 3149600"/>
              <a:gd name="connsiteX6" fmla="*/ 1993900 w 2540000"/>
              <a:gd name="connsiteY6" fmla="*/ 914400 h 3149600"/>
              <a:gd name="connsiteX7" fmla="*/ 2057400 w 2540000"/>
              <a:gd name="connsiteY7" fmla="*/ 711200 h 3149600"/>
              <a:gd name="connsiteX8" fmla="*/ 2082800 w 2540000"/>
              <a:gd name="connsiteY8" fmla="*/ 444500 h 3149600"/>
              <a:gd name="connsiteX9" fmla="*/ 1905000 w 2540000"/>
              <a:gd name="connsiteY9" fmla="*/ 355600 h 3149600"/>
              <a:gd name="connsiteX10" fmla="*/ 1117600 w 2540000"/>
              <a:gd name="connsiteY10" fmla="*/ 114300 h 3149600"/>
              <a:gd name="connsiteX11" fmla="*/ 1079500 w 2540000"/>
              <a:gd name="connsiteY11" fmla="*/ 0 h 3149600"/>
              <a:gd name="connsiteX12" fmla="*/ 546100 w 2540000"/>
              <a:gd name="connsiteY12" fmla="*/ 0 h 3149600"/>
              <a:gd name="connsiteX13" fmla="*/ 787400 w 2540000"/>
              <a:gd name="connsiteY13" fmla="*/ 228600 h 3149600"/>
              <a:gd name="connsiteX14" fmla="*/ 685800 w 2540000"/>
              <a:gd name="connsiteY14" fmla="*/ 482600 h 3149600"/>
              <a:gd name="connsiteX15" fmla="*/ 393700 w 2540000"/>
              <a:gd name="connsiteY15" fmla="*/ 457200 h 3149600"/>
              <a:gd name="connsiteX16" fmla="*/ 406400 w 2540000"/>
              <a:gd name="connsiteY16" fmla="*/ 558800 h 3149600"/>
              <a:gd name="connsiteX17" fmla="*/ 190500 w 2540000"/>
              <a:gd name="connsiteY17" fmla="*/ 571500 h 3149600"/>
              <a:gd name="connsiteX18" fmla="*/ 0 w 2540000"/>
              <a:gd name="connsiteY18" fmla="*/ 952500 h 3149600"/>
              <a:gd name="connsiteX19" fmla="*/ 393700 w 2540000"/>
              <a:gd name="connsiteY19" fmla="*/ 1397000 h 3149600"/>
              <a:gd name="connsiteX20" fmla="*/ 762000 w 2540000"/>
              <a:gd name="connsiteY20" fmla="*/ 1498600 h 3149600"/>
              <a:gd name="connsiteX21" fmla="*/ 800100 w 2540000"/>
              <a:gd name="connsiteY21" fmla="*/ 1943100 h 3149600"/>
              <a:gd name="connsiteX22" fmla="*/ 1016000 w 2540000"/>
              <a:gd name="connsiteY22" fmla="*/ 2184400 h 3149600"/>
              <a:gd name="connsiteX23" fmla="*/ 571500 w 2540000"/>
              <a:gd name="connsiteY23" fmla="*/ 2489200 h 3149600"/>
              <a:gd name="connsiteX24" fmla="*/ 393700 w 2540000"/>
              <a:gd name="connsiteY24" fmla="*/ 2692400 h 3149600"/>
              <a:gd name="connsiteX25" fmla="*/ 495300 w 2540000"/>
              <a:gd name="connsiteY25" fmla="*/ 2844800 h 3149600"/>
              <a:gd name="connsiteX26" fmla="*/ 838200 w 2540000"/>
              <a:gd name="connsiteY26" fmla="*/ 2730500 h 3149600"/>
              <a:gd name="connsiteX27" fmla="*/ 914400 w 2540000"/>
              <a:gd name="connsiteY27" fmla="*/ 2781300 h 3149600"/>
              <a:gd name="connsiteX28" fmla="*/ 812800 w 2540000"/>
              <a:gd name="connsiteY28" fmla="*/ 3060700 h 3149600"/>
              <a:gd name="connsiteX29" fmla="*/ 914400 w 2540000"/>
              <a:gd name="connsiteY29" fmla="*/ 3149600 h 3149600"/>
              <a:gd name="connsiteX30" fmla="*/ 1257300 w 2540000"/>
              <a:gd name="connsiteY30" fmla="*/ 3136900 h 3149600"/>
              <a:gd name="connsiteX31" fmla="*/ 1409700 w 2540000"/>
              <a:gd name="connsiteY31" fmla="*/ 2946400 h 3149600"/>
              <a:gd name="connsiteX32" fmla="*/ 1676400 w 2540000"/>
              <a:gd name="connsiteY32" fmla="*/ 3035300 h 3149600"/>
              <a:gd name="connsiteX33" fmla="*/ 2260600 w 2540000"/>
              <a:gd name="connsiteY33" fmla="*/ 2959100 h 3149600"/>
              <a:gd name="connsiteX34" fmla="*/ 2400300 w 2540000"/>
              <a:gd name="connsiteY34" fmla="*/ 1879600 h 3149600"/>
              <a:gd name="connsiteX35" fmla="*/ 2527300 w 2540000"/>
              <a:gd name="connsiteY35" fmla="*/ 179070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40000" h="3149600">
                <a:moveTo>
                  <a:pt x="2527300" y="1790700"/>
                </a:moveTo>
                <a:lnTo>
                  <a:pt x="2540000" y="1612900"/>
                </a:lnTo>
                <a:lnTo>
                  <a:pt x="2286000" y="1422400"/>
                </a:lnTo>
                <a:lnTo>
                  <a:pt x="2273300" y="1117600"/>
                </a:lnTo>
                <a:lnTo>
                  <a:pt x="2133600" y="1244600"/>
                </a:lnTo>
                <a:lnTo>
                  <a:pt x="2070100" y="1066800"/>
                </a:lnTo>
                <a:lnTo>
                  <a:pt x="1993900" y="914400"/>
                </a:lnTo>
                <a:lnTo>
                  <a:pt x="2057400" y="711200"/>
                </a:lnTo>
                <a:lnTo>
                  <a:pt x="2082800" y="444500"/>
                </a:lnTo>
                <a:lnTo>
                  <a:pt x="1905000" y="355600"/>
                </a:lnTo>
                <a:lnTo>
                  <a:pt x="1117600" y="114300"/>
                </a:lnTo>
                <a:lnTo>
                  <a:pt x="1079500" y="0"/>
                </a:lnTo>
                <a:lnTo>
                  <a:pt x="546100" y="0"/>
                </a:lnTo>
                <a:lnTo>
                  <a:pt x="787400" y="228600"/>
                </a:lnTo>
                <a:lnTo>
                  <a:pt x="685800" y="482600"/>
                </a:lnTo>
                <a:lnTo>
                  <a:pt x="393700" y="457200"/>
                </a:lnTo>
                <a:lnTo>
                  <a:pt x="406400" y="558800"/>
                </a:lnTo>
                <a:lnTo>
                  <a:pt x="190500" y="571500"/>
                </a:lnTo>
                <a:lnTo>
                  <a:pt x="0" y="952500"/>
                </a:lnTo>
                <a:lnTo>
                  <a:pt x="393700" y="1397000"/>
                </a:lnTo>
                <a:lnTo>
                  <a:pt x="762000" y="1498600"/>
                </a:lnTo>
                <a:lnTo>
                  <a:pt x="800100" y="1943100"/>
                </a:lnTo>
                <a:lnTo>
                  <a:pt x="1016000" y="2184400"/>
                </a:lnTo>
                <a:lnTo>
                  <a:pt x="571500" y="2489200"/>
                </a:lnTo>
                <a:lnTo>
                  <a:pt x="393700" y="2692400"/>
                </a:lnTo>
                <a:lnTo>
                  <a:pt x="495300" y="2844800"/>
                </a:lnTo>
                <a:lnTo>
                  <a:pt x="838200" y="2730500"/>
                </a:lnTo>
                <a:lnTo>
                  <a:pt x="914400" y="2781300"/>
                </a:lnTo>
                <a:lnTo>
                  <a:pt x="812800" y="3060700"/>
                </a:lnTo>
                <a:lnTo>
                  <a:pt x="914400" y="3149600"/>
                </a:lnTo>
                <a:lnTo>
                  <a:pt x="1257300" y="3136900"/>
                </a:lnTo>
                <a:lnTo>
                  <a:pt x="1409700" y="2946400"/>
                </a:lnTo>
                <a:lnTo>
                  <a:pt x="1676400" y="3035300"/>
                </a:lnTo>
                <a:lnTo>
                  <a:pt x="2260600" y="2959100"/>
                </a:lnTo>
                <a:lnTo>
                  <a:pt x="2400300" y="1879600"/>
                </a:lnTo>
                <a:lnTo>
                  <a:pt x="2527300" y="1790700"/>
                </a:lnTo>
                <a:close/>
              </a:path>
            </a:pathLst>
          </a:custGeom>
          <a:solidFill>
            <a:srgbClr val="92D050">
              <a:alpha val="63922"/>
            </a:srgbClr>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a:extLst>
              <a:ext uri="{FF2B5EF4-FFF2-40B4-BE49-F238E27FC236}">
                <a16:creationId xmlns:a16="http://schemas.microsoft.com/office/drawing/2014/main" id="{2129E9E5-FF7A-EA12-3B99-800BBBAAE855}"/>
              </a:ext>
            </a:extLst>
          </p:cNvPr>
          <p:cNvGrpSpPr/>
          <p:nvPr/>
        </p:nvGrpSpPr>
        <p:grpSpPr>
          <a:xfrm>
            <a:off x="273974" y="1293051"/>
            <a:ext cx="1459242" cy="939637"/>
            <a:chOff x="4502687" y="3113197"/>
            <a:chExt cx="1732393" cy="1079500"/>
          </a:xfrm>
        </p:grpSpPr>
        <p:sp>
          <p:nvSpPr>
            <p:cNvPr id="10" name="角丸四角形 137">
              <a:extLst>
                <a:ext uri="{FF2B5EF4-FFF2-40B4-BE49-F238E27FC236}">
                  <a16:creationId xmlns:a16="http://schemas.microsoft.com/office/drawing/2014/main" id="{BE545DD7-3DF9-0631-7D83-48C104032706}"/>
                </a:ext>
              </a:extLst>
            </p:cNvPr>
            <p:cNvSpPr/>
            <p:nvPr/>
          </p:nvSpPr>
          <p:spPr bwMode="auto">
            <a:xfrm>
              <a:off x="4502687" y="3113197"/>
              <a:ext cx="1732393" cy="1079500"/>
            </a:xfrm>
            <a:custGeom>
              <a:avLst/>
              <a:gdLst/>
              <a:ahLst/>
              <a:cxnLst/>
              <a:rect l="l" t="t" r="r" b="b"/>
              <a:pathLst>
                <a:path w="5930900" h="3695700">
                  <a:moveTo>
                    <a:pt x="2241550" y="0"/>
                  </a:moveTo>
                  <a:cubicBezTo>
                    <a:pt x="2838072" y="0"/>
                    <a:pt x="3364222" y="301295"/>
                    <a:pt x="3674726" y="760898"/>
                  </a:cubicBezTo>
                  <a:cubicBezTo>
                    <a:pt x="3755449" y="744700"/>
                    <a:pt x="3838929" y="736600"/>
                    <a:pt x="3924300" y="736600"/>
                  </a:cubicBezTo>
                  <a:cubicBezTo>
                    <a:pt x="4490196" y="736600"/>
                    <a:pt x="4972970" y="1092487"/>
                    <a:pt x="5159574" y="1593199"/>
                  </a:cubicBezTo>
                  <a:cubicBezTo>
                    <a:pt x="5605421" y="1722943"/>
                    <a:pt x="5930900" y="2134737"/>
                    <a:pt x="5930900" y="2622550"/>
                  </a:cubicBezTo>
                  <a:cubicBezTo>
                    <a:pt x="5930900" y="3215234"/>
                    <a:pt x="5450434" y="3695700"/>
                    <a:pt x="4857750" y="3695700"/>
                  </a:cubicBezTo>
                  <a:lnTo>
                    <a:pt x="1073150" y="3695700"/>
                  </a:lnTo>
                  <a:cubicBezTo>
                    <a:pt x="480466" y="3695700"/>
                    <a:pt x="0" y="3215234"/>
                    <a:pt x="0" y="2622550"/>
                  </a:cubicBezTo>
                  <a:cubicBezTo>
                    <a:pt x="0" y="2237031"/>
                    <a:pt x="203287" y="1898991"/>
                    <a:pt x="509149" y="1710803"/>
                  </a:cubicBezTo>
                  <a:cubicBezTo>
                    <a:pt x="520331" y="763866"/>
                    <a:pt x="1291736" y="0"/>
                    <a:pt x="2241550" y="0"/>
                  </a:cubicBezTo>
                  <a:close/>
                </a:path>
              </a:pathLst>
            </a:custGeom>
            <a:solidFill>
              <a:srgbClr val="46CCDA">
                <a:alpha val="69020"/>
              </a:srgbClr>
            </a:solidFill>
            <a:ln w="57150">
              <a:noFill/>
              <a:headEnd/>
              <a:tailEnd/>
            </a:ln>
            <a:effectLst/>
          </p:spPr>
          <p:style>
            <a:lnRef idx="2">
              <a:schemeClr val="accent6"/>
            </a:lnRef>
            <a:fillRef idx="1">
              <a:schemeClr val="lt1"/>
            </a:fillRef>
            <a:effectRef idx="0">
              <a:schemeClr val="accent6"/>
            </a:effectRef>
            <a:fontRef idx="minor">
              <a:schemeClr val="dk1"/>
            </a:fontRef>
          </p:style>
          <p:txBody>
            <a:bodyPr wrap="square" lIns="36000" tIns="36000" rIns="36000" bIns="36000" rtlCol="0" anchor="ctr" anchorCtr="0">
              <a:noAutofit/>
            </a:bodyPr>
            <a:lstStyle/>
            <a:p>
              <a:pPr algn="ctr"/>
              <a:endParaRPr kumimoji="1" lang="ja-JP" altLang="en-US" sz="1400" b="1" dirty="0">
                <a:solidFill>
                  <a:srgbClr val="3333CC"/>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1" name="グループ化 10">
              <a:extLst>
                <a:ext uri="{FF2B5EF4-FFF2-40B4-BE49-F238E27FC236}">
                  <a16:creationId xmlns:a16="http://schemas.microsoft.com/office/drawing/2014/main" id="{E49F54C0-B8D8-4C89-D7F6-79E2A24CB280}"/>
                </a:ext>
              </a:extLst>
            </p:cNvPr>
            <p:cNvGrpSpPr/>
            <p:nvPr/>
          </p:nvGrpSpPr>
          <p:grpSpPr>
            <a:xfrm>
              <a:off x="5132562" y="3596828"/>
              <a:ext cx="451081" cy="451081"/>
              <a:chOff x="-6743700" y="1403350"/>
              <a:chExt cx="4267200" cy="4267200"/>
            </a:xfrm>
            <a:solidFill>
              <a:schemeClr val="bg1"/>
            </a:solidFill>
          </p:grpSpPr>
          <p:sp>
            <p:nvSpPr>
              <p:cNvPr id="13" name="円/楕円 149">
                <a:extLst>
                  <a:ext uri="{FF2B5EF4-FFF2-40B4-BE49-F238E27FC236}">
                    <a16:creationId xmlns:a16="http://schemas.microsoft.com/office/drawing/2014/main" id="{D031F29D-0508-5ECB-5AF3-E0FBF670BF38}"/>
                  </a:ext>
                </a:extLst>
              </p:cNvPr>
              <p:cNvSpPr/>
              <p:nvPr/>
            </p:nvSpPr>
            <p:spPr bwMode="auto">
              <a:xfrm>
                <a:off x="-5638800" y="1403350"/>
                <a:ext cx="2057400" cy="4267200"/>
              </a:xfrm>
              <a:custGeom>
                <a:avLst/>
                <a:gdLst/>
                <a:ahLst/>
                <a:cxnLst/>
                <a:rect l="l" t="t" r="r" b="b"/>
                <a:pathLst>
                  <a:path w="2057400" h="4267200">
                    <a:moveTo>
                      <a:pt x="1028701" y="203200"/>
                    </a:moveTo>
                    <a:cubicBezTo>
                      <a:pt x="568281" y="203200"/>
                      <a:pt x="195036" y="1067470"/>
                      <a:pt x="195036" y="2133600"/>
                    </a:cubicBezTo>
                    <a:cubicBezTo>
                      <a:pt x="195036" y="3199730"/>
                      <a:pt x="568281" y="4064000"/>
                      <a:pt x="1028701" y="4064000"/>
                    </a:cubicBezTo>
                    <a:cubicBezTo>
                      <a:pt x="1489121" y="4064000"/>
                      <a:pt x="1862366" y="3199730"/>
                      <a:pt x="1862366" y="2133600"/>
                    </a:cubicBezTo>
                    <a:cubicBezTo>
                      <a:pt x="1862366" y="1067470"/>
                      <a:pt x="1489121" y="203200"/>
                      <a:pt x="1028701" y="203200"/>
                    </a:cubicBezTo>
                    <a:close/>
                    <a:moveTo>
                      <a:pt x="1028700" y="0"/>
                    </a:moveTo>
                    <a:cubicBezTo>
                      <a:pt x="1596835" y="0"/>
                      <a:pt x="2057400" y="955245"/>
                      <a:pt x="2057400" y="2133600"/>
                    </a:cubicBezTo>
                    <a:cubicBezTo>
                      <a:pt x="2057400" y="3311955"/>
                      <a:pt x="1596835" y="4267200"/>
                      <a:pt x="1028700" y="4267200"/>
                    </a:cubicBezTo>
                    <a:cubicBezTo>
                      <a:pt x="460565" y="4267200"/>
                      <a:pt x="0" y="3311955"/>
                      <a:pt x="0" y="2133600"/>
                    </a:cubicBezTo>
                    <a:cubicBezTo>
                      <a:pt x="0" y="955245"/>
                      <a:pt x="460565" y="0"/>
                      <a:pt x="1028700" y="0"/>
                    </a:cubicBezTo>
                    <a:close/>
                  </a:path>
                </a:pathLst>
              </a:custGeom>
              <a:grpFill/>
              <a:ln>
                <a:noFill/>
                <a:headEnd/>
                <a:tailEnd/>
              </a:ln>
              <a:effectLst/>
            </p:spPr>
            <p:style>
              <a:lnRef idx="2">
                <a:schemeClr val="accent6"/>
              </a:lnRef>
              <a:fillRef idx="1">
                <a:schemeClr val="lt1"/>
              </a:fillRef>
              <a:effectRef idx="0">
                <a:schemeClr val="accent6"/>
              </a:effectRef>
              <a:fontRef idx="minor">
                <a:schemeClr val="dk1"/>
              </a:fontRef>
            </p:style>
            <p:txBody>
              <a:bodyPr wrap="square" lIns="36000" tIns="36000" rIns="36000" bIns="36000" rtlCol="0" anchor="ctr" anchorCtr="0">
                <a:noAutofit/>
              </a:bodyPr>
              <a:lstStyle/>
              <a:p>
                <a:pPr algn="ctr"/>
                <a:endParaRPr kumimoji="1" lang="ja-JP" altLang="en-US" sz="1400" b="1" dirty="0">
                  <a:solidFill>
                    <a:srgbClr val="3333CC"/>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正方形/長方形 13">
                <a:extLst>
                  <a:ext uri="{FF2B5EF4-FFF2-40B4-BE49-F238E27FC236}">
                    <a16:creationId xmlns:a16="http://schemas.microsoft.com/office/drawing/2014/main" id="{3C77CEF7-6CB4-D092-828B-FBA81431A49B}"/>
                  </a:ext>
                </a:extLst>
              </p:cNvPr>
              <p:cNvSpPr/>
              <p:nvPr/>
            </p:nvSpPr>
            <p:spPr bwMode="auto">
              <a:xfrm>
                <a:off x="-6661150" y="3429000"/>
                <a:ext cx="4102100" cy="228600"/>
              </a:xfrm>
              <a:prstGeom prst="rect">
                <a:avLst/>
              </a:prstGeom>
              <a:grpFill/>
              <a:ln>
                <a:noFill/>
                <a:headEnd/>
                <a:tailEnd/>
              </a:ln>
              <a:effectLst/>
            </p:spPr>
            <p:style>
              <a:lnRef idx="2">
                <a:schemeClr val="accent6"/>
              </a:lnRef>
              <a:fillRef idx="1">
                <a:schemeClr val="lt1"/>
              </a:fillRef>
              <a:effectRef idx="0">
                <a:schemeClr val="accent6"/>
              </a:effectRef>
              <a:fontRef idx="minor">
                <a:schemeClr val="dk1"/>
              </a:fontRef>
            </p:style>
            <p:txBody>
              <a:bodyPr wrap="square" lIns="36000" tIns="36000" rIns="36000" bIns="36000" rtlCol="0" anchor="ctr" anchorCtr="0">
                <a:noAutofit/>
              </a:bodyPr>
              <a:lstStyle/>
              <a:p>
                <a:pPr algn="ctr"/>
                <a:endParaRPr kumimoji="1" lang="ja-JP" altLang="en-US" sz="1400" b="1" dirty="0">
                  <a:solidFill>
                    <a:srgbClr val="3333CC"/>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円/楕円 141">
                <a:extLst>
                  <a:ext uri="{FF2B5EF4-FFF2-40B4-BE49-F238E27FC236}">
                    <a16:creationId xmlns:a16="http://schemas.microsoft.com/office/drawing/2014/main" id="{0D1AE9B5-140A-1C32-A241-8A8C14720104}"/>
                  </a:ext>
                </a:extLst>
              </p:cNvPr>
              <p:cNvSpPr/>
              <p:nvPr/>
            </p:nvSpPr>
            <p:spPr bwMode="auto">
              <a:xfrm>
                <a:off x="-6743700" y="1403350"/>
                <a:ext cx="4267200" cy="4267200"/>
              </a:xfrm>
              <a:custGeom>
                <a:avLst/>
                <a:gdLst/>
                <a:ahLst/>
                <a:cxnLst/>
                <a:rect l="l" t="t" r="r" b="b"/>
                <a:pathLst>
                  <a:path w="4267200" h="4267200">
                    <a:moveTo>
                      <a:pt x="2133600" y="203200"/>
                    </a:moveTo>
                    <a:cubicBezTo>
                      <a:pt x="1067470" y="203200"/>
                      <a:pt x="203200" y="1067470"/>
                      <a:pt x="203200" y="2133600"/>
                    </a:cubicBezTo>
                    <a:cubicBezTo>
                      <a:pt x="203200" y="3199730"/>
                      <a:pt x="1067470" y="4064000"/>
                      <a:pt x="2133600" y="4064000"/>
                    </a:cubicBezTo>
                    <a:cubicBezTo>
                      <a:pt x="3199730" y="4064000"/>
                      <a:pt x="4064000" y="3199730"/>
                      <a:pt x="4064000" y="2133600"/>
                    </a:cubicBezTo>
                    <a:cubicBezTo>
                      <a:pt x="4064000" y="1067470"/>
                      <a:pt x="3199730" y="203200"/>
                      <a:pt x="2133600" y="203200"/>
                    </a:cubicBezTo>
                    <a:close/>
                    <a:moveTo>
                      <a:pt x="2133600" y="0"/>
                    </a:moveTo>
                    <a:cubicBezTo>
                      <a:pt x="3311955" y="0"/>
                      <a:pt x="4267200" y="955245"/>
                      <a:pt x="4267200" y="2133600"/>
                    </a:cubicBezTo>
                    <a:cubicBezTo>
                      <a:pt x="4267200" y="3311955"/>
                      <a:pt x="3311955" y="4267200"/>
                      <a:pt x="2133600" y="4267200"/>
                    </a:cubicBezTo>
                    <a:cubicBezTo>
                      <a:pt x="955245" y="4267200"/>
                      <a:pt x="0" y="3311955"/>
                      <a:pt x="0" y="2133600"/>
                    </a:cubicBezTo>
                    <a:cubicBezTo>
                      <a:pt x="0" y="955245"/>
                      <a:pt x="955245" y="0"/>
                      <a:pt x="2133600" y="0"/>
                    </a:cubicBezTo>
                    <a:close/>
                  </a:path>
                </a:pathLst>
              </a:custGeom>
              <a:grpFill/>
              <a:ln>
                <a:noFill/>
                <a:headEnd/>
                <a:tailEnd/>
              </a:ln>
              <a:effectLst/>
            </p:spPr>
            <p:style>
              <a:lnRef idx="2">
                <a:schemeClr val="accent6"/>
              </a:lnRef>
              <a:fillRef idx="1">
                <a:schemeClr val="lt1"/>
              </a:fillRef>
              <a:effectRef idx="0">
                <a:schemeClr val="accent6"/>
              </a:effectRef>
              <a:fontRef idx="minor">
                <a:schemeClr val="dk1"/>
              </a:fontRef>
            </p:style>
            <p:txBody>
              <a:bodyPr wrap="square" lIns="36000" tIns="36000" rIns="36000" bIns="36000" rtlCol="0" anchor="ctr" anchorCtr="0">
                <a:noAutofit/>
              </a:bodyPr>
              <a:lstStyle/>
              <a:p>
                <a:pPr algn="ctr"/>
                <a:endParaRPr kumimoji="1" lang="ja-JP" altLang="en-US" sz="1400" b="1" dirty="0">
                  <a:solidFill>
                    <a:srgbClr val="3333CC"/>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円/楕円 167">
                <a:extLst>
                  <a:ext uri="{FF2B5EF4-FFF2-40B4-BE49-F238E27FC236}">
                    <a16:creationId xmlns:a16="http://schemas.microsoft.com/office/drawing/2014/main" id="{DED67F92-7ACD-3C4E-497D-46416754252C}"/>
                  </a:ext>
                </a:extLst>
              </p:cNvPr>
              <p:cNvSpPr/>
              <p:nvPr/>
            </p:nvSpPr>
            <p:spPr bwMode="auto">
              <a:xfrm>
                <a:off x="-6345269" y="2197412"/>
                <a:ext cx="3470338" cy="577539"/>
              </a:xfrm>
              <a:custGeom>
                <a:avLst/>
                <a:gdLst/>
                <a:ahLst/>
                <a:cxnLst/>
                <a:rect l="l" t="t" r="r" b="b"/>
                <a:pathLst>
                  <a:path w="3470338" h="577539">
                    <a:moveTo>
                      <a:pt x="113421" y="0"/>
                    </a:moveTo>
                    <a:cubicBezTo>
                      <a:pt x="456653" y="230502"/>
                      <a:pt x="1054808" y="382505"/>
                      <a:pt x="1735169" y="382505"/>
                    </a:cubicBezTo>
                    <a:cubicBezTo>
                      <a:pt x="2415531" y="382505"/>
                      <a:pt x="3013685" y="230502"/>
                      <a:pt x="3356917" y="0"/>
                    </a:cubicBezTo>
                    <a:cubicBezTo>
                      <a:pt x="3398009" y="45948"/>
                      <a:pt x="3436030" y="94568"/>
                      <a:pt x="3470338" y="145946"/>
                    </a:cubicBezTo>
                    <a:cubicBezTo>
                      <a:pt x="3084028" y="407700"/>
                      <a:pt x="2450736" y="577539"/>
                      <a:pt x="1735169" y="577539"/>
                    </a:cubicBezTo>
                    <a:cubicBezTo>
                      <a:pt x="1019603" y="577539"/>
                      <a:pt x="386311" y="407700"/>
                      <a:pt x="0" y="145946"/>
                    </a:cubicBezTo>
                    <a:cubicBezTo>
                      <a:pt x="34308" y="94568"/>
                      <a:pt x="72330" y="45948"/>
                      <a:pt x="113421" y="0"/>
                    </a:cubicBezTo>
                    <a:close/>
                  </a:path>
                </a:pathLst>
              </a:custGeom>
              <a:grpFill/>
              <a:ln>
                <a:noFill/>
                <a:headEnd/>
                <a:tailEnd/>
              </a:ln>
              <a:effectLst/>
            </p:spPr>
            <p:style>
              <a:lnRef idx="2">
                <a:schemeClr val="accent6"/>
              </a:lnRef>
              <a:fillRef idx="1">
                <a:schemeClr val="lt1"/>
              </a:fillRef>
              <a:effectRef idx="0">
                <a:schemeClr val="accent6"/>
              </a:effectRef>
              <a:fontRef idx="minor">
                <a:schemeClr val="dk1"/>
              </a:fontRef>
            </p:style>
            <p:txBody>
              <a:bodyPr wrap="square" lIns="36000" tIns="36000" rIns="36000" bIns="36000" rtlCol="0" anchor="ctr" anchorCtr="0">
                <a:noAutofit/>
              </a:bodyPr>
              <a:lstStyle/>
              <a:p>
                <a:pPr algn="ctr"/>
                <a:endParaRPr kumimoji="1" lang="ja-JP" altLang="en-US" sz="1400" b="1" dirty="0">
                  <a:solidFill>
                    <a:srgbClr val="3333CC"/>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円/楕円 167">
                <a:extLst>
                  <a:ext uri="{FF2B5EF4-FFF2-40B4-BE49-F238E27FC236}">
                    <a16:creationId xmlns:a16="http://schemas.microsoft.com/office/drawing/2014/main" id="{6F6AE67D-7262-B019-D31C-4D61B01C55ED}"/>
                  </a:ext>
                </a:extLst>
              </p:cNvPr>
              <p:cNvSpPr/>
              <p:nvPr/>
            </p:nvSpPr>
            <p:spPr bwMode="auto">
              <a:xfrm flipV="1">
                <a:off x="-6345269" y="4318312"/>
                <a:ext cx="3470338" cy="577539"/>
              </a:xfrm>
              <a:custGeom>
                <a:avLst/>
                <a:gdLst/>
                <a:ahLst/>
                <a:cxnLst/>
                <a:rect l="l" t="t" r="r" b="b"/>
                <a:pathLst>
                  <a:path w="3470338" h="577539">
                    <a:moveTo>
                      <a:pt x="113421" y="0"/>
                    </a:moveTo>
                    <a:cubicBezTo>
                      <a:pt x="456653" y="230502"/>
                      <a:pt x="1054808" y="382505"/>
                      <a:pt x="1735169" y="382505"/>
                    </a:cubicBezTo>
                    <a:cubicBezTo>
                      <a:pt x="2415531" y="382505"/>
                      <a:pt x="3013685" y="230502"/>
                      <a:pt x="3356917" y="0"/>
                    </a:cubicBezTo>
                    <a:cubicBezTo>
                      <a:pt x="3398009" y="45948"/>
                      <a:pt x="3436030" y="94568"/>
                      <a:pt x="3470338" y="145946"/>
                    </a:cubicBezTo>
                    <a:cubicBezTo>
                      <a:pt x="3084028" y="407700"/>
                      <a:pt x="2450736" y="577539"/>
                      <a:pt x="1735169" y="577539"/>
                    </a:cubicBezTo>
                    <a:cubicBezTo>
                      <a:pt x="1019603" y="577539"/>
                      <a:pt x="386311" y="407700"/>
                      <a:pt x="0" y="145946"/>
                    </a:cubicBezTo>
                    <a:cubicBezTo>
                      <a:pt x="34308" y="94568"/>
                      <a:pt x="72330" y="45948"/>
                      <a:pt x="113421" y="0"/>
                    </a:cubicBezTo>
                    <a:close/>
                  </a:path>
                </a:pathLst>
              </a:custGeom>
              <a:grpFill/>
              <a:ln>
                <a:noFill/>
                <a:headEnd/>
                <a:tailEnd/>
              </a:ln>
              <a:effectLst/>
            </p:spPr>
            <p:style>
              <a:lnRef idx="2">
                <a:schemeClr val="accent6"/>
              </a:lnRef>
              <a:fillRef idx="1">
                <a:schemeClr val="lt1"/>
              </a:fillRef>
              <a:effectRef idx="0">
                <a:schemeClr val="accent6"/>
              </a:effectRef>
              <a:fontRef idx="minor">
                <a:schemeClr val="dk1"/>
              </a:fontRef>
            </p:style>
            <p:txBody>
              <a:bodyPr wrap="square" lIns="36000" tIns="36000" rIns="36000" bIns="36000" rtlCol="0" anchor="ctr" anchorCtr="0">
                <a:noAutofit/>
              </a:bodyPr>
              <a:lstStyle/>
              <a:p>
                <a:pPr algn="ctr"/>
                <a:endParaRPr kumimoji="1" lang="ja-JP" altLang="en-US" sz="1400" b="1" dirty="0">
                  <a:solidFill>
                    <a:srgbClr val="3333CC"/>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2" name="テキスト ボックス 12">
              <a:extLst>
                <a:ext uri="{FF2B5EF4-FFF2-40B4-BE49-F238E27FC236}">
                  <a16:creationId xmlns:a16="http://schemas.microsoft.com/office/drawing/2014/main" id="{62C90848-C57C-F34B-C7A2-76FE07461478}"/>
                </a:ext>
              </a:extLst>
            </p:cNvPr>
            <p:cNvSpPr txBox="1">
              <a:spLocks noChangeArrowheads="1"/>
            </p:cNvSpPr>
            <p:nvPr/>
          </p:nvSpPr>
          <p:spPr bwMode="auto">
            <a:xfrm>
              <a:off x="4602771" y="3217735"/>
              <a:ext cx="1489075" cy="34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algn="ctr" eaLnBrk="1" hangingPunct="1"/>
              <a:r>
                <a:rPr lang="en-US" altLang="ja-JP" sz="1800" b="1">
                  <a:solidFill>
                    <a:schemeClr val="tx1"/>
                  </a:solidFill>
                  <a:effectLst>
                    <a:glow rad="127000">
                      <a:schemeClr val="bg1"/>
                    </a:glow>
                  </a:effectLst>
                  <a:latin typeface="Arial" panose="020B0604020202020204" pitchFamily="34" charset="0"/>
                  <a:ea typeface="メイリオ" pitchFamily="50" charset="-128"/>
                  <a:cs typeface="メイリオ" pitchFamily="50" charset="-128"/>
                </a:rPr>
                <a:t>Internet</a:t>
              </a:r>
              <a:endParaRPr lang="ja-JP" altLang="en-US" sz="1800" b="1">
                <a:solidFill>
                  <a:schemeClr val="tx1"/>
                </a:solidFill>
                <a:effectLst>
                  <a:glow rad="127000">
                    <a:schemeClr val="bg1"/>
                  </a:glow>
                </a:effectLst>
                <a:latin typeface="Arial" panose="020B0604020202020204" pitchFamily="34" charset="0"/>
                <a:ea typeface="メイリオ" pitchFamily="50" charset="-128"/>
                <a:cs typeface="メイリオ" pitchFamily="50" charset="-128"/>
              </a:endParaRPr>
            </a:p>
          </p:txBody>
        </p:sp>
      </p:grpSp>
      <p:grpSp>
        <p:nvGrpSpPr>
          <p:cNvPr id="18" name="グループ化 17">
            <a:extLst>
              <a:ext uri="{FF2B5EF4-FFF2-40B4-BE49-F238E27FC236}">
                <a16:creationId xmlns:a16="http://schemas.microsoft.com/office/drawing/2014/main" id="{0FB4878F-C1A5-1B46-8CC8-10F63B5A425B}"/>
              </a:ext>
            </a:extLst>
          </p:cNvPr>
          <p:cNvGrpSpPr/>
          <p:nvPr/>
        </p:nvGrpSpPr>
        <p:grpSpPr>
          <a:xfrm>
            <a:off x="1933665" y="1657624"/>
            <a:ext cx="766338" cy="1058178"/>
            <a:chOff x="8610600" y="2451100"/>
            <a:chExt cx="1625600" cy="2172182"/>
          </a:xfrm>
          <a:effectLst/>
        </p:grpSpPr>
        <p:grpSp>
          <p:nvGrpSpPr>
            <p:cNvPr id="21" name="グループ化 20">
              <a:extLst>
                <a:ext uri="{FF2B5EF4-FFF2-40B4-BE49-F238E27FC236}">
                  <a16:creationId xmlns:a16="http://schemas.microsoft.com/office/drawing/2014/main" id="{CB221E97-7E20-5D06-C7ED-B850259D1B40}"/>
                </a:ext>
              </a:extLst>
            </p:cNvPr>
            <p:cNvGrpSpPr/>
            <p:nvPr/>
          </p:nvGrpSpPr>
          <p:grpSpPr>
            <a:xfrm>
              <a:off x="8610600" y="2451100"/>
              <a:ext cx="1625600" cy="2172182"/>
              <a:chOff x="8610600" y="2451100"/>
              <a:chExt cx="1625600" cy="2172182"/>
            </a:xfrm>
          </p:grpSpPr>
          <p:sp>
            <p:nvSpPr>
              <p:cNvPr id="24" name="フリーフォーム 429">
                <a:extLst>
                  <a:ext uri="{FF2B5EF4-FFF2-40B4-BE49-F238E27FC236}">
                    <a16:creationId xmlns:a16="http://schemas.microsoft.com/office/drawing/2014/main" id="{50827E02-0DB2-A390-7123-CFB62A71B957}"/>
                  </a:ext>
                </a:extLst>
              </p:cNvPr>
              <p:cNvSpPr/>
              <p:nvPr/>
            </p:nvSpPr>
            <p:spPr>
              <a:xfrm>
                <a:off x="8610600" y="2451100"/>
                <a:ext cx="1625600" cy="2172182"/>
              </a:xfrm>
              <a:custGeom>
                <a:avLst/>
                <a:gdLst>
                  <a:gd name="connsiteX0" fmla="*/ 1619250 w 1625600"/>
                  <a:gd name="connsiteY0" fmla="*/ 285750 h 2171700"/>
                  <a:gd name="connsiteX1" fmla="*/ 1549400 w 1625600"/>
                  <a:gd name="connsiteY1" fmla="*/ 222250 h 2171700"/>
                  <a:gd name="connsiteX2" fmla="*/ 1022350 w 1625600"/>
                  <a:gd name="connsiteY2" fmla="*/ 38100 h 2171700"/>
                  <a:gd name="connsiteX3" fmla="*/ 850900 w 1625600"/>
                  <a:gd name="connsiteY3" fmla="*/ 0 h 2171700"/>
                  <a:gd name="connsiteX4" fmla="*/ 158750 w 1625600"/>
                  <a:gd name="connsiteY4" fmla="*/ 44450 h 2171700"/>
                  <a:gd name="connsiteX5" fmla="*/ 0 w 1625600"/>
                  <a:gd name="connsiteY5" fmla="*/ 184150 h 2171700"/>
                  <a:gd name="connsiteX6" fmla="*/ 25400 w 1625600"/>
                  <a:gd name="connsiteY6" fmla="*/ 2038350 h 2171700"/>
                  <a:gd name="connsiteX7" fmla="*/ 82550 w 1625600"/>
                  <a:gd name="connsiteY7" fmla="*/ 2120900 h 2171700"/>
                  <a:gd name="connsiteX8" fmla="*/ 812800 w 1625600"/>
                  <a:gd name="connsiteY8" fmla="*/ 2171700 h 2171700"/>
                  <a:gd name="connsiteX9" fmla="*/ 1016000 w 1625600"/>
                  <a:gd name="connsiteY9" fmla="*/ 2127250 h 2171700"/>
                  <a:gd name="connsiteX10" fmla="*/ 1581150 w 1625600"/>
                  <a:gd name="connsiteY10" fmla="*/ 1936750 h 2171700"/>
                  <a:gd name="connsiteX11" fmla="*/ 1625600 w 1625600"/>
                  <a:gd name="connsiteY11" fmla="*/ 1866900 h 2171700"/>
                  <a:gd name="connsiteX12" fmla="*/ 1619250 w 1625600"/>
                  <a:gd name="connsiteY12" fmla="*/ 285750 h 2171700"/>
                  <a:gd name="connsiteX0" fmla="*/ 1619250 w 1625600"/>
                  <a:gd name="connsiteY0" fmla="*/ 285750 h 2171700"/>
                  <a:gd name="connsiteX1" fmla="*/ 1549400 w 1625600"/>
                  <a:gd name="connsiteY1" fmla="*/ 222250 h 2171700"/>
                  <a:gd name="connsiteX2" fmla="*/ 1022350 w 1625600"/>
                  <a:gd name="connsiteY2" fmla="*/ 38100 h 2171700"/>
                  <a:gd name="connsiteX3" fmla="*/ 850900 w 1625600"/>
                  <a:gd name="connsiteY3" fmla="*/ 0 h 2171700"/>
                  <a:gd name="connsiteX4" fmla="*/ 158750 w 1625600"/>
                  <a:gd name="connsiteY4" fmla="*/ 44450 h 2171700"/>
                  <a:gd name="connsiteX5" fmla="*/ 0 w 1625600"/>
                  <a:gd name="connsiteY5" fmla="*/ 184150 h 2171700"/>
                  <a:gd name="connsiteX6" fmla="*/ 25400 w 1625600"/>
                  <a:gd name="connsiteY6" fmla="*/ 2038350 h 2171700"/>
                  <a:gd name="connsiteX7" fmla="*/ 82550 w 1625600"/>
                  <a:gd name="connsiteY7" fmla="*/ 2120900 h 2171700"/>
                  <a:gd name="connsiteX8" fmla="*/ 812800 w 1625600"/>
                  <a:gd name="connsiteY8" fmla="*/ 2171700 h 2171700"/>
                  <a:gd name="connsiteX9" fmla="*/ 1016000 w 1625600"/>
                  <a:gd name="connsiteY9" fmla="*/ 2127250 h 2171700"/>
                  <a:gd name="connsiteX10" fmla="*/ 1581150 w 1625600"/>
                  <a:gd name="connsiteY10" fmla="*/ 1936750 h 2171700"/>
                  <a:gd name="connsiteX11" fmla="*/ 1625600 w 1625600"/>
                  <a:gd name="connsiteY11" fmla="*/ 1866900 h 2171700"/>
                  <a:gd name="connsiteX12" fmla="*/ 1619250 w 1625600"/>
                  <a:gd name="connsiteY12" fmla="*/ 285750 h 2171700"/>
                  <a:gd name="connsiteX0" fmla="*/ 1619250 w 1625600"/>
                  <a:gd name="connsiteY0" fmla="*/ 285750 h 2171700"/>
                  <a:gd name="connsiteX1" fmla="*/ 1549400 w 1625600"/>
                  <a:gd name="connsiteY1" fmla="*/ 222250 h 2171700"/>
                  <a:gd name="connsiteX2" fmla="*/ 1022350 w 1625600"/>
                  <a:gd name="connsiteY2" fmla="*/ 38100 h 2171700"/>
                  <a:gd name="connsiteX3" fmla="*/ 850900 w 1625600"/>
                  <a:gd name="connsiteY3" fmla="*/ 0 h 2171700"/>
                  <a:gd name="connsiteX4" fmla="*/ 158750 w 1625600"/>
                  <a:gd name="connsiteY4" fmla="*/ 44450 h 2171700"/>
                  <a:gd name="connsiteX5" fmla="*/ 0 w 1625600"/>
                  <a:gd name="connsiteY5" fmla="*/ 184150 h 2171700"/>
                  <a:gd name="connsiteX6" fmla="*/ 25400 w 1625600"/>
                  <a:gd name="connsiteY6" fmla="*/ 2038350 h 2171700"/>
                  <a:gd name="connsiteX7" fmla="*/ 82550 w 1625600"/>
                  <a:gd name="connsiteY7" fmla="*/ 2120900 h 2171700"/>
                  <a:gd name="connsiteX8" fmla="*/ 812800 w 1625600"/>
                  <a:gd name="connsiteY8" fmla="*/ 2171700 h 2171700"/>
                  <a:gd name="connsiteX9" fmla="*/ 1016000 w 1625600"/>
                  <a:gd name="connsiteY9" fmla="*/ 2127250 h 2171700"/>
                  <a:gd name="connsiteX10" fmla="*/ 1581150 w 1625600"/>
                  <a:gd name="connsiteY10" fmla="*/ 1936750 h 2171700"/>
                  <a:gd name="connsiteX11" fmla="*/ 1625600 w 1625600"/>
                  <a:gd name="connsiteY11" fmla="*/ 1866900 h 2171700"/>
                  <a:gd name="connsiteX12" fmla="*/ 1619250 w 1625600"/>
                  <a:gd name="connsiteY12" fmla="*/ 285750 h 2171700"/>
                  <a:gd name="connsiteX0" fmla="*/ 1619250 w 1625600"/>
                  <a:gd name="connsiteY0" fmla="*/ 285750 h 2171700"/>
                  <a:gd name="connsiteX1" fmla="*/ 1549400 w 1625600"/>
                  <a:gd name="connsiteY1" fmla="*/ 222250 h 2171700"/>
                  <a:gd name="connsiteX2" fmla="*/ 1022350 w 1625600"/>
                  <a:gd name="connsiteY2" fmla="*/ 38100 h 2171700"/>
                  <a:gd name="connsiteX3" fmla="*/ 850900 w 1625600"/>
                  <a:gd name="connsiteY3" fmla="*/ 0 h 2171700"/>
                  <a:gd name="connsiteX4" fmla="*/ 158750 w 1625600"/>
                  <a:gd name="connsiteY4" fmla="*/ 44450 h 2171700"/>
                  <a:gd name="connsiteX5" fmla="*/ 0 w 1625600"/>
                  <a:gd name="connsiteY5" fmla="*/ 184150 h 2171700"/>
                  <a:gd name="connsiteX6" fmla="*/ 25400 w 1625600"/>
                  <a:gd name="connsiteY6" fmla="*/ 2038350 h 2171700"/>
                  <a:gd name="connsiteX7" fmla="*/ 82550 w 1625600"/>
                  <a:gd name="connsiteY7" fmla="*/ 2120900 h 2171700"/>
                  <a:gd name="connsiteX8" fmla="*/ 812800 w 1625600"/>
                  <a:gd name="connsiteY8" fmla="*/ 2171700 h 2171700"/>
                  <a:gd name="connsiteX9" fmla="*/ 1016000 w 1625600"/>
                  <a:gd name="connsiteY9" fmla="*/ 2127250 h 2171700"/>
                  <a:gd name="connsiteX10" fmla="*/ 1581150 w 1625600"/>
                  <a:gd name="connsiteY10" fmla="*/ 1936750 h 2171700"/>
                  <a:gd name="connsiteX11" fmla="*/ 1625600 w 1625600"/>
                  <a:gd name="connsiteY11" fmla="*/ 1866900 h 2171700"/>
                  <a:gd name="connsiteX12" fmla="*/ 1619250 w 1625600"/>
                  <a:gd name="connsiteY12" fmla="*/ 285750 h 2171700"/>
                  <a:gd name="connsiteX0" fmla="*/ 1619250 w 1625600"/>
                  <a:gd name="connsiteY0" fmla="*/ 286063 h 2172013"/>
                  <a:gd name="connsiteX1" fmla="*/ 1549400 w 1625600"/>
                  <a:gd name="connsiteY1" fmla="*/ 222563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1150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93850 w 1625600"/>
                  <a:gd name="connsiteY1" fmla="*/ 222563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1150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1150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1150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1150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1150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1150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93850 w 1625600"/>
                  <a:gd name="connsiteY10" fmla="*/ 1940238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603375 w 1625600"/>
                  <a:gd name="connsiteY10" fmla="*/ 19497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90675 w 1625600"/>
                  <a:gd name="connsiteY10" fmla="*/ 194341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90675 w 1625600"/>
                  <a:gd name="connsiteY10" fmla="*/ 194341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4325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4325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013"/>
                  <a:gd name="connsiteX1" fmla="*/ 1568450 w 1625600"/>
                  <a:gd name="connsiteY1" fmla="*/ 213038 h 2172013"/>
                  <a:gd name="connsiteX2" fmla="*/ 1022350 w 1625600"/>
                  <a:gd name="connsiteY2" fmla="*/ 38413 h 2172013"/>
                  <a:gd name="connsiteX3" fmla="*/ 850900 w 1625600"/>
                  <a:gd name="connsiteY3" fmla="*/ 313 h 2172013"/>
                  <a:gd name="connsiteX4" fmla="*/ 158750 w 1625600"/>
                  <a:gd name="connsiteY4" fmla="*/ 44763 h 2172013"/>
                  <a:gd name="connsiteX5" fmla="*/ 0 w 1625600"/>
                  <a:gd name="connsiteY5" fmla="*/ 184463 h 2172013"/>
                  <a:gd name="connsiteX6" fmla="*/ 25400 w 1625600"/>
                  <a:gd name="connsiteY6" fmla="*/ 2038663 h 2172013"/>
                  <a:gd name="connsiteX7" fmla="*/ 82550 w 1625600"/>
                  <a:gd name="connsiteY7" fmla="*/ 2121213 h 2172013"/>
                  <a:gd name="connsiteX8" fmla="*/ 812800 w 1625600"/>
                  <a:gd name="connsiteY8" fmla="*/ 2172013 h 2172013"/>
                  <a:gd name="connsiteX9" fmla="*/ 1016000 w 1625600"/>
                  <a:gd name="connsiteY9" fmla="*/ 2127563 h 2172013"/>
                  <a:gd name="connsiteX10" fmla="*/ 1584325 w 1625600"/>
                  <a:gd name="connsiteY10" fmla="*/ 1937063 h 2172013"/>
                  <a:gd name="connsiteX11" fmla="*/ 1625600 w 1625600"/>
                  <a:gd name="connsiteY11" fmla="*/ 1867213 h 2172013"/>
                  <a:gd name="connsiteX12" fmla="*/ 1619250 w 1625600"/>
                  <a:gd name="connsiteY12" fmla="*/ 286063 h 2172013"/>
                  <a:gd name="connsiteX0" fmla="*/ 1619250 w 1625600"/>
                  <a:gd name="connsiteY0" fmla="*/ 286063 h 2172495"/>
                  <a:gd name="connsiteX1" fmla="*/ 1568450 w 1625600"/>
                  <a:gd name="connsiteY1" fmla="*/ 213038 h 2172495"/>
                  <a:gd name="connsiteX2" fmla="*/ 1022350 w 1625600"/>
                  <a:gd name="connsiteY2" fmla="*/ 38413 h 2172495"/>
                  <a:gd name="connsiteX3" fmla="*/ 850900 w 1625600"/>
                  <a:gd name="connsiteY3" fmla="*/ 313 h 2172495"/>
                  <a:gd name="connsiteX4" fmla="*/ 158750 w 1625600"/>
                  <a:gd name="connsiteY4" fmla="*/ 44763 h 2172495"/>
                  <a:gd name="connsiteX5" fmla="*/ 0 w 1625600"/>
                  <a:gd name="connsiteY5" fmla="*/ 184463 h 2172495"/>
                  <a:gd name="connsiteX6" fmla="*/ 25400 w 1625600"/>
                  <a:gd name="connsiteY6" fmla="*/ 2038663 h 2172495"/>
                  <a:gd name="connsiteX7" fmla="*/ 82550 w 1625600"/>
                  <a:gd name="connsiteY7" fmla="*/ 2121213 h 2172495"/>
                  <a:gd name="connsiteX8" fmla="*/ 812800 w 1625600"/>
                  <a:gd name="connsiteY8" fmla="*/ 2172013 h 2172495"/>
                  <a:gd name="connsiteX9" fmla="*/ 1016000 w 1625600"/>
                  <a:gd name="connsiteY9" fmla="*/ 2127563 h 2172495"/>
                  <a:gd name="connsiteX10" fmla="*/ 1584325 w 1625600"/>
                  <a:gd name="connsiteY10" fmla="*/ 1937063 h 2172495"/>
                  <a:gd name="connsiteX11" fmla="*/ 1625600 w 1625600"/>
                  <a:gd name="connsiteY11" fmla="*/ 1867213 h 2172495"/>
                  <a:gd name="connsiteX12" fmla="*/ 1619250 w 1625600"/>
                  <a:gd name="connsiteY12" fmla="*/ 286063 h 2172495"/>
                  <a:gd name="connsiteX0" fmla="*/ 1619250 w 1625600"/>
                  <a:gd name="connsiteY0" fmla="*/ 286063 h 2172495"/>
                  <a:gd name="connsiteX1" fmla="*/ 1568450 w 1625600"/>
                  <a:gd name="connsiteY1" fmla="*/ 213038 h 2172495"/>
                  <a:gd name="connsiteX2" fmla="*/ 1022350 w 1625600"/>
                  <a:gd name="connsiteY2" fmla="*/ 38413 h 2172495"/>
                  <a:gd name="connsiteX3" fmla="*/ 850900 w 1625600"/>
                  <a:gd name="connsiteY3" fmla="*/ 313 h 2172495"/>
                  <a:gd name="connsiteX4" fmla="*/ 158750 w 1625600"/>
                  <a:gd name="connsiteY4" fmla="*/ 44763 h 2172495"/>
                  <a:gd name="connsiteX5" fmla="*/ 0 w 1625600"/>
                  <a:gd name="connsiteY5" fmla="*/ 184463 h 2172495"/>
                  <a:gd name="connsiteX6" fmla="*/ 25400 w 1625600"/>
                  <a:gd name="connsiteY6" fmla="*/ 2038663 h 2172495"/>
                  <a:gd name="connsiteX7" fmla="*/ 82550 w 1625600"/>
                  <a:gd name="connsiteY7" fmla="*/ 2121213 h 2172495"/>
                  <a:gd name="connsiteX8" fmla="*/ 812800 w 1625600"/>
                  <a:gd name="connsiteY8" fmla="*/ 2172013 h 2172495"/>
                  <a:gd name="connsiteX9" fmla="*/ 1016000 w 1625600"/>
                  <a:gd name="connsiteY9" fmla="*/ 2127563 h 2172495"/>
                  <a:gd name="connsiteX10" fmla="*/ 1584325 w 1625600"/>
                  <a:gd name="connsiteY10" fmla="*/ 1937063 h 2172495"/>
                  <a:gd name="connsiteX11" fmla="*/ 1625600 w 1625600"/>
                  <a:gd name="connsiteY11" fmla="*/ 1867213 h 2172495"/>
                  <a:gd name="connsiteX12" fmla="*/ 1619250 w 1625600"/>
                  <a:gd name="connsiteY12" fmla="*/ 286063 h 2172495"/>
                  <a:gd name="connsiteX0" fmla="*/ 1619250 w 1625600"/>
                  <a:gd name="connsiteY0" fmla="*/ 286063 h 2172495"/>
                  <a:gd name="connsiteX1" fmla="*/ 1568450 w 1625600"/>
                  <a:gd name="connsiteY1" fmla="*/ 213038 h 2172495"/>
                  <a:gd name="connsiteX2" fmla="*/ 1022350 w 1625600"/>
                  <a:gd name="connsiteY2" fmla="*/ 38413 h 2172495"/>
                  <a:gd name="connsiteX3" fmla="*/ 850900 w 1625600"/>
                  <a:gd name="connsiteY3" fmla="*/ 313 h 2172495"/>
                  <a:gd name="connsiteX4" fmla="*/ 158750 w 1625600"/>
                  <a:gd name="connsiteY4" fmla="*/ 44763 h 2172495"/>
                  <a:gd name="connsiteX5" fmla="*/ 0 w 1625600"/>
                  <a:gd name="connsiteY5" fmla="*/ 184463 h 2172495"/>
                  <a:gd name="connsiteX6" fmla="*/ 25400 w 1625600"/>
                  <a:gd name="connsiteY6" fmla="*/ 2038663 h 2172495"/>
                  <a:gd name="connsiteX7" fmla="*/ 82550 w 1625600"/>
                  <a:gd name="connsiteY7" fmla="*/ 2121213 h 2172495"/>
                  <a:gd name="connsiteX8" fmla="*/ 812800 w 1625600"/>
                  <a:gd name="connsiteY8" fmla="*/ 2172013 h 2172495"/>
                  <a:gd name="connsiteX9" fmla="*/ 1016000 w 1625600"/>
                  <a:gd name="connsiteY9" fmla="*/ 2127563 h 2172495"/>
                  <a:gd name="connsiteX10" fmla="*/ 1584325 w 1625600"/>
                  <a:gd name="connsiteY10" fmla="*/ 1937063 h 2172495"/>
                  <a:gd name="connsiteX11" fmla="*/ 1625600 w 1625600"/>
                  <a:gd name="connsiteY11" fmla="*/ 1867213 h 2172495"/>
                  <a:gd name="connsiteX12" fmla="*/ 1619250 w 1625600"/>
                  <a:gd name="connsiteY12" fmla="*/ 286063 h 2172495"/>
                  <a:gd name="connsiteX0" fmla="*/ 1619250 w 1625600"/>
                  <a:gd name="connsiteY0" fmla="*/ 286063 h 2172495"/>
                  <a:gd name="connsiteX1" fmla="*/ 1568450 w 1625600"/>
                  <a:gd name="connsiteY1" fmla="*/ 213038 h 2172495"/>
                  <a:gd name="connsiteX2" fmla="*/ 1022350 w 1625600"/>
                  <a:gd name="connsiteY2" fmla="*/ 38413 h 2172495"/>
                  <a:gd name="connsiteX3" fmla="*/ 850900 w 1625600"/>
                  <a:gd name="connsiteY3" fmla="*/ 313 h 2172495"/>
                  <a:gd name="connsiteX4" fmla="*/ 158750 w 1625600"/>
                  <a:gd name="connsiteY4" fmla="*/ 44763 h 2172495"/>
                  <a:gd name="connsiteX5" fmla="*/ 0 w 1625600"/>
                  <a:gd name="connsiteY5" fmla="*/ 184463 h 2172495"/>
                  <a:gd name="connsiteX6" fmla="*/ 25400 w 1625600"/>
                  <a:gd name="connsiteY6" fmla="*/ 2038663 h 2172495"/>
                  <a:gd name="connsiteX7" fmla="*/ 82550 w 1625600"/>
                  <a:gd name="connsiteY7" fmla="*/ 2121213 h 2172495"/>
                  <a:gd name="connsiteX8" fmla="*/ 812800 w 1625600"/>
                  <a:gd name="connsiteY8" fmla="*/ 2172013 h 2172495"/>
                  <a:gd name="connsiteX9" fmla="*/ 1016000 w 1625600"/>
                  <a:gd name="connsiteY9" fmla="*/ 2127563 h 2172495"/>
                  <a:gd name="connsiteX10" fmla="*/ 1584325 w 1625600"/>
                  <a:gd name="connsiteY10" fmla="*/ 1937063 h 2172495"/>
                  <a:gd name="connsiteX11" fmla="*/ 1625600 w 1625600"/>
                  <a:gd name="connsiteY11" fmla="*/ 1867213 h 2172495"/>
                  <a:gd name="connsiteX12" fmla="*/ 1619250 w 1625600"/>
                  <a:gd name="connsiteY12" fmla="*/ 286063 h 2172495"/>
                  <a:gd name="connsiteX0" fmla="*/ 1619250 w 1625600"/>
                  <a:gd name="connsiteY0" fmla="*/ 285750 h 2172182"/>
                  <a:gd name="connsiteX1" fmla="*/ 1568450 w 1625600"/>
                  <a:gd name="connsiteY1" fmla="*/ 212725 h 2172182"/>
                  <a:gd name="connsiteX2" fmla="*/ 1022350 w 1625600"/>
                  <a:gd name="connsiteY2" fmla="*/ 38100 h 2172182"/>
                  <a:gd name="connsiteX3" fmla="*/ 850900 w 1625600"/>
                  <a:gd name="connsiteY3" fmla="*/ 0 h 2172182"/>
                  <a:gd name="connsiteX4" fmla="*/ 158750 w 1625600"/>
                  <a:gd name="connsiteY4" fmla="*/ 44450 h 2172182"/>
                  <a:gd name="connsiteX5" fmla="*/ 0 w 1625600"/>
                  <a:gd name="connsiteY5" fmla="*/ 184150 h 2172182"/>
                  <a:gd name="connsiteX6" fmla="*/ 25400 w 1625600"/>
                  <a:gd name="connsiteY6" fmla="*/ 2038350 h 2172182"/>
                  <a:gd name="connsiteX7" fmla="*/ 82550 w 1625600"/>
                  <a:gd name="connsiteY7" fmla="*/ 2120900 h 2172182"/>
                  <a:gd name="connsiteX8" fmla="*/ 812800 w 1625600"/>
                  <a:gd name="connsiteY8" fmla="*/ 2171700 h 2172182"/>
                  <a:gd name="connsiteX9" fmla="*/ 1016000 w 1625600"/>
                  <a:gd name="connsiteY9" fmla="*/ 2127250 h 2172182"/>
                  <a:gd name="connsiteX10" fmla="*/ 1584325 w 1625600"/>
                  <a:gd name="connsiteY10" fmla="*/ 1936750 h 2172182"/>
                  <a:gd name="connsiteX11" fmla="*/ 1625600 w 1625600"/>
                  <a:gd name="connsiteY11" fmla="*/ 1866900 h 2172182"/>
                  <a:gd name="connsiteX12" fmla="*/ 1619250 w 1625600"/>
                  <a:gd name="connsiteY12" fmla="*/ 285750 h 217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0" h="2172182">
                    <a:moveTo>
                      <a:pt x="1619250" y="285750"/>
                    </a:moveTo>
                    <a:cubicBezTo>
                      <a:pt x="1618192" y="261408"/>
                      <a:pt x="1613958" y="230717"/>
                      <a:pt x="1568450" y="212725"/>
                    </a:cubicBezTo>
                    <a:lnTo>
                      <a:pt x="1022350" y="38100"/>
                    </a:lnTo>
                    <a:cubicBezTo>
                      <a:pt x="933450" y="9525"/>
                      <a:pt x="901700" y="0"/>
                      <a:pt x="850900" y="0"/>
                    </a:cubicBezTo>
                    <a:lnTo>
                      <a:pt x="158750" y="44450"/>
                    </a:lnTo>
                    <a:cubicBezTo>
                      <a:pt x="16933" y="52917"/>
                      <a:pt x="5292" y="83608"/>
                      <a:pt x="0" y="184150"/>
                    </a:cubicBezTo>
                    <a:lnTo>
                      <a:pt x="25400" y="2038350"/>
                    </a:lnTo>
                    <a:cubicBezTo>
                      <a:pt x="19050" y="2081742"/>
                      <a:pt x="50800" y="2118783"/>
                      <a:pt x="82550" y="2120900"/>
                    </a:cubicBezTo>
                    <a:lnTo>
                      <a:pt x="812800" y="2171700"/>
                    </a:lnTo>
                    <a:cubicBezTo>
                      <a:pt x="880533" y="2175933"/>
                      <a:pt x="945092" y="2151592"/>
                      <a:pt x="1016000" y="2127250"/>
                    </a:cubicBezTo>
                    <a:lnTo>
                      <a:pt x="1584325" y="1936750"/>
                    </a:lnTo>
                    <a:cubicBezTo>
                      <a:pt x="1605492" y="1922992"/>
                      <a:pt x="1623483" y="1902883"/>
                      <a:pt x="1625600" y="1866900"/>
                    </a:cubicBezTo>
                    <a:cubicBezTo>
                      <a:pt x="1623483" y="1337733"/>
                      <a:pt x="1621367" y="808567"/>
                      <a:pt x="1619250" y="285750"/>
                    </a:cubicBez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25" name="フリーフォーム 430">
                <a:extLst>
                  <a:ext uri="{FF2B5EF4-FFF2-40B4-BE49-F238E27FC236}">
                    <a16:creationId xmlns:a16="http://schemas.microsoft.com/office/drawing/2014/main" id="{1E38F9C4-D520-A2A0-36C1-F76C5018AC87}"/>
                  </a:ext>
                </a:extLst>
              </p:cNvPr>
              <p:cNvSpPr/>
              <p:nvPr/>
            </p:nvSpPr>
            <p:spPr>
              <a:xfrm>
                <a:off x="8642350" y="2520950"/>
                <a:ext cx="832072" cy="838226"/>
              </a:xfrm>
              <a:custGeom>
                <a:avLst/>
                <a:gdLst>
                  <a:gd name="connsiteX0" fmla="*/ 57150 w 838200"/>
                  <a:gd name="connsiteY0" fmla="*/ 38100 h 838200"/>
                  <a:gd name="connsiteX1" fmla="*/ 762000 w 838200"/>
                  <a:gd name="connsiteY1" fmla="*/ 0 h 838200"/>
                  <a:gd name="connsiteX2" fmla="*/ 838200 w 838200"/>
                  <a:gd name="connsiteY2" fmla="*/ 76200 h 838200"/>
                  <a:gd name="connsiteX3" fmla="*/ 831850 w 838200"/>
                  <a:gd name="connsiteY3" fmla="*/ 742950 h 838200"/>
                  <a:gd name="connsiteX4" fmla="*/ 736600 w 838200"/>
                  <a:gd name="connsiteY4" fmla="*/ 825500 h 838200"/>
                  <a:gd name="connsiteX5" fmla="*/ 76200 w 838200"/>
                  <a:gd name="connsiteY5" fmla="*/ 838200 h 838200"/>
                  <a:gd name="connsiteX6" fmla="*/ 0 w 838200"/>
                  <a:gd name="connsiteY6" fmla="*/ 736600 h 838200"/>
                  <a:gd name="connsiteX7" fmla="*/ 19050 w 838200"/>
                  <a:gd name="connsiteY7" fmla="*/ 127000 h 838200"/>
                  <a:gd name="connsiteX8" fmla="*/ 57150 w 838200"/>
                  <a:gd name="connsiteY8" fmla="*/ 38100 h 838200"/>
                  <a:gd name="connsiteX0" fmla="*/ 57150 w 838200"/>
                  <a:gd name="connsiteY0" fmla="*/ 38100 h 838200"/>
                  <a:gd name="connsiteX1" fmla="*/ 762000 w 838200"/>
                  <a:gd name="connsiteY1" fmla="*/ 0 h 838200"/>
                  <a:gd name="connsiteX2" fmla="*/ 838200 w 838200"/>
                  <a:gd name="connsiteY2" fmla="*/ 76200 h 838200"/>
                  <a:gd name="connsiteX3" fmla="*/ 831850 w 838200"/>
                  <a:gd name="connsiteY3" fmla="*/ 742950 h 838200"/>
                  <a:gd name="connsiteX4" fmla="*/ 736600 w 838200"/>
                  <a:gd name="connsiteY4" fmla="*/ 825500 h 838200"/>
                  <a:gd name="connsiteX5" fmla="*/ 76200 w 838200"/>
                  <a:gd name="connsiteY5" fmla="*/ 838200 h 838200"/>
                  <a:gd name="connsiteX6" fmla="*/ 0 w 838200"/>
                  <a:gd name="connsiteY6" fmla="*/ 736600 h 838200"/>
                  <a:gd name="connsiteX7" fmla="*/ 19050 w 838200"/>
                  <a:gd name="connsiteY7" fmla="*/ 127000 h 838200"/>
                  <a:gd name="connsiteX8" fmla="*/ 57150 w 838200"/>
                  <a:gd name="connsiteY8" fmla="*/ 38100 h 838200"/>
                  <a:gd name="connsiteX0" fmla="*/ 57150 w 832072"/>
                  <a:gd name="connsiteY0" fmla="*/ 38100 h 838200"/>
                  <a:gd name="connsiteX1" fmla="*/ 762000 w 832072"/>
                  <a:gd name="connsiteY1" fmla="*/ 0 h 838200"/>
                  <a:gd name="connsiteX2" fmla="*/ 822325 w 832072"/>
                  <a:gd name="connsiteY2" fmla="*/ 76200 h 838200"/>
                  <a:gd name="connsiteX3" fmla="*/ 831850 w 832072"/>
                  <a:gd name="connsiteY3" fmla="*/ 742950 h 838200"/>
                  <a:gd name="connsiteX4" fmla="*/ 736600 w 832072"/>
                  <a:gd name="connsiteY4" fmla="*/ 825500 h 838200"/>
                  <a:gd name="connsiteX5" fmla="*/ 76200 w 832072"/>
                  <a:gd name="connsiteY5" fmla="*/ 838200 h 838200"/>
                  <a:gd name="connsiteX6" fmla="*/ 0 w 832072"/>
                  <a:gd name="connsiteY6" fmla="*/ 736600 h 838200"/>
                  <a:gd name="connsiteX7" fmla="*/ 19050 w 832072"/>
                  <a:gd name="connsiteY7" fmla="*/ 127000 h 838200"/>
                  <a:gd name="connsiteX8" fmla="*/ 57150 w 832072"/>
                  <a:gd name="connsiteY8" fmla="*/ 38100 h 838200"/>
                  <a:gd name="connsiteX0" fmla="*/ 57150 w 832072"/>
                  <a:gd name="connsiteY0" fmla="*/ 38100 h 838200"/>
                  <a:gd name="connsiteX1" fmla="*/ 762000 w 832072"/>
                  <a:gd name="connsiteY1" fmla="*/ 0 h 838200"/>
                  <a:gd name="connsiteX2" fmla="*/ 822325 w 832072"/>
                  <a:gd name="connsiteY2" fmla="*/ 76200 h 838200"/>
                  <a:gd name="connsiteX3" fmla="*/ 831850 w 832072"/>
                  <a:gd name="connsiteY3" fmla="*/ 742950 h 838200"/>
                  <a:gd name="connsiteX4" fmla="*/ 736600 w 832072"/>
                  <a:gd name="connsiteY4" fmla="*/ 825500 h 838200"/>
                  <a:gd name="connsiteX5" fmla="*/ 76200 w 832072"/>
                  <a:gd name="connsiteY5" fmla="*/ 838200 h 838200"/>
                  <a:gd name="connsiteX6" fmla="*/ 0 w 832072"/>
                  <a:gd name="connsiteY6" fmla="*/ 736600 h 838200"/>
                  <a:gd name="connsiteX7" fmla="*/ 19050 w 832072"/>
                  <a:gd name="connsiteY7" fmla="*/ 127000 h 838200"/>
                  <a:gd name="connsiteX8" fmla="*/ 57150 w 832072"/>
                  <a:gd name="connsiteY8" fmla="*/ 38100 h 838200"/>
                  <a:gd name="connsiteX0" fmla="*/ 57150 w 832072"/>
                  <a:gd name="connsiteY0" fmla="*/ 38100 h 838200"/>
                  <a:gd name="connsiteX1" fmla="*/ 762000 w 832072"/>
                  <a:gd name="connsiteY1" fmla="*/ 0 h 838200"/>
                  <a:gd name="connsiteX2" fmla="*/ 822325 w 832072"/>
                  <a:gd name="connsiteY2" fmla="*/ 76200 h 838200"/>
                  <a:gd name="connsiteX3" fmla="*/ 831850 w 832072"/>
                  <a:gd name="connsiteY3" fmla="*/ 742950 h 838200"/>
                  <a:gd name="connsiteX4" fmla="*/ 736600 w 832072"/>
                  <a:gd name="connsiteY4" fmla="*/ 825500 h 838200"/>
                  <a:gd name="connsiteX5" fmla="*/ 76200 w 832072"/>
                  <a:gd name="connsiteY5" fmla="*/ 838200 h 838200"/>
                  <a:gd name="connsiteX6" fmla="*/ 0 w 832072"/>
                  <a:gd name="connsiteY6" fmla="*/ 736600 h 838200"/>
                  <a:gd name="connsiteX7" fmla="*/ 19050 w 832072"/>
                  <a:gd name="connsiteY7" fmla="*/ 127000 h 838200"/>
                  <a:gd name="connsiteX8" fmla="*/ 57150 w 832072"/>
                  <a:gd name="connsiteY8" fmla="*/ 38100 h 838200"/>
                  <a:gd name="connsiteX0" fmla="*/ 57150 w 832072"/>
                  <a:gd name="connsiteY0" fmla="*/ 38100 h 838200"/>
                  <a:gd name="connsiteX1" fmla="*/ 762000 w 832072"/>
                  <a:gd name="connsiteY1" fmla="*/ 0 h 838200"/>
                  <a:gd name="connsiteX2" fmla="*/ 822325 w 832072"/>
                  <a:gd name="connsiteY2" fmla="*/ 76200 h 838200"/>
                  <a:gd name="connsiteX3" fmla="*/ 831850 w 832072"/>
                  <a:gd name="connsiteY3" fmla="*/ 742950 h 838200"/>
                  <a:gd name="connsiteX4" fmla="*/ 736600 w 832072"/>
                  <a:gd name="connsiteY4" fmla="*/ 825500 h 838200"/>
                  <a:gd name="connsiteX5" fmla="*/ 76200 w 832072"/>
                  <a:gd name="connsiteY5" fmla="*/ 838200 h 838200"/>
                  <a:gd name="connsiteX6" fmla="*/ 0 w 832072"/>
                  <a:gd name="connsiteY6" fmla="*/ 736600 h 838200"/>
                  <a:gd name="connsiteX7" fmla="*/ 19050 w 832072"/>
                  <a:gd name="connsiteY7" fmla="*/ 127000 h 838200"/>
                  <a:gd name="connsiteX8" fmla="*/ 57150 w 832072"/>
                  <a:gd name="connsiteY8" fmla="*/ 38100 h 838200"/>
                  <a:gd name="connsiteX0" fmla="*/ 57150 w 832072"/>
                  <a:gd name="connsiteY0" fmla="*/ 38100 h 838212"/>
                  <a:gd name="connsiteX1" fmla="*/ 762000 w 832072"/>
                  <a:gd name="connsiteY1" fmla="*/ 0 h 838212"/>
                  <a:gd name="connsiteX2" fmla="*/ 822325 w 832072"/>
                  <a:gd name="connsiteY2" fmla="*/ 76200 h 838212"/>
                  <a:gd name="connsiteX3" fmla="*/ 831850 w 832072"/>
                  <a:gd name="connsiteY3" fmla="*/ 742950 h 838212"/>
                  <a:gd name="connsiteX4" fmla="*/ 736600 w 832072"/>
                  <a:gd name="connsiteY4" fmla="*/ 825500 h 838212"/>
                  <a:gd name="connsiteX5" fmla="*/ 76200 w 832072"/>
                  <a:gd name="connsiteY5" fmla="*/ 838200 h 838212"/>
                  <a:gd name="connsiteX6" fmla="*/ 0 w 832072"/>
                  <a:gd name="connsiteY6" fmla="*/ 736600 h 838212"/>
                  <a:gd name="connsiteX7" fmla="*/ 19050 w 832072"/>
                  <a:gd name="connsiteY7" fmla="*/ 127000 h 838212"/>
                  <a:gd name="connsiteX8" fmla="*/ 57150 w 832072"/>
                  <a:gd name="connsiteY8" fmla="*/ 38100 h 838212"/>
                  <a:gd name="connsiteX0" fmla="*/ 57150 w 832072"/>
                  <a:gd name="connsiteY0" fmla="*/ 38100 h 838226"/>
                  <a:gd name="connsiteX1" fmla="*/ 762000 w 832072"/>
                  <a:gd name="connsiteY1" fmla="*/ 0 h 838226"/>
                  <a:gd name="connsiteX2" fmla="*/ 822325 w 832072"/>
                  <a:gd name="connsiteY2" fmla="*/ 76200 h 838226"/>
                  <a:gd name="connsiteX3" fmla="*/ 831850 w 832072"/>
                  <a:gd name="connsiteY3" fmla="*/ 742950 h 838226"/>
                  <a:gd name="connsiteX4" fmla="*/ 736600 w 832072"/>
                  <a:gd name="connsiteY4" fmla="*/ 825500 h 838226"/>
                  <a:gd name="connsiteX5" fmla="*/ 76200 w 832072"/>
                  <a:gd name="connsiteY5" fmla="*/ 838200 h 838226"/>
                  <a:gd name="connsiteX6" fmla="*/ 0 w 832072"/>
                  <a:gd name="connsiteY6" fmla="*/ 736600 h 838226"/>
                  <a:gd name="connsiteX7" fmla="*/ 19050 w 832072"/>
                  <a:gd name="connsiteY7" fmla="*/ 127000 h 838226"/>
                  <a:gd name="connsiteX8" fmla="*/ 57150 w 832072"/>
                  <a:gd name="connsiteY8" fmla="*/ 38100 h 838226"/>
                  <a:gd name="connsiteX0" fmla="*/ 57150 w 832072"/>
                  <a:gd name="connsiteY0" fmla="*/ 38100 h 838226"/>
                  <a:gd name="connsiteX1" fmla="*/ 762000 w 832072"/>
                  <a:gd name="connsiteY1" fmla="*/ 0 h 838226"/>
                  <a:gd name="connsiteX2" fmla="*/ 822325 w 832072"/>
                  <a:gd name="connsiteY2" fmla="*/ 76200 h 838226"/>
                  <a:gd name="connsiteX3" fmla="*/ 831850 w 832072"/>
                  <a:gd name="connsiteY3" fmla="*/ 742950 h 838226"/>
                  <a:gd name="connsiteX4" fmla="*/ 736600 w 832072"/>
                  <a:gd name="connsiteY4" fmla="*/ 825500 h 838226"/>
                  <a:gd name="connsiteX5" fmla="*/ 76200 w 832072"/>
                  <a:gd name="connsiteY5" fmla="*/ 838200 h 838226"/>
                  <a:gd name="connsiteX6" fmla="*/ 0 w 832072"/>
                  <a:gd name="connsiteY6" fmla="*/ 736600 h 838226"/>
                  <a:gd name="connsiteX7" fmla="*/ 15875 w 832072"/>
                  <a:gd name="connsiteY7" fmla="*/ 127000 h 838226"/>
                  <a:gd name="connsiteX8" fmla="*/ 57150 w 832072"/>
                  <a:gd name="connsiteY8" fmla="*/ 38100 h 838226"/>
                  <a:gd name="connsiteX0" fmla="*/ 57150 w 832072"/>
                  <a:gd name="connsiteY0" fmla="*/ 38100 h 838226"/>
                  <a:gd name="connsiteX1" fmla="*/ 762000 w 832072"/>
                  <a:gd name="connsiteY1" fmla="*/ 0 h 838226"/>
                  <a:gd name="connsiteX2" fmla="*/ 822325 w 832072"/>
                  <a:gd name="connsiteY2" fmla="*/ 76200 h 838226"/>
                  <a:gd name="connsiteX3" fmla="*/ 831850 w 832072"/>
                  <a:gd name="connsiteY3" fmla="*/ 742950 h 838226"/>
                  <a:gd name="connsiteX4" fmla="*/ 736600 w 832072"/>
                  <a:gd name="connsiteY4" fmla="*/ 825500 h 838226"/>
                  <a:gd name="connsiteX5" fmla="*/ 76200 w 832072"/>
                  <a:gd name="connsiteY5" fmla="*/ 838200 h 838226"/>
                  <a:gd name="connsiteX6" fmla="*/ 0 w 832072"/>
                  <a:gd name="connsiteY6" fmla="*/ 736600 h 838226"/>
                  <a:gd name="connsiteX7" fmla="*/ 15875 w 832072"/>
                  <a:gd name="connsiteY7" fmla="*/ 127000 h 838226"/>
                  <a:gd name="connsiteX8" fmla="*/ 57150 w 832072"/>
                  <a:gd name="connsiteY8" fmla="*/ 38100 h 838226"/>
                  <a:gd name="connsiteX0" fmla="*/ 57150 w 832072"/>
                  <a:gd name="connsiteY0" fmla="*/ 38100 h 838226"/>
                  <a:gd name="connsiteX1" fmla="*/ 762000 w 832072"/>
                  <a:gd name="connsiteY1" fmla="*/ 0 h 838226"/>
                  <a:gd name="connsiteX2" fmla="*/ 822325 w 832072"/>
                  <a:gd name="connsiteY2" fmla="*/ 76200 h 838226"/>
                  <a:gd name="connsiteX3" fmla="*/ 831850 w 832072"/>
                  <a:gd name="connsiteY3" fmla="*/ 742950 h 838226"/>
                  <a:gd name="connsiteX4" fmla="*/ 736600 w 832072"/>
                  <a:gd name="connsiteY4" fmla="*/ 825500 h 838226"/>
                  <a:gd name="connsiteX5" fmla="*/ 76200 w 832072"/>
                  <a:gd name="connsiteY5" fmla="*/ 838200 h 838226"/>
                  <a:gd name="connsiteX6" fmla="*/ 0 w 832072"/>
                  <a:gd name="connsiteY6" fmla="*/ 736600 h 838226"/>
                  <a:gd name="connsiteX7" fmla="*/ 15875 w 832072"/>
                  <a:gd name="connsiteY7" fmla="*/ 127000 h 838226"/>
                  <a:gd name="connsiteX8" fmla="*/ 57150 w 832072"/>
                  <a:gd name="connsiteY8" fmla="*/ 38100 h 838226"/>
                  <a:gd name="connsiteX0" fmla="*/ 57150 w 832072"/>
                  <a:gd name="connsiteY0" fmla="*/ 38100 h 838226"/>
                  <a:gd name="connsiteX1" fmla="*/ 762000 w 832072"/>
                  <a:gd name="connsiteY1" fmla="*/ 0 h 838226"/>
                  <a:gd name="connsiteX2" fmla="*/ 822325 w 832072"/>
                  <a:gd name="connsiteY2" fmla="*/ 76200 h 838226"/>
                  <a:gd name="connsiteX3" fmla="*/ 831850 w 832072"/>
                  <a:gd name="connsiteY3" fmla="*/ 742950 h 838226"/>
                  <a:gd name="connsiteX4" fmla="*/ 736600 w 832072"/>
                  <a:gd name="connsiteY4" fmla="*/ 825500 h 838226"/>
                  <a:gd name="connsiteX5" fmla="*/ 76200 w 832072"/>
                  <a:gd name="connsiteY5" fmla="*/ 838200 h 838226"/>
                  <a:gd name="connsiteX6" fmla="*/ 0 w 832072"/>
                  <a:gd name="connsiteY6" fmla="*/ 736600 h 838226"/>
                  <a:gd name="connsiteX7" fmla="*/ 15875 w 832072"/>
                  <a:gd name="connsiteY7" fmla="*/ 127000 h 838226"/>
                  <a:gd name="connsiteX8" fmla="*/ 57150 w 832072"/>
                  <a:gd name="connsiteY8" fmla="*/ 38100 h 83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072" h="838226">
                    <a:moveTo>
                      <a:pt x="57150" y="38100"/>
                    </a:moveTo>
                    <a:lnTo>
                      <a:pt x="762000" y="0"/>
                    </a:lnTo>
                    <a:cubicBezTo>
                      <a:pt x="796925" y="6350"/>
                      <a:pt x="822325" y="28575"/>
                      <a:pt x="822325" y="76200"/>
                    </a:cubicBezTo>
                    <a:cubicBezTo>
                      <a:pt x="820208" y="298450"/>
                      <a:pt x="833967" y="520700"/>
                      <a:pt x="831850" y="742950"/>
                    </a:cubicBezTo>
                    <a:cubicBezTo>
                      <a:pt x="809625" y="811742"/>
                      <a:pt x="796925" y="820208"/>
                      <a:pt x="736600" y="825500"/>
                    </a:cubicBezTo>
                    <a:lnTo>
                      <a:pt x="76200" y="838200"/>
                    </a:lnTo>
                    <a:cubicBezTo>
                      <a:pt x="25400" y="839258"/>
                      <a:pt x="9525" y="808567"/>
                      <a:pt x="0" y="736600"/>
                    </a:cubicBezTo>
                    <a:lnTo>
                      <a:pt x="15875" y="127000"/>
                    </a:lnTo>
                    <a:cubicBezTo>
                      <a:pt x="16933" y="71967"/>
                      <a:pt x="30692" y="51858"/>
                      <a:pt x="57150" y="3810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grpSp>
            <p:nvGrpSpPr>
              <p:cNvPr id="26" name="グループ化 25">
                <a:extLst>
                  <a:ext uri="{FF2B5EF4-FFF2-40B4-BE49-F238E27FC236}">
                    <a16:creationId xmlns:a16="http://schemas.microsoft.com/office/drawing/2014/main" id="{89200205-579F-AFCD-7C84-2CBAA16B27AD}"/>
                  </a:ext>
                </a:extLst>
              </p:cNvPr>
              <p:cNvGrpSpPr/>
              <p:nvPr/>
            </p:nvGrpSpPr>
            <p:grpSpPr>
              <a:xfrm>
                <a:off x="8670366" y="3430938"/>
                <a:ext cx="743733" cy="1078787"/>
                <a:chOff x="2549413" y="2454818"/>
                <a:chExt cx="366349" cy="715613"/>
              </a:xfrm>
            </p:grpSpPr>
            <p:sp>
              <p:nvSpPr>
                <p:cNvPr id="28" name="正方形/長方形 27">
                  <a:extLst>
                    <a:ext uri="{FF2B5EF4-FFF2-40B4-BE49-F238E27FC236}">
                      <a16:creationId xmlns:a16="http://schemas.microsoft.com/office/drawing/2014/main" id="{85CDA227-111D-E893-7C9B-7D704D165787}"/>
                    </a:ext>
                  </a:extLst>
                </p:cNvPr>
                <p:cNvSpPr/>
                <p:nvPr/>
              </p:nvSpPr>
              <p:spPr>
                <a:xfrm>
                  <a:off x="2549413" y="3131174"/>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0" name="正方形/長方形 49">
                  <a:extLst>
                    <a:ext uri="{FF2B5EF4-FFF2-40B4-BE49-F238E27FC236}">
                      <a16:creationId xmlns:a16="http://schemas.microsoft.com/office/drawing/2014/main" id="{674F7426-230D-DD15-6AF2-118B3CFEB2AF}"/>
                    </a:ext>
                  </a:extLst>
                </p:cNvPr>
                <p:cNvSpPr/>
                <p:nvPr/>
              </p:nvSpPr>
              <p:spPr>
                <a:xfrm>
                  <a:off x="2549413" y="3074811"/>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1" name="正方形/長方形 50">
                  <a:extLst>
                    <a:ext uri="{FF2B5EF4-FFF2-40B4-BE49-F238E27FC236}">
                      <a16:creationId xmlns:a16="http://schemas.microsoft.com/office/drawing/2014/main" id="{108AFE12-87AC-273B-ADE8-AD605CF27204}"/>
                    </a:ext>
                  </a:extLst>
                </p:cNvPr>
                <p:cNvSpPr/>
                <p:nvPr/>
              </p:nvSpPr>
              <p:spPr>
                <a:xfrm>
                  <a:off x="2549413" y="2511181"/>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2" name="正方形/長方形 51">
                  <a:extLst>
                    <a:ext uri="{FF2B5EF4-FFF2-40B4-BE49-F238E27FC236}">
                      <a16:creationId xmlns:a16="http://schemas.microsoft.com/office/drawing/2014/main" id="{2E9E85E2-565B-C2D0-3C05-ED0113340B09}"/>
                    </a:ext>
                  </a:extLst>
                </p:cNvPr>
                <p:cNvSpPr/>
                <p:nvPr/>
              </p:nvSpPr>
              <p:spPr>
                <a:xfrm>
                  <a:off x="2549413" y="2567544"/>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3" name="正方形/長方形 52">
                  <a:extLst>
                    <a:ext uri="{FF2B5EF4-FFF2-40B4-BE49-F238E27FC236}">
                      <a16:creationId xmlns:a16="http://schemas.microsoft.com/office/drawing/2014/main" id="{574A76A4-DB09-D7BD-2EE9-E3AA7229C5DC}"/>
                    </a:ext>
                  </a:extLst>
                </p:cNvPr>
                <p:cNvSpPr/>
                <p:nvPr/>
              </p:nvSpPr>
              <p:spPr>
                <a:xfrm>
                  <a:off x="2549413" y="2454818"/>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4" name="正方形/長方形 53">
                  <a:extLst>
                    <a:ext uri="{FF2B5EF4-FFF2-40B4-BE49-F238E27FC236}">
                      <a16:creationId xmlns:a16="http://schemas.microsoft.com/office/drawing/2014/main" id="{BF5B06F1-34F3-1B7F-4CA9-7719A3D56999}"/>
                    </a:ext>
                  </a:extLst>
                </p:cNvPr>
                <p:cNvSpPr/>
                <p:nvPr/>
              </p:nvSpPr>
              <p:spPr>
                <a:xfrm>
                  <a:off x="2549413" y="3018448"/>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5" name="正方形/長方形 54">
                  <a:extLst>
                    <a:ext uri="{FF2B5EF4-FFF2-40B4-BE49-F238E27FC236}">
                      <a16:creationId xmlns:a16="http://schemas.microsoft.com/office/drawing/2014/main" id="{742B2A52-337D-1C11-9DBA-8166C79DA0C1}"/>
                    </a:ext>
                  </a:extLst>
                </p:cNvPr>
                <p:cNvSpPr/>
                <p:nvPr/>
              </p:nvSpPr>
              <p:spPr>
                <a:xfrm>
                  <a:off x="2549413" y="2962085"/>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6" name="正方形/長方形 55">
                  <a:extLst>
                    <a:ext uri="{FF2B5EF4-FFF2-40B4-BE49-F238E27FC236}">
                      <a16:creationId xmlns:a16="http://schemas.microsoft.com/office/drawing/2014/main" id="{0471E333-753D-1698-8A20-AC6EA4280343}"/>
                    </a:ext>
                  </a:extLst>
                </p:cNvPr>
                <p:cNvSpPr/>
                <p:nvPr/>
              </p:nvSpPr>
              <p:spPr>
                <a:xfrm>
                  <a:off x="2549413" y="2905722"/>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7" name="正方形/長方形 56">
                  <a:extLst>
                    <a:ext uri="{FF2B5EF4-FFF2-40B4-BE49-F238E27FC236}">
                      <a16:creationId xmlns:a16="http://schemas.microsoft.com/office/drawing/2014/main" id="{ADFCDCEE-2C2E-831C-3C2D-1C33F659416E}"/>
                    </a:ext>
                  </a:extLst>
                </p:cNvPr>
                <p:cNvSpPr/>
                <p:nvPr/>
              </p:nvSpPr>
              <p:spPr>
                <a:xfrm>
                  <a:off x="2549413" y="2623907"/>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8" name="正方形/長方形 57">
                  <a:extLst>
                    <a:ext uri="{FF2B5EF4-FFF2-40B4-BE49-F238E27FC236}">
                      <a16:creationId xmlns:a16="http://schemas.microsoft.com/office/drawing/2014/main" id="{E83F7717-4821-369E-2063-73BB16A05256}"/>
                    </a:ext>
                  </a:extLst>
                </p:cNvPr>
                <p:cNvSpPr/>
                <p:nvPr/>
              </p:nvSpPr>
              <p:spPr>
                <a:xfrm>
                  <a:off x="2549413" y="2680270"/>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59" name="正方形/長方形 58">
                  <a:extLst>
                    <a:ext uri="{FF2B5EF4-FFF2-40B4-BE49-F238E27FC236}">
                      <a16:creationId xmlns:a16="http://schemas.microsoft.com/office/drawing/2014/main" id="{CC84A3BA-0A22-BFEC-2244-E87E89388AE2}"/>
                    </a:ext>
                  </a:extLst>
                </p:cNvPr>
                <p:cNvSpPr/>
                <p:nvPr/>
              </p:nvSpPr>
              <p:spPr>
                <a:xfrm>
                  <a:off x="2549413" y="2736633"/>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60" name="正方形/長方形 59">
                  <a:extLst>
                    <a:ext uri="{FF2B5EF4-FFF2-40B4-BE49-F238E27FC236}">
                      <a16:creationId xmlns:a16="http://schemas.microsoft.com/office/drawing/2014/main" id="{DBDF2B33-ADA5-60CE-1F6B-17CE3C461364}"/>
                    </a:ext>
                  </a:extLst>
                </p:cNvPr>
                <p:cNvSpPr/>
                <p:nvPr/>
              </p:nvSpPr>
              <p:spPr>
                <a:xfrm>
                  <a:off x="2549413" y="2792996"/>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sp>
              <p:nvSpPr>
                <p:cNvPr id="61" name="正方形/長方形 60">
                  <a:extLst>
                    <a:ext uri="{FF2B5EF4-FFF2-40B4-BE49-F238E27FC236}">
                      <a16:creationId xmlns:a16="http://schemas.microsoft.com/office/drawing/2014/main" id="{987E3695-2A3B-5EB9-6D82-E49A6C1B7AC1}"/>
                    </a:ext>
                  </a:extLst>
                </p:cNvPr>
                <p:cNvSpPr/>
                <p:nvPr/>
              </p:nvSpPr>
              <p:spPr>
                <a:xfrm>
                  <a:off x="2549413" y="2849359"/>
                  <a:ext cx="366349" cy="39257"/>
                </a:xfrm>
                <a:prstGeom prst="rect">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grpSp>
          <p:sp>
            <p:nvSpPr>
              <p:cNvPr id="27" name="フリーフォーム 432">
                <a:extLst>
                  <a:ext uri="{FF2B5EF4-FFF2-40B4-BE49-F238E27FC236}">
                    <a16:creationId xmlns:a16="http://schemas.microsoft.com/office/drawing/2014/main" id="{852714E7-0A66-FCDF-7541-A5D8BAA333FC}"/>
                  </a:ext>
                </a:extLst>
              </p:cNvPr>
              <p:cNvSpPr/>
              <p:nvPr/>
            </p:nvSpPr>
            <p:spPr>
              <a:xfrm>
                <a:off x="9527563" y="2495551"/>
                <a:ext cx="673712" cy="2070100"/>
              </a:xfrm>
              <a:custGeom>
                <a:avLst/>
                <a:gdLst>
                  <a:gd name="connsiteX0" fmla="*/ 673100 w 698500"/>
                  <a:gd name="connsiteY0" fmla="*/ 241300 h 2089150"/>
                  <a:gd name="connsiteX1" fmla="*/ 0 w 698500"/>
                  <a:gd name="connsiteY1" fmla="*/ 0 h 2089150"/>
                  <a:gd name="connsiteX2" fmla="*/ 6350 w 698500"/>
                  <a:gd name="connsiteY2" fmla="*/ 2089150 h 2089150"/>
                  <a:gd name="connsiteX3" fmla="*/ 698500 w 698500"/>
                  <a:gd name="connsiteY3" fmla="*/ 1873250 h 2089150"/>
                  <a:gd name="connsiteX4" fmla="*/ 673100 w 698500"/>
                  <a:gd name="connsiteY4" fmla="*/ 241300 h 2089150"/>
                  <a:gd name="connsiteX0" fmla="*/ 685800 w 698500"/>
                  <a:gd name="connsiteY0" fmla="*/ 263525 h 2089150"/>
                  <a:gd name="connsiteX1" fmla="*/ 0 w 698500"/>
                  <a:gd name="connsiteY1" fmla="*/ 0 h 2089150"/>
                  <a:gd name="connsiteX2" fmla="*/ 6350 w 698500"/>
                  <a:gd name="connsiteY2" fmla="*/ 2089150 h 2089150"/>
                  <a:gd name="connsiteX3" fmla="*/ 698500 w 698500"/>
                  <a:gd name="connsiteY3" fmla="*/ 1873250 h 2089150"/>
                  <a:gd name="connsiteX4" fmla="*/ 685800 w 698500"/>
                  <a:gd name="connsiteY4" fmla="*/ 263525 h 2089150"/>
                  <a:gd name="connsiteX0" fmla="*/ 679450 w 698500"/>
                  <a:gd name="connsiteY0" fmla="*/ 231775 h 2089150"/>
                  <a:gd name="connsiteX1" fmla="*/ 0 w 698500"/>
                  <a:gd name="connsiteY1" fmla="*/ 0 h 2089150"/>
                  <a:gd name="connsiteX2" fmla="*/ 6350 w 698500"/>
                  <a:gd name="connsiteY2" fmla="*/ 2089150 h 2089150"/>
                  <a:gd name="connsiteX3" fmla="*/ 698500 w 698500"/>
                  <a:gd name="connsiteY3" fmla="*/ 1873250 h 2089150"/>
                  <a:gd name="connsiteX4" fmla="*/ 679450 w 698500"/>
                  <a:gd name="connsiteY4" fmla="*/ 231775 h 2089150"/>
                  <a:gd name="connsiteX0" fmla="*/ 682625 w 698500"/>
                  <a:gd name="connsiteY0" fmla="*/ 225425 h 2089150"/>
                  <a:gd name="connsiteX1" fmla="*/ 0 w 698500"/>
                  <a:gd name="connsiteY1" fmla="*/ 0 h 2089150"/>
                  <a:gd name="connsiteX2" fmla="*/ 6350 w 698500"/>
                  <a:gd name="connsiteY2" fmla="*/ 2089150 h 2089150"/>
                  <a:gd name="connsiteX3" fmla="*/ 698500 w 698500"/>
                  <a:gd name="connsiteY3" fmla="*/ 1873250 h 2089150"/>
                  <a:gd name="connsiteX4" fmla="*/ 682625 w 698500"/>
                  <a:gd name="connsiteY4" fmla="*/ 225425 h 2089150"/>
                  <a:gd name="connsiteX0" fmla="*/ 676557 w 692432"/>
                  <a:gd name="connsiteY0" fmla="*/ 215900 h 2079625"/>
                  <a:gd name="connsiteX1" fmla="*/ 6632 w 692432"/>
                  <a:gd name="connsiteY1" fmla="*/ 0 h 2079625"/>
                  <a:gd name="connsiteX2" fmla="*/ 282 w 692432"/>
                  <a:gd name="connsiteY2" fmla="*/ 2079625 h 2079625"/>
                  <a:gd name="connsiteX3" fmla="*/ 692432 w 692432"/>
                  <a:gd name="connsiteY3" fmla="*/ 1863725 h 2079625"/>
                  <a:gd name="connsiteX4" fmla="*/ 676557 w 692432"/>
                  <a:gd name="connsiteY4" fmla="*/ 215900 h 2079625"/>
                  <a:gd name="connsiteX0" fmla="*/ 676498 w 692373"/>
                  <a:gd name="connsiteY0" fmla="*/ 206375 h 2070100"/>
                  <a:gd name="connsiteX1" fmla="*/ 9748 w 692373"/>
                  <a:gd name="connsiteY1" fmla="*/ 0 h 2070100"/>
                  <a:gd name="connsiteX2" fmla="*/ 223 w 692373"/>
                  <a:gd name="connsiteY2" fmla="*/ 2070100 h 2070100"/>
                  <a:gd name="connsiteX3" fmla="*/ 692373 w 692373"/>
                  <a:gd name="connsiteY3" fmla="*/ 1854200 h 2070100"/>
                  <a:gd name="connsiteX4" fmla="*/ 676498 w 692373"/>
                  <a:gd name="connsiteY4" fmla="*/ 206375 h 2070100"/>
                  <a:gd name="connsiteX0" fmla="*/ 676498 w 682848"/>
                  <a:gd name="connsiteY0" fmla="*/ 206375 h 2070100"/>
                  <a:gd name="connsiteX1" fmla="*/ 9748 w 682848"/>
                  <a:gd name="connsiteY1" fmla="*/ 0 h 2070100"/>
                  <a:gd name="connsiteX2" fmla="*/ 223 w 682848"/>
                  <a:gd name="connsiteY2" fmla="*/ 2070100 h 2070100"/>
                  <a:gd name="connsiteX3" fmla="*/ 682848 w 682848"/>
                  <a:gd name="connsiteY3" fmla="*/ 1841500 h 2070100"/>
                  <a:gd name="connsiteX4" fmla="*/ 676498 w 682848"/>
                  <a:gd name="connsiteY4" fmla="*/ 206375 h 2070100"/>
                  <a:gd name="connsiteX0" fmla="*/ 667362 w 673712"/>
                  <a:gd name="connsiteY0" fmla="*/ 206375 h 2070100"/>
                  <a:gd name="connsiteX1" fmla="*/ 612 w 673712"/>
                  <a:gd name="connsiteY1" fmla="*/ 0 h 2070100"/>
                  <a:gd name="connsiteX2" fmla="*/ 612 w 673712"/>
                  <a:gd name="connsiteY2" fmla="*/ 2070100 h 2070100"/>
                  <a:gd name="connsiteX3" fmla="*/ 673712 w 673712"/>
                  <a:gd name="connsiteY3" fmla="*/ 1841500 h 2070100"/>
                  <a:gd name="connsiteX4" fmla="*/ 667362 w 673712"/>
                  <a:gd name="connsiteY4" fmla="*/ 206375 h 207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712" h="2070100">
                    <a:moveTo>
                      <a:pt x="667362" y="206375"/>
                    </a:moveTo>
                    <a:lnTo>
                      <a:pt x="612" y="0"/>
                    </a:lnTo>
                    <a:cubicBezTo>
                      <a:pt x="2729" y="696383"/>
                      <a:pt x="-1505" y="1373717"/>
                      <a:pt x="612" y="2070100"/>
                    </a:cubicBezTo>
                    <a:lnTo>
                      <a:pt x="673712" y="1841500"/>
                    </a:lnTo>
                    <a:cubicBezTo>
                      <a:pt x="671595" y="1296458"/>
                      <a:pt x="669479" y="751417"/>
                      <a:pt x="667362" y="206375"/>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grpSp>
        <p:sp>
          <p:nvSpPr>
            <p:cNvPr id="22" name="角丸四角形 428">
              <a:extLst>
                <a:ext uri="{FF2B5EF4-FFF2-40B4-BE49-F238E27FC236}">
                  <a16:creationId xmlns:a16="http://schemas.microsoft.com/office/drawing/2014/main" id="{E069EBA5-2070-E2CA-66FE-593252366A04}"/>
                </a:ext>
              </a:extLst>
            </p:cNvPr>
            <p:cNvSpPr/>
            <p:nvPr/>
          </p:nvSpPr>
          <p:spPr>
            <a:xfrm>
              <a:off x="9336596" y="3372197"/>
              <a:ext cx="129408" cy="45719"/>
            </a:xfrm>
            <a:prstGeom prst="roundRect">
              <a:avLst/>
            </a:prstGeom>
            <a:solidFill>
              <a:srgbClr val="51F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solidFill>
                  <a:schemeClr val="tx1"/>
                </a:solidFill>
                <a:latin typeface="+mj-lt"/>
              </a:endParaRPr>
            </a:p>
          </p:txBody>
        </p:sp>
      </p:grpSp>
      <p:pic>
        <p:nvPicPr>
          <p:cNvPr id="62" name="図 61">
            <a:extLst>
              <a:ext uri="{FF2B5EF4-FFF2-40B4-BE49-F238E27FC236}">
                <a16:creationId xmlns:a16="http://schemas.microsoft.com/office/drawing/2014/main" id="{113D8AF6-A33E-1643-6841-00BB9E4ED03B}"/>
              </a:ext>
            </a:extLst>
          </p:cNvPr>
          <p:cNvPicPr>
            <a:picLocks noChangeAspect="1"/>
          </p:cNvPicPr>
          <p:nvPr/>
        </p:nvPicPr>
        <p:blipFill>
          <a:blip r:embed="rId6"/>
          <a:stretch>
            <a:fillRect/>
          </a:stretch>
        </p:blipFill>
        <p:spPr>
          <a:xfrm>
            <a:off x="1499111" y="1126610"/>
            <a:ext cx="792182" cy="451458"/>
          </a:xfrm>
          <a:prstGeom prst="rect">
            <a:avLst/>
          </a:prstGeom>
          <a:effectLst>
            <a:outerShdw blurRad="50800" dist="114300" dir="2700000" algn="tl" rotWithShape="0">
              <a:prstClr val="black">
                <a:alpha val="40000"/>
              </a:prstClr>
            </a:outerShdw>
          </a:effectLst>
        </p:spPr>
      </p:pic>
      <p:grpSp>
        <p:nvGrpSpPr>
          <p:cNvPr id="63" name="グループ化 62">
            <a:extLst>
              <a:ext uri="{FF2B5EF4-FFF2-40B4-BE49-F238E27FC236}">
                <a16:creationId xmlns:a16="http://schemas.microsoft.com/office/drawing/2014/main" id="{49DD63DF-A81B-A097-4177-B8998DB8A194}"/>
              </a:ext>
            </a:extLst>
          </p:cNvPr>
          <p:cNvGrpSpPr/>
          <p:nvPr/>
        </p:nvGrpSpPr>
        <p:grpSpPr>
          <a:xfrm>
            <a:off x="149340" y="3334836"/>
            <a:ext cx="1208207" cy="1200472"/>
            <a:chOff x="3898900" y="1099935"/>
            <a:chExt cx="2047009" cy="1705611"/>
          </a:xfrm>
        </p:grpSpPr>
        <p:sp>
          <p:nvSpPr>
            <p:cNvPr id="66" name="楕円 65">
              <a:extLst>
                <a:ext uri="{FF2B5EF4-FFF2-40B4-BE49-F238E27FC236}">
                  <a16:creationId xmlns:a16="http://schemas.microsoft.com/office/drawing/2014/main" id="{570039BE-DF0E-5C76-582F-2843627AF150}"/>
                </a:ext>
              </a:extLst>
            </p:cNvPr>
            <p:cNvSpPr/>
            <p:nvPr/>
          </p:nvSpPr>
          <p:spPr bwMode="auto">
            <a:xfrm>
              <a:off x="3898900" y="2327564"/>
              <a:ext cx="2047009" cy="477982"/>
            </a:xfrm>
            <a:prstGeom prst="ellipse">
              <a:avLst/>
            </a:prstGeom>
            <a:solidFill>
              <a:srgbClr val="000000">
                <a:alpha val="5098"/>
              </a:srgbClr>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7" name="グループ化 66">
              <a:extLst>
                <a:ext uri="{FF2B5EF4-FFF2-40B4-BE49-F238E27FC236}">
                  <a16:creationId xmlns:a16="http://schemas.microsoft.com/office/drawing/2014/main" id="{A92CEA16-11DA-7888-5706-C8A488434E9B}"/>
                </a:ext>
              </a:extLst>
            </p:cNvPr>
            <p:cNvGrpSpPr/>
            <p:nvPr/>
          </p:nvGrpSpPr>
          <p:grpSpPr>
            <a:xfrm>
              <a:off x="4241799" y="1099935"/>
              <a:ext cx="1423555" cy="1582586"/>
              <a:chOff x="-6038850" y="249557"/>
              <a:chExt cx="4867272" cy="5411014"/>
            </a:xfrm>
          </p:grpSpPr>
          <p:grpSp>
            <p:nvGrpSpPr>
              <p:cNvPr id="68" name="グループ化 67">
                <a:extLst>
                  <a:ext uri="{FF2B5EF4-FFF2-40B4-BE49-F238E27FC236}">
                    <a16:creationId xmlns:a16="http://schemas.microsoft.com/office/drawing/2014/main" id="{B5D4047C-F0B5-00AB-779A-75408E8AFEAA}"/>
                  </a:ext>
                </a:extLst>
              </p:cNvPr>
              <p:cNvGrpSpPr/>
              <p:nvPr/>
            </p:nvGrpSpPr>
            <p:grpSpPr>
              <a:xfrm>
                <a:off x="-5555540" y="249557"/>
                <a:ext cx="2435822" cy="5001970"/>
                <a:chOff x="-5555540" y="249557"/>
                <a:chExt cx="2435822" cy="5001970"/>
              </a:xfrm>
            </p:grpSpPr>
            <p:sp>
              <p:nvSpPr>
                <p:cNvPr id="119" name="台形 118">
                  <a:extLst>
                    <a:ext uri="{FF2B5EF4-FFF2-40B4-BE49-F238E27FC236}">
                      <a16:creationId xmlns:a16="http://schemas.microsoft.com/office/drawing/2014/main" id="{F139C5B9-4548-A806-E9EC-2DBCDF06AB0C}"/>
                    </a:ext>
                  </a:extLst>
                </p:cNvPr>
                <p:cNvSpPr/>
                <p:nvPr/>
              </p:nvSpPr>
              <p:spPr bwMode="auto">
                <a:xfrm rot="16200000">
                  <a:off x="-7303154" y="1997171"/>
                  <a:ext cx="5000178" cy="1504950"/>
                </a:xfrm>
                <a:prstGeom prst="trapezoid">
                  <a:avLst>
                    <a:gd name="adj" fmla="val 80274"/>
                  </a:avLst>
                </a:prstGeom>
                <a:solidFill>
                  <a:srgbClr val="A6CDD6"/>
                </a:soli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台形 344">
                  <a:extLst>
                    <a:ext uri="{FF2B5EF4-FFF2-40B4-BE49-F238E27FC236}">
                      <a16:creationId xmlns:a16="http://schemas.microsoft.com/office/drawing/2014/main" id="{39405EFF-3DFB-D67F-4C71-7FD691B2CDB2}"/>
                    </a:ext>
                  </a:extLst>
                </p:cNvPr>
                <p:cNvSpPr/>
                <p:nvPr/>
              </p:nvSpPr>
              <p:spPr bwMode="auto">
                <a:xfrm rot="5400000" flipH="1">
                  <a:off x="-6089166" y="2282080"/>
                  <a:ext cx="5000179" cy="938716"/>
                </a:xfrm>
                <a:custGeom>
                  <a:avLst/>
                  <a:gdLst>
                    <a:gd name="connsiteX0" fmla="*/ 0 w 1462427"/>
                    <a:gd name="connsiteY0" fmla="*/ 274551 h 274551"/>
                    <a:gd name="connsiteX1" fmla="*/ 220393 w 1462427"/>
                    <a:gd name="connsiteY1" fmla="*/ 0 h 274551"/>
                    <a:gd name="connsiteX2" fmla="*/ 1242034 w 1462427"/>
                    <a:gd name="connsiteY2" fmla="*/ 0 h 274551"/>
                    <a:gd name="connsiteX3" fmla="*/ 1462427 w 1462427"/>
                    <a:gd name="connsiteY3" fmla="*/ 274551 h 274551"/>
                    <a:gd name="connsiteX4" fmla="*/ 0 w 1462427"/>
                    <a:gd name="connsiteY4" fmla="*/ 274551 h 274551"/>
                    <a:gd name="connsiteX0" fmla="*/ 0 w 1462427"/>
                    <a:gd name="connsiteY0" fmla="*/ 274551 h 274551"/>
                    <a:gd name="connsiteX1" fmla="*/ 220393 w 1462427"/>
                    <a:gd name="connsiteY1" fmla="*/ 0 h 274551"/>
                    <a:gd name="connsiteX2" fmla="*/ 1356334 w 1462427"/>
                    <a:gd name="connsiteY2" fmla="*/ 0 h 274551"/>
                    <a:gd name="connsiteX3" fmla="*/ 1462427 w 1462427"/>
                    <a:gd name="connsiteY3" fmla="*/ 274551 h 274551"/>
                    <a:gd name="connsiteX4" fmla="*/ 0 w 1462427"/>
                    <a:gd name="connsiteY4" fmla="*/ 274551 h 27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427" h="274551">
                      <a:moveTo>
                        <a:pt x="0" y="274551"/>
                      </a:moveTo>
                      <a:lnTo>
                        <a:pt x="220393" y="0"/>
                      </a:lnTo>
                      <a:lnTo>
                        <a:pt x="1356334" y="0"/>
                      </a:lnTo>
                      <a:lnTo>
                        <a:pt x="1462427" y="274551"/>
                      </a:lnTo>
                      <a:lnTo>
                        <a:pt x="0" y="274551"/>
                      </a:lnTo>
                      <a:close/>
                    </a:path>
                  </a:pathLst>
                </a:custGeom>
                <a:solidFill>
                  <a:srgbClr val="94BAC6"/>
                </a:soli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9" name="フリーフォーム 324">
                <a:extLst>
                  <a:ext uri="{FF2B5EF4-FFF2-40B4-BE49-F238E27FC236}">
                    <a16:creationId xmlns:a16="http://schemas.microsoft.com/office/drawing/2014/main" id="{BD5F6D9C-B982-EB95-F4CB-89C1C8046F54}"/>
                  </a:ext>
                </a:extLst>
              </p:cNvPr>
              <p:cNvSpPr/>
              <p:nvPr/>
            </p:nvSpPr>
            <p:spPr bwMode="auto">
              <a:xfrm rot="16200000" flipV="1">
                <a:off x="-5205193" y="3066141"/>
                <a:ext cx="653143" cy="1106719"/>
              </a:xfrm>
              <a:custGeom>
                <a:avLst/>
                <a:gdLst>
                  <a:gd name="connsiteX0" fmla="*/ 952497 w 952497"/>
                  <a:gd name="connsiteY0" fmla="*/ 0 h 1333501"/>
                  <a:gd name="connsiteX1" fmla="*/ 0 w 952497"/>
                  <a:gd name="connsiteY1" fmla="*/ 0 h 1333501"/>
                  <a:gd name="connsiteX2" fmla="*/ 0 w 952497"/>
                  <a:gd name="connsiteY2" fmla="*/ 1333501 h 1333501"/>
                  <a:gd name="connsiteX3" fmla="*/ 449577 w 952497"/>
                  <a:gd name="connsiteY3" fmla="*/ 1333501 h 1333501"/>
                  <a:gd name="connsiteX0" fmla="*/ 952497 w 952497"/>
                  <a:gd name="connsiteY0" fmla="*/ 0 h 1351226"/>
                  <a:gd name="connsiteX1" fmla="*/ 0 w 952497"/>
                  <a:gd name="connsiteY1" fmla="*/ 0 h 1351226"/>
                  <a:gd name="connsiteX2" fmla="*/ 221113 w 952497"/>
                  <a:gd name="connsiteY2" fmla="*/ 1351226 h 1351226"/>
                  <a:gd name="connsiteX3" fmla="*/ 449577 w 952497"/>
                  <a:gd name="connsiteY3" fmla="*/ 1333501 h 1351226"/>
                  <a:gd name="connsiteX4" fmla="*/ 952497 w 952497"/>
                  <a:gd name="connsiteY4" fmla="*/ 0 h 1351226"/>
                  <a:gd name="connsiteX0" fmla="*/ 731384 w 731384"/>
                  <a:gd name="connsiteY0" fmla="*/ 0 h 1351226"/>
                  <a:gd name="connsiteX1" fmla="*/ 340178 w 731384"/>
                  <a:gd name="connsiteY1" fmla="*/ 70887 h 1351226"/>
                  <a:gd name="connsiteX2" fmla="*/ 0 w 731384"/>
                  <a:gd name="connsiteY2" fmla="*/ 1351226 h 1351226"/>
                  <a:gd name="connsiteX3" fmla="*/ 228464 w 731384"/>
                  <a:gd name="connsiteY3" fmla="*/ 1333501 h 1351226"/>
                  <a:gd name="connsiteX4" fmla="*/ 731384 w 731384"/>
                  <a:gd name="connsiteY4" fmla="*/ 0 h 1351226"/>
                  <a:gd name="connsiteX0" fmla="*/ 765401 w 765401"/>
                  <a:gd name="connsiteY0" fmla="*/ 0 h 1351226"/>
                  <a:gd name="connsiteX1" fmla="*/ 374195 w 765401"/>
                  <a:gd name="connsiteY1" fmla="*/ 70887 h 1351226"/>
                  <a:gd name="connsiteX2" fmla="*/ 0 w 765401"/>
                  <a:gd name="connsiteY2" fmla="*/ 1351226 h 1351226"/>
                  <a:gd name="connsiteX3" fmla="*/ 262481 w 765401"/>
                  <a:gd name="connsiteY3" fmla="*/ 1333501 h 1351226"/>
                  <a:gd name="connsiteX4" fmla="*/ 765401 w 765401"/>
                  <a:gd name="connsiteY4" fmla="*/ 0 h 1351226"/>
                  <a:gd name="connsiteX0" fmla="*/ 765401 w 765401"/>
                  <a:gd name="connsiteY0" fmla="*/ 0 h 1351226"/>
                  <a:gd name="connsiteX1" fmla="*/ 374195 w 765401"/>
                  <a:gd name="connsiteY1" fmla="*/ 70887 h 1351226"/>
                  <a:gd name="connsiteX2" fmla="*/ 0 w 765401"/>
                  <a:gd name="connsiteY2" fmla="*/ 1351226 h 1351226"/>
                  <a:gd name="connsiteX3" fmla="*/ 347525 w 765401"/>
                  <a:gd name="connsiteY3" fmla="*/ 1333501 h 1351226"/>
                  <a:gd name="connsiteX4" fmla="*/ 765401 w 765401"/>
                  <a:gd name="connsiteY4" fmla="*/ 0 h 1351226"/>
                  <a:gd name="connsiteX0" fmla="*/ 765401 w 765401"/>
                  <a:gd name="connsiteY0" fmla="*/ 0 h 1351226"/>
                  <a:gd name="connsiteX1" fmla="*/ 374194 w 765401"/>
                  <a:gd name="connsiteY1" fmla="*/ 4 h 1351226"/>
                  <a:gd name="connsiteX2" fmla="*/ 0 w 765401"/>
                  <a:gd name="connsiteY2" fmla="*/ 1351226 h 1351226"/>
                  <a:gd name="connsiteX3" fmla="*/ 347525 w 765401"/>
                  <a:gd name="connsiteY3" fmla="*/ 1333501 h 1351226"/>
                  <a:gd name="connsiteX4" fmla="*/ 765401 w 765401"/>
                  <a:gd name="connsiteY4" fmla="*/ 0 h 1351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401" h="1351226">
                    <a:moveTo>
                      <a:pt x="765401" y="0"/>
                    </a:moveTo>
                    <a:lnTo>
                      <a:pt x="374194" y="4"/>
                    </a:lnTo>
                    <a:lnTo>
                      <a:pt x="0" y="1351226"/>
                    </a:lnTo>
                    <a:lnTo>
                      <a:pt x="347525" y="1333501"/>
                    </a:lnTo>
                    <a:lnTo>
                      <a:pt x="765401" y="0"/>
                    </a:lnTo>
                    <a:close/>
                  </a:path>
                </a:pathLst>
              </a:custGeom>
              <a:solidFill>
                <a:srgbClr val="000000">
                  <a:alpha val="9020"/>
                </a:srgbClr>
              </a:soli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台形 229">
                <a:extLst>
                  <a:ext uri="{FF2B5EF4-FFF2-40B4-BE49-F238E27FC236}">
                    <a16:creationId xmlns:a16="http://schemas.microsoft.com/office/drawing/2014/main" id="{FA2F5832-09AC-9685-7964-F221A14E79A7}"/>
                  </a:ext>
                </a:extLst>
              </p:cNvPr>
              <p:cNvSpPr/>
              <p:nvPr/>
            </p:nvSpPr>
            <p:spPr bwMode="auto">
              <a:xfrm rot="16200000" flipV="1">
                <a:off x="-5920405" y="4407872"/>
                <a:ext cx="1109307" cy="196848"/>
              </a:xfrm>
              <a:custGeom>
                <a:avLst/>
                <a:gdLst>
                  <a:gd name="connsiteX0" fmla="*/ 0 w 1061683"/>
                  <a:gd name="connsiteY0" fmla="*/ 161923 h 161923"/>
                  <a:gd name="connsiteX1" fmla="*/ 35421 w 1061683"/>
                  <a:gd name="connsiteY1" fmla="*/ 0 h 161923"/>
                  <a:gd name="connsiteX2" fmla="*/ 1026262 w 1061683"/>
                  <a:gd name="connsiteY2" fmla="*/ 0 h 161923"/>
                  <a:gd name="connsiteX3" fmla="*/ 1061683 w 1061683"/>
                  <a:gd name="connsiteY3" fmla="*/ 161923 h 161923"/>
                  <a:gd name="connsiteX4" fmla="*/ 0 w 1061683"/>
                  <a:gd name="connsiteY4" fmla="*/ 161923 h 161923"/>
                  <a:gd name="connsiteX0" fmla="*/ 40779 w 1102462"/>
                  <a:gd name="connsiteY0" fmla="*/ 196848 h 196848"/>
                  <a:gd name="connsiteX1" fmla="*/ 0 w 1102462"/>
                  <a:gd name="connsiteY1" fmla="*/ 0 h 196848"/>
                  <a:gd name="connsiteX2" fmla="*/ 1067041 w 1102462"/>
                  <a:gd name="connsiteY2" fmla="*/ 34925 h 196848"/>
                  <a:gd name="connsiteX3" fmla="*/ 1102462 w 1102462"/>
                  <a:gd name="connsiteY3" fmla="*/ 196848 h 196848"/>
                  <a:gd name="connsiteX4" fmla="*/ 40779 w 1102462"/>
                  <a:gd name="connsiteY4" fmla="*/ 196848 h 19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462" h="196848">
                    <a:moveTo>
                      <a:pt x="40779" y="196848"/>
                    </a:moveTo>
                    <a:lnTo>
                      <a:pt x="0" y="0"/>
                    </a:lnTo>
                    <a:lnTo>
                      <a:pt x="1067041" y="34925"/>
                    </a:lnTo>
                    <a:lnTo>
                      <a:pt x="1102462" y="196848"/>
                    </a:lnTo>
                    <a:lnTo>
                      <a:pt x="40779" y="196848"/>
                    </a:lnTo>
                    <a:close/>
                  </a:path>
                </a:pathLst>
              </a:custGeom>
              <a:solidFill>
                <a:srgbClr val="B5B7B5"/>
              </a:soli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a:extLst>
                  <a:ext uri="{FF2B5EF4-FFF2-40B4-BE49-F238E27FC236}">
                    <a16:creationId xmlns:a16="http://schemas.microsoft.com/office/drawing/2014/main" id="{34A37254-EA87-339B-5D0A-F7D167251F0C}"/>
                  </a:ext>
                </a:extLst>
              </p:cNvPr>
              <p:cNvGrpSpPr/>
              <p:nvPr/>
            </p:nvGrpSpPr>
            <p:grpSpPr>
              <a:xfrm>
                <a:off x="-5397500" y="2771775"/>
                <a:ext cx="4225922" cy="2886076"/>
                <a:chOff x="-5397500" y="2771775"/>
                <a:chExt cx="4225922" cy="2886076"/>
              </a:xfrm>
            </p:grpSpPr>
            <p:sp>
              <p:nvSpPr>
                <p:cNvPr id="85" name="台形 84">
                  <a:extLst>
                    <a:ext uri="{FF2B5EF4-FFF2-40B4-BE49-F238E27FC236}">
                      <a16:creationId xmlns:a16="http://schemas.microsoft.com/office/drawing/2014/main" id="{E2224252-4EEA-AE60-9657-BBD8C597240A}"/>
                    </a:ext>
                  </a:extLst>
                </p:cNvPr>
                <p:cNvSpPr/>
                <p:nvPr/>
              </p:nvSpPr>
              <p:spPr bwMode="auto">
                <a:xfrm rot="16200000">
                  <a:off x="-5551506" y="4005244"/>
                  <a:ext cx="1457362" cy="1149350"/>
                </a:xfrm>
                <a:prstGeom prst="trapezoid">
                  <a:avLst>
                    <a:gd name="adj" fmla="val 21875"/>
                  </a:avLst>
                </a:prstGeom>
                <a:solidFill>
                  <a:srgbClr val="C6C7C6"/>
                </a:soli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台形 85">
                  <a:extLst>
                    <a:ext uri="{FF2B5EF4-FFF2-40B4-BE49-F238E27FC236}">
                      <a16:creationId xmlns:a16="http://schemas.microsoft.com/office/drawing/2014/main" id="{B80B2F6A-51EA-F9C3-4F88-F9CB86E519A8}"/>
                    </a:ext>
                  </a:extLst>
                </p:cNvPr>
                <p:cNvSpPr/>
                <p:nvPr/>
              </p:nvSpPr>
              <p:spPr bwMode="auto">
                <a:xfrm rot="16200000">
                  <a:off x="-5048250" y="3857625"/>
                  <a:ext cx="2000250" cy="1085850"/>
                </a:xfrm>
                <a:prstGeom prst="trapezoid">
                  <a:avLst>
                    <a:gd name="adj" fmla="val 19244"/>
                  </a:avLst>
                </a:prstGeom>
                <a:solidFill>
                  <a:srgbClr val="C4C4C4"/>
                </a:soli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ローチャート: 記憶データ 86">
                  <a:extLst>
                    <a:ext uri="{FF2B5EF4-FFF2-40B4-BE49-F238E27FC236}">
                      <a16:creationId xmlns:a16="http://schemas.microsoft.com/office/drawing/2014/main" id="{6FB37E42-60A4-0E61-2002-405D6EA460F6}"/>
                    </a:ext>
                  </a:extLst>
                </p:cNvPr>
                <p:cNvSpPr/>
                <p:nvPr/>
              </p:nvSpPr>
              <p:spPr bwMode="auto">
                <a:xfrm rot="5400000">
                  <a:off x="-3295651" y="2552700"/>
                  <a:ext cx="1485900" cy="1924050"/>
                </a:xfrm>
                <a:prstGeom prst="flowChartOnlineStorage">
                  <a:avLst/>
                </a:prstGeom>
                <a:solidFill>
                  <a:srgbClr val="DBDBDB"/>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ローチャート: 記憶データ 109">
                  <a:extLst>
                    <a:ext uri="{FF2B5EF4-FFF2-40B4-BE49-F238E27FC236}">
                      <a16:creationId xmlns:a16="http://schemas.microsoft.com/office/drawing/2014/main" id="{1852E7FE-EA47-E04A-A59A-3705F99EA550}"/>
                    </a:ext>
                  </a:extLst>
                </p:cNvPr>
                <p:cNvSpPr/>
                <p:nvPr/>
              </p:nvSpPr>
              <p:spPr bwMode="auto">
                <a:xfrm rot="5400000">
                  <a:off x="-3176590" y="2767014"/>
                  <a:ext cx="1666875" cy="2343148"/>
                </a:xfrm>
                <a:prstGeom prst="flowChartOnlineStorage">
                  <a:avLst/>
                </a:prstGeom>
                <a:solidFill>
                  <a:srgbClr val="C4C4C4"/>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ローチャート: 記憶データ 110">
                  <a:extLst>
                    <a:ext uri="{FF2B5EF4-FFF2-40B4-BE49-F238E27FC236}">
                      <a16:creationId xmlns:a16="http://schemas.microsoft.com/office/drawing/2014/main" id="{F90A5819-CA28-5496-3391-E53E94540C98}"/>
                    </a:ext>
                  </a:extLst>
                </p:cNvPr>
                <p:cNvSpPr/>
                <p:nvPr/>
              </p:nvSpPr>
              <p:spPr bwMode="auto">
                <a:xfrm rot="16200000" flipV="1">
                  <a:off x="-3176590" y="3652840"/>
                  <a:ext cx="1666875" cy="2343148"/>
                </a:xfrm>
                <a:prstGeom prst="flowChartOnlineStorage">
                  <a:avLst/>
                </a:prstGeom>
                <a:solidFill>
                  <a:srgbClr val="C4C4C4"/>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2" name="台形 71">
                <a:extLst>
                  <a:ext uri="{FF2B5EF4-FFF2-40B4-BE49-F238E27FC236}">
                    <a16:creationId xmlns:a16="http://schemas.microsoft.com/office/drawing/2014/main" id="{1ECD60CF-F2A1-A3D1-0DAC-AC4C692A9DB2}"/>
                  </a:ext>
                </a:extLst>
              </p:cNvPr>
              <p:cNvSpPr/>
              <p:nvPr/>
            </p:nvSpPr>
            <p:spPr bwMode="auto">
              <a:xfrm rot="16200000">
                <a:off x="-6282690" y="4195482"/>
                <a:ext cx="1066800" cy="579120"/>
              </a:xfrm>
              <a:prstGeom prst="trapezoid">
                <a:avLst>
                  <a:gd name="adj" fmla="val 21875"/>
                </a:avLst>
              </a:prstGeom>
              <a:solidFill>
                <a:srgbClr val="C6C7C6"/>
              </a:soli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フリーフォーム 328">
                <a:extLst>
                  <a:ext uri="{FF2B5EF4-FFF2-40B4-BE49-F238E27FC236}">
                    <a16:creationId xmlns:a16="http://schemas.microsoft.com/office/drawing/2014/main" id="{1000AE21-2222-9C54-B724-474226FE2E19}"/>
                  </a:ext>
                </a:extLst>
              </p:cNvPr>
              <p:cNvSpPr/>
              <p:nvPr/>
            </p:nvSpPr>
            <p:spPr bwMode="auto">
              <a:xfrm>
                <a:off x="-3222171" y="3439886"/>
                <a:ext cx="435428" cy="2177143"/>
              </a:xfrm>
              <a:custGeom>
                <a:avLst/>
                <a:gdLst>
                  <a:gd name="connsiteX0" fmla="*/ 29028 w 435428"/>
                  <a:gd name="connsiteY0" fmla="*/ 2148114 h 2177143"/>
                  <a:gd name="connsiteX1" fmla="*/ 0 w 435428"/>
                  <a:gd name="connsiteY1" fmla="*/ 101600 h 2177143"/>
                  <a:gd name="connsiteX2" fmla="*/ 406400 w 435428"/>
                  <a:gd name="connsiteY2" fmla="*/ 0 h 2177143"/>
                  <a:gd name="connsiteX3" fmla="*/ 435428 w 435428"/>
                  <a:gd name="connsiteY3" fmla="*/ 2177143 h 2177143"/>
                  <a:gd name="connsiteX4" fmla="*/ 29028 w 435428"/>
                  <a:gd name="connsiteY4" fmla="*/ 2148114 h 2177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28" h="2177143">
                    <a:moveTo>
                      <a:pt x="29028" y="2148114"/>
                    </a:moveTo>
                    <a:lnTo>
                      <a:pt x="0" y="101600"/>
                    </a:lnTo>
                    <a:lnTo>
                      <a:pt x="406400" y="0"/>
                    </a:lnTo>
                    <a:lnTo>
                      <a:pt x="435428" y="2177143"/>
                    </a:lnTo>
                    <a:lnTo>
                      <a:pt x="29028" y="2148114"/>
                    </a:lnTo>
                    <a:close/>
                  </a:path>
                </a:pathLst>
              </a:custGeom>
              <a:gradFill flip="none" rotWithShape="1">
                <a:gsLst>
                  <a:gs pos="0">
                    <a:schemeClr val="bg1">
                      <a:lumMod val="50000"/>
                      <a:alpha val="0"/>
                    </a:schemeClr>
                  </a:gs>
                  <a:gs pos="100000">
                    <a:schemeClr val="bg1">
                      <a:lumMod val="50000"/>
                    </a:schemeClr>
                  </a:gs>
                </a:gsLst>
                <a:path path="circle">
                  <a:fillToRect l="50000" t="130000" r="50000" b="-30000"/>
                </a:path>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329">
                <a:extLst>
                  <a:ext uri="{FF2B5EF4-FFF2-40B4-BE49-F238E27FC236}">
                    <a16:creationId xmlns:a16="http://schemas.microsoft.com/office/drawing/2014/main" id="{A9C70649-9545-F030-F06F-3E862D80A96C}"/>
                  </a:ext>
                </a:extLst>
              </p:cNvPr>
              <p:cNvSpPr/>
              <p:nvPr/>
            </p:nvSpPr>
            <p:spPr bwMode="auto">
              <a:xfrm>
                <a:off x="-2467429" y="3410857"/>
                <a:ext cx="435429" cy="2249714"/>
              </a:xfrm>
              <a:custGeom>
                <a:avLst/>
                <a:gdLst>
                  <a:gd name="connsiteX0" fmla="*/ 29029 w 435429"/>
                  <a:gd name="connsiteY0" fmla="*/ 2249714 h 2249714"/>
                  <a:gd name="connsiteX1" fmla="*/ 0 w 435429"/>
                  <a:gd name="connsiteY1" fmla="*/ 0 h 2249714"/>
                  <a:gd name="connsiteX2" fmla="*/ 406400 w 435429"/>
                  <a:gd name="connsiteY2" fmla="*/ 14514 h 2249714"/>
                  <a:gd name="connsiteX3" fmla="*/ 435429 w 435429"/>
                  <a:gd name="connsiteY3" fmla="*/ 2220686 h 2249714"/>
                  <a:gd name="connsiteX4" fmla="*/ 29029 w 435429"/>
                  <a:gd name="connsiteY4" fmla="*/ 2249714 h 224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29" h="2249714">
                    <a:moveTo>
                      <a:pt x="29029" y="2249714"/>
                    </a:moveTo>
                    <a:lnTo>
                      <a:pt x="0" y="0"/>
                    </a:lnTo>
                    <a:lnTo>
                      <a:pt x="406400" y="14514"/>
                    </a:lnTo>
                    <a:lnTo>
                      <a:pt x="435429" y="2220686"/>
                    </a:lnTo>
                    <a:lnTo>
                      <a:pt x="29029" y="2249714"/>
                    </a:lnTo>
                    <a:close/>
                  </a:path>
                </a:pathLst>
              </a:custGeom>
              <a:gradFill flip="none" rotWithShape="1">
                <a:gsLst>
                  <a:gs pos="0">
                    <a:schemeClr val="bg1">
                      <a:lumMod val="50000"/>
                      <a:alpha val="0"/>
                    </a:schemeClr>
                  </a:gs>
                  <a:gs pos="100000">
                    <a:schemeClr val="bg1">
                      <a:lumMod val="50000"/>
                    </a:schemeClr>
                  </a:gs>
                </a:gsLst>
                <a:path path="circle">
                  <a:fillToRect l="50000" t="130000" r="50000" b="-30000"/>
                </a:path>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330">
                <a:extLst>
                  <a:ext uri="{FF2B5EF4-FFF2-40B4-BE49-F238E27FC236}">
                    <a16:creationId xmlns:a16="http://schemas.microsoft.com/office/drawing/2014/main" id="{0C4FBD0A-FBB3-7961-32C3-97C6E8E0ED33}"/>
                  </a:ext>
                </a:extLst>
              </p:cNvPr>
              <p:cNvSpPr/>
              <p:nvPr/>
            </p:nvSpPr>
            <p:spPr bwMode="auto">
              <a:xfrm>
                <a:off x="-1741714" y="3468914"/>
                <a:ext cx="391885" cy="2148115"/>
              </a:xfrm>
              <a:custGeom>
                <a:avLst/>
                <a:gdLst>
                  <a:gd name="connsiteX0" fmla="*/ 43543 w 391885"/>
                  <a:gd name="connsiteY0" fmla="*/ 2148115 h 2148115"/>
                  <a:gd name="connsiteX1" fmla="*/ 0 w 391885"/>
                  <a:gd name="connsiteY1" fmla="*/ 0 h 2148115"/>
                  <a:gd name="connsiteX2" fmla="*/ 377371 w 391885"/>
                  <a:gd name="connsiteY2" fmla="*/ 72572 h 2148115"/>
                  <a:gd name="connsiteX3" fmla="*/ 391885 w 391885"/>
                  <a:gd name="connsiteY3" fmla="*/ 2046515 h 2148115"/>
                  <a:gd name="connsiteX4" fmla="*/ 43543 w 391885"/>
                  <a:gd name="connsiteY4" fmla="*/ 2148115 h 2148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885" h="2148115">
                    <a:moveTo>
                      <a:pt x="43543" y="2148115"/>
                    </a:moveTo>
                    <a:lnTo>
                      <a:pt x="0" y="0"/>
                    </a:lnTo>
                    <a:lnTo>
                      <a:pt x="377371" y="72572"/>
                    </a:lnTo>
                    <a:lnTo>
                      <a:pt x="391885" y="2046515"/>
                    </a:lnTo>
                    <a:lnTo>
                      <a:pt x="43543" y="2148115"/>
                    </a:lnTo>
                    <a:close/>
                  </a:path>
                </a:pathLst>
              </a:custGeom>
              <a:gradFill flip="none" rotWithShape="1">
                <a:gsLst>
                  <a:gs pos="0">
                    <a:schemeClr val="bg1">
                      <a:lumMod val="50000"/>
                      <a:alpha val="0"/>
                    </a:schemeClr>
                  </a:gs>
                  <a:gs pos="100000">
                    <a:schemeClr val="bg1">
                      <a:lumMod val="50000"/>
                    </a:schemeClr>
                  </a:gs>
                </a:gsLst>
                <a:path path="circle">
                  <a:fillToRect l="50000" t="130000" r="50000" b="-30000"/>
                </a:path>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236">
                <a:extLst>
                  <a:ext uri="{FF2B5EF4-FFF2-40B4-BE49-F238E27FC236}">
                    <a16:creationId xmlns:a16="http://schemas.microsoft.com/office/drawing/2014/main" id="{659771A9-9F78-5BC5-2BA3-70C7AC491C0E}"/>
                  </a:ext>
                </a:extLst>
              </p:cNvPr>
              <p:cNvSpPr/>
              <p:nvPr/>
            </p:nvSpPr>
            <p:spPr bwMode="auto">
              <a:xfrm>
                <a:off x="-3897085" y="3664857"/>
                <a:ext cx="210456" cy="1676400"/>
              </a:xfrm>
              <a:custGeom>
                <a:avLst/>
                <a:gdLst>
                  <a:gd name="connsiteX0" fmla="*/ 0 w 210456"/>
                  <a:gd name="connsiteY0" fmla="*/ 0 h 1676400"/>
                  <a:gd name="connsiteX1" fmla="*/ 210456 w 210456"/>
                  <a:gd name="connsiteY1" fmla="*/ 0 h 1676400"/>
                  <a:gd name="connsiteX2" fmla="*/ 210456 w 210456"/>
                  <a:gd name="connsiteY2" fmla="*/ 1676400 h 1676400"/>
                  <a:gd name="connsiteX3" fmla="*/ 0 w 210456"/>
                  <a:gd name="connsiteY3" fmla="*/ 1676400 h 1676400"/>
                  <a:gd name="connsiteX4" fmla="*/ 0 w 210456"/>
                  <a:gd name="connsiteY4" fmla="*/ 0 h 1676400"/>
                  <a:gd name="connsiteX0" fmla="*/ 0 w 210456"/>
                  <a:gd name="connsiteY0" fmla="*/ 101600 h 1676400"/>
                  <a:gd name="connsiteX1" fmla="*/ 210456 w 210456"/>
                  <a:gd name="connsiteY1" fmla="*/ 0 h 1676400"/>
                  <a:gd name="connsiteX2" fmla="*/ 210456 w 210456"/>
                  <a:gd name="connsiteY2" fmla="*/ 1676400 h 1676400"/>
                  <a:gd name="connsiteX3" fmla="*/ 0 w 210456"/>
                  <a:gd name="connsiteY3" fmla="*/ 1676400 h 1676400"/>
                  <a:gd name="connsiteX4" fmla="*/ 0 w 210456"/>
                  <a:gd name="connsiteY4" fmla="*/ 101600 h 1676400"/>
                  <a:gd name="connsiteX0" fmla="*/ 0 w 210456"/>
                  <a:gd name="connsiteY0" fmla="*/ 55880 h 1676400"/>
                  <a:gd name="connsiteX1" fmla="*/ 210456 w 210456"/>
                  <a:gd name="connsiteY1" fmla="*/ 0 h 1676400"/>
                  <a:gd name="connsiteX2" fmla="*/ 210456 w 210456"/>
                  <a:gd name="connsiteY2" fmla="*/ 1676400 h 1676400"/>
                  <a:gd name="connsiteX3" fmla="*/ 0 w 210456"/>
                  <a:gd name="connsiteY3" fmla="*/ 1676400 h 1676400"/>
                  <a:gd name="connsiteX4" fmla="*/ 0 w 210456"/>
                  <a:gd name="connsiteY4" fmla="*/ 55880 h 1676400"/>
                  <a:gd name="connsiteX0" fmla="*/ 7620 w 210456"/>
                  <a:gd name="connsiteY0" fmla="*/ 33020 h 1676400"/>
                  <a:gd name="connsiteX1" fmla="*/ 210456 w 210456"/>
                  <a:gd name="connsiteY1" fmla="*/ 0 h 1676400"/>
                  <a:gd name="connsiteX2" fmla="*/ 210456 w 210456"/>
                  <a:gd name="connsiteY2" fmla="*/ 1676400 h 1676400"/>
                  <a:gd name="connsiteX3" fmla="*/ 0 w 210456"/>
                  <a:gd name="connsiteY3" fmla="*/ 1676400 h 1676400"/>
                  <a:gd name="connsiteX4" fmla="*/ 7620 w 210456"/>
                  <a:gd name="connsiteY4" fmla="*/ 330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6" h="1676400">
                    <a:moveTo>
                      <a:pt x="7620" y="33020"/>
                    </a:moveTo>
                    <a:lnTo>
                      <a:pt x="210456" y="0"/>
                    </a:lnTo>
                    <a:lnTo>
                      <a:pt x="210456" y="1676400"/>
                    </a:lnTo>
                    <a:lnTo>
                      <a:pt x="0" y="1676400"/>
                    </a:lnTo>
                    <a:lnTo>
                      <a:pt x="7620" y="33020"/>
                    </a:lnTo>
                    <a:close/>
                  </a:path>
                </a:pathLst>
              </a:custGeom>
              <a:gradFill flip="none" rotWithShape="1">
                <a:gsLst>
                  <a:gs pos="0">
                    <a:schemeClr val="bg1">
                      <a:lumMod val="50000"/>
                      <a:alpha val="0"/>
                    </a:schemeClr>
                  </a:gs>
                  <a:gs pos="100000">
                    <a:schemeClr val="bg1">
                      <a:lumMod val="50000"/>
                    </a:schemeClr>
                  </a:gs>
                </a:gsLst>
                <a:path path="circle">
                  <a:fillToRect l="50000" t="130000" r="50000" b="-30000"/>
                </a:path>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236">
                <a:extLst>
                  <a:ext uri="{FF2B5EF4-FFF2-40B4-BE49-F238E27FC236}">
                    <a16:creationId xmlns:a16="http://schemas.microsoft.com/office/drawing/2014/main" id="{2ACAEA16-5212-4786-4A71-9BE5998DAA43}"/>
                  </a:ext>
                </a:extLst>
              </p:cNvPr>
              <p:cNvSpPr/>
              <p:nvPr/>
            </p:nvSpPr>
            <p:spPr bwMode="auto">
              <a:xfrm>
                <a:off x="-4217125" y="3733437"/>
                <a:ext cx="188499" cy="1501503"/>
              </a:xfrm>
              <a:custGeom>
                <a:avLst/>
                <a:gdLst>
                  <a:gd name="connsiteX0" fmla="*/ 0 w 210456"/>
                  <a:gd name="connsiteY0" fmla="*/ 0 h 1676400"/>
                  <a:gd name="connsiteX1" fmla="*/ 210456 w 210456"/>
                  <a:gd name="connsiteY1" fmla="*/ 0 h 1676400"/>
                  <a:gd name="connsiteX2" fmla="*/ 210456 w 210456"/>
                  <a:gd name="connsiteY2" fmla="*/ 1676400 h 1676400"/>
                  <a:gd name="connsiteX3" fmla="*/ 0 w 210456"/>
                  <a:gd name="connsiteY3" fmla="*/ 1676400 h 1676400"/>
                  <a:gd name="connsiteX4" fmla="*/ 0 w 210456"/>
                  <a:gd name="connsiteY4" fmla="*/ 0 h 1676400"/>
                  <a:gd name="connsiteX0" fmla="*/ 0 w 210456"/>
                  <a:gd name="connsiteY0" fmla="*/ 101600 h 1676400"/>
                  <a:gd name="connsiteX1" fmla="*/ 210456 w 210456"/>
                  <a:gd name="connsiteY1" fmla="*/ 0 h 1676400"/>
                  <a:gd name="connsiteX2" fmla="*/ 210456 w 210456"/>
                  <a:gd name="connsiteY2" fmla="*/ 1676400 h 1676400"/>
                  <a:gd name="connsiteX3" fmla="*/ 0 w 210456"/>
                  <a:gd name="connsiteY3" fmla="*/ 1676400 h 1676400"/>
                  <a:gd name="connsiteX4" fmla="*/ 0 w 210456"/>
                  <a:gd name="connsiteY4" fmla="*/ 101600 h 1676400"/>
                  <a:gd name="connsiteX0" fmla="*/ 0 w 210456"/>
                  <a:gd name="connsiteY0" fmla="*/ 55880 h 1676400"/>
                  <a:gd name="connsiteX1" fmla="*/ 210456 w 210456"/>
                  <a:gd name="connsiteY1" fmla="*/ 0 h 1676400"/>
                  <a:gd name="connsiteX2" fmla="*/ 210456 w 210456"/>
                  <a:gd name="connsiteY2" fmla="*/ 1676400 h 1676400"/>
                  <a:gd name="connsiteX3" fmla="*/ 0 w 210456"/>
                  <a:gd name="connsiteY3" fmla="*/ 1676400 h 1676400"/>
                  <a:gd name="connsiteX4" fmla="*/ 0 w 210456"/>
                  <a:gd name="connsiteY4" fmla="*/ 55880 h 1676400"/>
                  <a:gd name="connsiteX0" fmla="*/ 7620 w 210456"/>
                  <a:gd name="connsiteY0" fmla="*/ 33020 h 1676400"/>
                  <a:gd name="connsiteX1" fmla="*/ 210456 w 210456"/>
                  <a:gd name="connsiteY1" fmla="*/ 0 h 1676400"/>
                  <a:gd name="connsiteX2" fmla="*/ 210456 w 210456"/>
                  <a:gd name="connsiteY2" fmla="*/ 1676400 h 1676400"/>
                  <a:gd name="connsiteX3" fmla="*/ 0 w 210456"/>
                  <a:gd name="connsiteY3" fmla="*/ 1676400 h 1676400"/>
                  <a:gd name="connsiteX4" fmla="*/ 7620 w 210456"/>
                  <a:gd name="connsiteY4" fmla="*/ 330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6" h="1676400">
                    <a:moveTo>
                      <a:pt x="7620" y="33020"/>
                    </a:moveTo>
                    <a:lnTo>
                      <a:pt x="210456" y="0"/>
                    </a:lnTo>
                    <a:lnTo>
                      <a:pt x="210456" y="1676400"/>
                    </a:lnTo>
                    <a:lnTo>
                      <a:pt x="0" y="1676400"/>
                    </a:lnTo>
                    <a:lnTo>
                      <a:pt x="7620" y="33020"/>
                    </a:lnTo>
                    <a:close/>
                  </a:path>
                </a:pathLst>
              </a:custGeom>
              <a:gradFill flip="none" rotWithShape="1">
                <a:gsLst>
                  <a:gs pos="0">
                    <a:schemeClr val="bg1">
                      <a:lumMod val="50000"/>
                      <a:alpha val="0"/>
                    </a:schemeClr>
                  </a:gs>
                  <a:gs pos="100000">
                    <a:schemeClr val="bg1">
                      <a:lumMod val="50000"/>
                    </a:schemeClr>
                  </a:gs>
                </a:gsLst>
                <a:path path="circle">
                  <a:fillToRect l="50000" t="130000" r="50000" b="-30000"/>
                </a:path>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236">
                <a:extLst>
                  <a:ext uri="{FF2B5EF4-FFF2-40B4-BE49-F238E27FC236}">
                    <a16:creationId xmlns:a16="http://schemas.microsoft.com/office/drawing/2014/main" id="{175B9AE2-5884-3405-FA72-377FD1782DD0}"/>
                  </a:ext>
                </a:extLst>
              </p:cNvPr>
              <p:cNvSpPr/>
              <p:nvPr/>
            </p:nvSpPr>
            <p:spPr bwMode="auto">
              <a:xfrm>
                <a:off x="-4499064" y="3816274"/>
                <a:ext cx="158844" cy="1265283"/>
              </a:xfrm>
              <a:custGeom>
                <a:avLst/>
                <a:gdLst>
                  <a:gd name="connsiteX0" fmla="*/ 0 w 210456"/>
                  <a:gd name="connsiteY0" fmla="*/ 0 h 1676400"/>
                  <a:gd name="connsiteX1" fmla="*/ 210456 w 210456"/>
                  <a:gd name="connsiteY1" fmla="*/ 0 h 1676400"/>
                  <a:gd name="connsiteX2" fmla="*/ 210456 w 210456"/>
                  <a:gd name="connsiteY2" fmla="*/ 1676400 h 1676400"/>
                  <a:gd name="connsiteX3" fmla="*/ 0 w 210456"/>
                  <a:gd name="connsiteY3" fmla="*/ 1676400 h 1676400"/>
                  <a:gd name="connsiteX4" fmla="*/ 0 w 210456"/>
                  <a:gd name="connsiteY4" fmla="*/ 0 h 1676400"/>
                  <a:gd name="connsiteX0" fmla="*/ 0 w 210456"/>
                  <a:gd name="connsiteY0" fmla="*/ 101600 h 1676400"/>
                  <a:gd name="connsiteX1" fmla="*/ 210456 w 210456"/>
                  <a:gd name="connsiteY1" fmla="*/ 0 h 1676400"/>
                  <a:gd name="connsiteX2" fmla="*/ 210456 w 210456"/>
                  <a:gd name="connsiteY2" fmla="*/ 1676400 h 1676400"/>
                  <a:gd name="connsiteX3" fmla="*/ 0 w 210456"/>
                  <a:gd name="connsiteY3" fmla="*/ 1676400 h 1676400"/>
                  <a:gd name="connsiteX4" fmla="*/ 0 w 210456"/>
                  <a:gd name="connsiteY4" fmla="*/ 101600 h 1676400"/>
                  <a:gd name="connsiteX0" fmla="*/ 0 w 210456"/>
                  <a:gd name="connsiteY0" fmla="*/ 55880 h 1676400"/>
                  <a:gd name="connsiteX1" fmla="*/ 210456 w 210456"/>
                  <a:gd name="connsiteY1" fmla="*/ 0 h 1676400"/>
                  <a:gd name="connsiteX2" fmla="*/ 210456 w 210456"/>
                  <a:gd name="connsiteY2" fmla="*/ 1676400 h 1676400"/>
                  <a:gd name="connsiteX3" fmla="*/ 0 w 210456"/>
                  <a:gd name="connsiteY3" fmla="*/ 1676400 h 1676400"/>
                  <a:gd name="connsiteX4" fmla="*/ 0 w 210456"/>
                  <a:gd name="connsiteY4" fmla="*/ 55880 h 1676400"/>
                  <a:gd name="connsiteX0" fmla="*/ 7620 w 210456"/>
                  <a:gd name="connsiteY0" fmla="*/ 33020 h 1676400"/>
                  <a:gd name="connsiteX1" fmla="*/ 210456 w 210456"/>
                  <a:gd name="connsiteY1" fmla="*/ 0 h 1676400"/>
                  <a:gd name="connsiteX2" fmla="*/ 210456 w 210456"/>
                  <a:gd name="connsiteY2" fmla="*/ 1676400 h 1676400"/>
                  <a:gd name="connsiteX3" fmla="*/ 0 w 210456"/>
                  <a:gd name="connsiteY3" fmla="*/ 1676400 h 1676400"/>
                  <a:gd name="connsiteX4" fmla="*/ 7620 w 210456"/>
                  <a:gd name="connsiteY4" fmla="*/ 330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6" h="1676400">
                    <a:moveTo>
                      <a:pt x="7620" y="33020"/>
                    </a:moveTo>
                    <a:lnTo>
                      <a:pt x="210456" y="0"/>
                    </a:lnTo>
                    <a:lnTo>
                      <a:pt x="210456" y="1676400"/>
                    </a:lnTo>
                    <a:lnTo>
                      <a:pt x="0" y="1676400"/>
                    </a:lnTo>
                    <a:lnTo>
                      <a:pt x="7620" y="33020"/>
                    </a:lnTo>
                    <a:close/>
                  </a:path>
                </a:pathLst>
              </a:custGeom>
              <a:gradFill flip="none" rotWithShape="1">
                <a:gsLst>
                  <a:gs pos="0">
                    <a:schemeClr val="bg1">
                      <a:lumMod val="50000"/>
                      <a:alpha val="0"/>
                    </a:schemeClr>
                  </a:gs>
                  <a:gs pos="100000">
                    <a:schemeClr val="bg1">
                      <a:lumMod val="50000"/>
                    </a:schemeClr>
                  </a:gs>
                </a:gsLst>
                <a:path path="circle">
                  <a:fillToRect l="50000" t="130000" r="50000" b="-30000"/>
                </a:path>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334">
                <a:extLst>
                  <a:ext uri="{FF2B5EF4-FFF2-40B4-BE49-F238E27FC236}">
                    <a16:creationId xmlns:a16="http://schemas.microsoft.com/office/drawing/2014/main" id="{025ECEB8-59F6-7A49-6BDA-5BBC6BB8EB0A}"/>
                  </a:ext>
                </a:extLst>
              </p:cNvPr>
              <p:cNvSpPr/>
              <p:nvPr/>
            </p:nvSpPr>
            <p:spPr bwMode="auto">
              <a:xfrm>
                <a:off x="-3361871" y="3010627"/>
                <a:ext cx="209127" cy="253274"/>
              </a:xfrm>
              <a:custGeom>
                <a:avLst/>
                <a:gdLst>
                  <a:gd name="connsiteX0" fmla="*/ 29028 w 435428"/>
                  <a:gd name="connsiteY0" fmla="*/ 2148114 h 2177143"/>
                  <a:gd name="connsiteX1" fmla="*/ 0 w 435428"/>
                  <a:gd name="connsiteY1" fmla="*/ 101600 h 2177143"/>
                  <a:gd name="connsiteX2" fmla="*/ 406400 w 435428"/>
                  <a:gd name="connsiteY2" fmla="*/ 0 h 2177143"/>
                  <a:gd name="connsiteX3" fmla="*/ 435428 w 435428"/>
                  <a:gd name="connsiteY3" fmla="*/ 2177143 h 2177143"/>
                  <a:gd name="connsiteX4" fmla="*/ 29028 w 435428"/>
                  <a:gd name="connsiteY4" fmla="*/ 2148114 h 2177143"/>
                  <a:gd name="connsiteX0" fmla="*/ 29028 w 456277"/>
                  <a:gd name="connsiteY0" fmla="*/ 2838228 h 2867257"/>
                  <a:gd name="connsiteX1" fmla="*/ 0 w 456277"/>
                  <a:gd name="connsiteY1" fmla="*/ 791714 h 2867257"/>
                  <a:gd name="connsiteX2" fmla="*/ 456277 w 456277"/>
                  <a:gd name="connsiteY2" fmla="*/ 0 h 2867257"/>
                  <a:gd name="connsiteX3" fmla="*/ 435428 w 456277"/>
                  <a:gd name="connsiteY3" fmla="*/ 2867257 h 2867257"/>
                  <a:gd name="connsiteX4" fmla="*/ 29028 w 456277"/>
                  <a:gd name="connsiteY4" fmla="*/ 2838228 h 286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77" h="2867257">
                    <a:moveTo>
                      <a:pt x="29028" y="2838228"/>
                    </a:moveTo>
                    <a:lnTo>
                      <a:pt x="0" y="791714"/>
                    </a:lnTo>
                    <a:lnTo>
                      <a:pt x="456277" y="0"/>
                    </a:lnTo>
                    <a:lnTo>
                      <a:pt x="435428" y="2867257"/>
                    </a:lnTo>
                    <a:lnTo>
                      <a:pt x="29028" y="2838228"/>
                    </a:lnTo>
                    <a:close/>
                  </a:path>
                </a:pathLst>
              </a:custGeom>
              <a:gradFill flip="none" rotWithShape="1">
                <a:gsLst>
                  <a:gs pos="0">
                    <a:schemeClr val="tx1">
                      <a:tint val="66000"/>
                      <a:satMod val="160000"/>
                    </a:schemeClr>
                  </a:gs>
                  <a:gs pos="100000">
                    <a:schemeClr val="tx1">
                      <a:tint val="44500"/>
                      <a:satMod val="160000"/>
                      <a:alpha val="0"/>
                    </a:schemeClr>
                  </a:gs>
                </a:gsLst>
                <a:lin ang="2700000" scaled="1"/>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241">
                <a:extLst>
                  <a:ext uri="{FF2B5EF4-FFF2-40B4-BE49-F238E27FC236}">
                    <a16:creationId xmlns:a16="http://schemas.microsoft.com/office/drawing/2014/main" id="{331CDC55-1D9A-FD11-C8B2-81FA6BEC614F}"/>
                  </a:ext>
                </a:extLst>
              </p:cNvPr>
              <p:cNvSpPr/>
              <p:nvPr/>
            </p:nvSpPr>
            <p:spPr bwMode="auto">
              <a:xfrm>
                <a:off x="-2875641" y="2936240"/>
                <a:ext cx="275802" cy="224699"/>
              </a:xfrm>
              <a:custGeom>
                <a:avLst/>
                <a:gdLst>
                  <a:gd name="connsiteX0" fmla="*/ 0 w 209127"/>
                  <a:gd name="connsiteY0" fmla="*/ 0 h 253274"/>
                  <a:gd name="connsiteX1" fmla="*/ 209127 w 209127"/>
                  <a:gd name="connsiteY1" fmla="*/ 0 h 253274"/>
                  <a:gd name="connsiteX2" fmla="*/ 209127 w 209127"/>
                  <a:gd name="connsiteY2" fmla="*/ 253274 h 253274"/>
                  <a:gd name="connsiteX3" fmla="*/ 0 w 209127"/>
                  <a:gd name="connsiteY3" fmla="*/ 253274 h 253274"/>
                  <a:gd name="connsiteX4" fmla="*/ 0 w 209127"/>
                  <a:gd name="connsiteY4" fmla="*/ 0 h 253274"/>
                  <a:gd name="connsiteX0" fmla="*/ 0 w 256752"/>
                  <a:gd name="connsiteY0" fmla="*/ 0 h 253274"/>
                  <a:gd name="connsiteX1" fmla="*/ 209127 w 256752"/>
                  <a:gd name="connsiteY1" fmla="*/ 0 h 253274"/>
                  <a:gd name="connsiteX2" fmla="*/ 256752 w 256752"/>
                  <a:gd name="connsiteY2" fmla="*/ 167549 h 253274"/>
                  <a:gd name="connsiteX3" fmla="*/ 0 w 256752"/>
                  <a:gd name="connsiteY3" fmla="*/ 253274 h 253274"/>
                  <a:gd name="connsiteX4" fmla="*/ 0 w 256752"/>
                  <a:gd name="connsiteY4" fmla="*/ 0 h 253274"/>
                  <a:gd name="connsiteX0" fmla="*/ 0 w 256752"/>
                  <a:gd name="connsiteY0" fmla="*/ 0 h 196124"/>
                  <a:gd name="connsiteX1" fmla="*/ 209127 w 256752"/>
                  <a:gd name="connsiteY1" fmla="*/ 0 h 196124"/>
                  <a:gd name="connsiteX2" fmla="*/ 256752 w 256752"/>
                  <a:gd name="connsiteY2" fmla="*/ 167549 h 196124"/>
                  <a:gd name="connsiteX3" fmla="*/ 0 w 256752"/>
                  <a:gd name="connsiteY3" fmla="*/ 196124 h 196124"/>
                  <a:gd name="connsiteX4" fmla="*/ 0 w 256752"/>
                  <a:gd name="connsiteY4" fmla="*/ 0 h 196124"/>
                  <a:gd name="connsiteX0" fmla="*/ 0 w 275802"/>
                  <a:gd name="connsiteY0" fmla="*/ 28575 h 224699"/>
                  <a:gd name="connsiteX1" fmla="*/ 275802 w 275802"/>
                  <a:gd name="connsiteY1" fmla="*/ 0 h 224699"/>
                  <a:gd name="connsiteX2" fmla="*/ 256752 w 275802"/>
                  <a:gd name="connsiteY2" fmla="*/ 196124 h 224699"/>
                  <a:gd name="connsiteX3" fmla="*/ 0 w 275802"/>
                  <a:gd name="connsiteY3" fmla="*/ 224699 h 224699"/>
                  <a:gd name="connsiteX4" fmla="*/ 0 w 275802"/>
                  <a:gd name="connsiteY4" fmla="*/ 28575 h 224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02" h="224699">
                    <a:moveTo>
                      <a:pt x="0" y="28575"/>
                    </a:moveTo>
                    <a:lnTo>
                      <a:pt x="275802" y="0"/>
                    </a:lnTo>
                    <a:lnTo>
                      <a:pt x="256752" y="196124"/>
                    </a:lnTo>
                    <a:lnTo>
                      <a:pt x="0" y="224699"/>
                    </a:lnTo>
                    <a:lnTo>
                      <a:pt x="0" y="28575"/>
                    </a:lnTo>
                    <a:close/>
                  </a:path>
                </a:pathLst>
              </a:custGeom>
              <a:gradFill flip="none" rotWithShape="1">
                <a:gsLst>
                  <a:gs pos="0">
                    <a:schemeClr val="tx1">
                      <a:tint val="66000"/>
                      <a:satMod val="160000"/>
                    </a:schemeClr>
                  </a:gs>
                  <a:gs pos="100000">
                    <a:schemeClr val="tx1">
                      <a:tint val="44500"/>
                      <a:satMod val="160000"/>
                      <a:alpha val="0"/>
                    </a:schemeClr>
                  </a:gs>
                </a:gsLst>
                <a:lin ang="2700000" scaled="1"/>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242">
                <a:extLst>
                  <a:ext uri="{FF2B5EF4-FFF2-40B4-BE49-F238E27FC236}">
                    <a16:creationId xmlns:a16="http://schemas.microsoft.com/office/drawing/2014/main" id="{7F0CF434-F617-DFF4-BAD7-935A406126DB}"/>
                  </a:ext>
                </a:extLst>
              </p:cNvPr>
              <p:cNvSpPr/>
              <p:nvPr/>
            </p:nvSpPr>
            <p:spPr bwMode="auto">
              <a:xfrm>
                <a:off x="-2291896" y="2943043"/>
                <a:ext cx="294852" cy="205649"/>
              </a:xfrm>
              <a:custGeom>
                <a:avLst/>
                <a:gdLst>
                  <a:gd name="connsiteX0" fmla="*/ 0 w 209127"/>
                  <a:gd name="connsiteY0" fmla="*/ 0 h 253274"/>
                  <a:gd name="connsiteX1" fmla="*/ 209127 w 209127"/>
                  <a:gd name="connsiteY1" fmla="*/ 0 h 253274"/>
                  <a:gd name="connsiteX2" fmla="*/ 209127 w 209127"/>
                  <a:gd name="connsiteY2" fmla="*/ 253274 h 253274"/>
                  <a:gd name="connsiteX3" fmla="*/ 0 w 209127"/>
                  <a:gd name="connsiteY3" fmla="*/ 253274 h 253274"/>
                  <a:gd name="connsiteX4" fmla="*/ 0 w 209127"/>
                  <a:gd name="connsiteY4" fmla="*/ 0 h 253274"/>
                  <a:gd name="connsiteX0" fmla="*/ 0 w 256752"/>
                  <a:gd name="connsiteY0" fmla="*/ 0 h 262799"/>
                  <a:gd name="connsiteX1" fmla="*/ 256752 w 256752"/>
                  <a:gd name="connsiteY1" fmla="*/ 9525 h 262799"/>
                  <a:gd name="connsiteX2" fmla="*/ 256752 w 256752"/>
                  <a:gd name="connsiteY2" fmla="*/ 262799 h 262799"/>
                  <a:gd name="connsiteX3" fmla="*/ 47625 w 256752"/>
                  <a:gd name="connsiteY3" fmla="*/ 262799 h 262799"/>
                  <a:gd name="connsiteX4" fmla="*/ 0 w 256752"/>
                  <a:gd name="connsiteY4" fmla="*/ 0 h 262799"/>
                  <a:gd name="connsiteX0" fmla="*/ 0 w 275802"/>
                  <a:gd name="connsiteY0" fmla="*/ 0 h 262799"/>
                  <a:gd name="connsiteX1" fmla="*/ 275802 w 275802"/>
                  <a:gd name="connsiteY1" fmla="*/ 47625 h 262799"/>
                  <a:gd name="connsiteX2" fmla="*/ 256752 w 275802"/>
                  <a:gd name="connsiteY2" fmla="*/ 262799 h 262799"/>
                  <a:gd name="connsiteX3" fmla="*/ 47625 w 275802"/>
                  <a:gd name="connsiteY3" fmla="*/ 262799 h 262799"/>
                  <a:gd name="connsiteX4" fmla="*/ 0 w 275802"/>
                  <a:gd name="connsiteY4" fmla="*/ 0 h 262799"/>
                  <a:gd name="connsiteX0" fmla="*/ 0 w 275802"/>
                  <a:gd name="connsiteY0" fmla="*/ 0 h 262799"/>
                  <a:gd name="connsiteX1" fmla="*/ 275802 w 275802"/>
                  <a:gd name="connsiteY1" fmla="*/ 47625 h 262799"/>
                  <a:gd name="connsiteX2" fmla="*/ 256752 w 275802"/>
                  <a:gd name="connsiteY2" fmla="*/ 262799 h 262799"/>
                  <a:gd name="connsiteX3" fmla="*/ 28575 w 275802"/>
                  <a:gd name="connsiteY3" fmla="*/ 186599 h 262799"/>
                  <a:gd name="connsiteX4" fmla="*/ 0 w 275802"/>
                  <a:gd name="connsiteY4" fmla="*/ 0 h 262799"/>
                  <a:gd name="connsiteX0" fmla="*/ 0 w 294852"/>
                  <a:gd name="connsiteY0" fmla="*/ 0 h 205649"/>
                  <a:gd name="connsiteX1" fmla="*/ 275802 w 294852"/>
                  <a:gd name="connsiteY1" fmla="*/ 47625 h 205649"/>
                  <a:gd name="connsiteX2" fmla="*/ 294852 w 294852"/>
                  <a:gd name="connsiteY2" fmla="*/ 205649 h 205649"/>
                  <a:gd name="connsiteX3" fmla="*/ 28575 w 294852"/>
                  <a:gd name="connsiteY3" fmla="*/ 186599 h 205649"/>
                  <a:gd name="connsiteX4" fmla="*/ 0 w 294852"/>
                  <a:gd name="connsiteY4" fmla="*/ 0 h 205649"/>
                  <a:gd name="connsiteX0" fmla="*/ 0 w 294852"/>
                  <a:gd name="connsiteY0" fmla="*/ 0 h 205649"/>
                  <a:gd name="connsiteX1" fmla="*/ 275802 w 294852"/>
                  <a:gd name="connsiteY1" fmla="*/ 19050 h 205649"/>
                  <a:gd name="connsiteX2" fmla="*/ 294852 w 294852"/>
                  <a:gd name="connsiteY2" fmla="*/ 205649 h 205649"/>
                  <a:gd name="connsiteX3" fmla="*/ 28575 w 294852"/>
                  <a:gd name="connsiteY3" fmla="*/ 186599 h 205649"/>
                  <a:gd name="connsiteX4" fmla="*/ 0 w 294852"/>
                  <a:gd name="connsiteY4" fmla="*/ 0 h 205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52" h="205649">
                    <a:moveTo>
                      <a:pt x="0" y="0"/>
                    </a:moveTo>
                    <a:lnTo>
                      <a:pt x="275802" y="19050"/>
                    </a:lnTo>
                    <a:lnTo>
                      <a:pt x="294852" y="205649"/>
                    </a:lnTo>
                    <a:lnTo>
                      <a:pt x="28575" y="186599"/>
                    </a:lnTo>
                    <a:lnTo>
                      <a:pt x="0" y="0"/>
                    </a:lnTo>
                    <a:close/>
                  </a:path>
                </a:pathLst>
              </a:custGeom>
              <a:gradFill flip="none" rotWithShape="1">
                <a:gsLst>
                  <a:gs pos="0">
                    <a:schemeClr val="tx1">
                      <a:tint val="66000"/>
                      <a:satMod val="160000"/>
                    </a:schemeClr>
                  </a:gs>
                  <a:gs pos="100000">
                    <a:schemeClr val="tx1">
                      <a:tint val="44500"/>
                      <a:satMod val="160000"/>
                      <a:alpha val="0"/>
                    </a:schemeClr>
                  </a:gs>
                </a:gsLst>
                <a:lin ang="2700000" scaled="1"/>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242">
                <a:extLst>
                  <a:ext uri="{FF2B5EF4-FFF2-40B4-BE49-F238E27FC236}">
                    <a16:creationId xmlns:a16="http://schemas.microsoft.com/office/drawing/2014/main" id="{322E3687-58CF-F998-A00D-E6665C01AE0F}"/>
                  </a:ext>
                </a:extLst>
              </p:cNvPr>
              <p:cNvSpPr/>
              <p:nvPr/>
            </p:nvSpPr>
            <p:spPr bwMode="auto">
              <a:xfrm>
                <a:off x="-1764560" y="3019244"/>
                <a:ext cx="173885" cy="171632"/>
              </a:xfrm>
              <a:custGeom>
                <a:avLst/>
                <a:gdLst>
                  <a:gd name="connsiteX0" fmla="*/ 0 w 209127"/>
                  <a:gd name="connsiteY0" fmla="*/ 0 h 253274"/>
                  <a:gd name="connsiteX1" fmla="*/ 209127 w 209127"/>
                  <a:gd name="connsiteY1" fmla="*/ 0 h 253274"/>
                  <a:gd name="connsiteX2" fmla="*/ 209127 w 209127"/>
                  <a:gd name="connsiteY2" fmla="*/ 253274 h 253274"/>
                  <a:gd name="connsiteX3" fmla="*/ 0 w 209127"/>
                  <a:gd name="connsiteY3" fmla="*/ 253274 h 253274"/>
                  <a:gd name="connsiteX4" fmla="*/ 0 w 209127"/>
                  <a:gd name="connsiteY4" fmla="*/ 0 h 253274"/>
                  <a:gd name="connsiteX0" fmla="*/ 0 w 256752"/>
                  <a:gd name="connsiteY0" fmla="*/ 0 h 262799"/>
                  <a:gd name="connsiteX1" fmla="*/ 256752 w 256752"/>
                  <a:gd name="connsiteY1" fmla="*/ 9525 h 262799"/>
                  <a:gd name="connsiteX2" fmla="*/ 256752 w 256752"/>
                  <a:gd name="connsiteY2" fmla="*/ 262799 h 262799"/>
                  <a:gd name="connsiteX3" fmla="*/ 47625 w 256752"/>
                  <a:gd name="connsiteY3" fmla="*/ 262799 h 262799"/>
                  <a:gd name="connsiteX4" fmla="*/ 0 w 256752"/>
                  <a:gd name="connsiteY4" fmla="*/ 0 h 262799"/>
                  <a:gd name="connsiteX0" fmla="*/ 0 w 275802"/>
                  <a:gd name="connsiteY0" fmla="*/ 0 h 262799"/>
                  <a:gd name="connsiteX1" fmla="*/ 275802 w 275802"/>
                  <a:gd name="connsiteY1" fmla="*/ 47625 h 262799"/>
                  <a:gd name="connsiteX2" fmla="*/ 256752 w 275802"/>
                  <a:gd name="connsiteY2" fmla="*/ 262799 h 262799"/>
                  <a:gd name="connsiteX3" fmla="*/ 47625 w 275802"/>
                  <a:gd name="connsiteY3" fmla="*/ 262799 h 262799"/>
                  <a:gd name="connsiteX4" fmla="*/ 0 w 275802"/>
                  <a:gd name="connsiteY4" fmla="*/ 0 h 262799"/>
                  <a:gd name="connsiteX0" fmla="*/ 0 w 275802"/>
                  <a:gd name="connsiteY0" fmla="*/ 0 h 262799"/>
                  <a:gd name="connsiteX1" fmla="*/ 275802 w 275802"/>
                  <a:gd name="connsiteY1" fmla="*/ 47625 h 262799"/>
                  <a:gd name="connsiteX2" fmla="*/ 256752 w 275802"/>
                  <a:gd name="connsiteY2" fmla="*/ 262799 h 262799"/>
                  <a:gd name="connsiteX3" fmla="*/ 28575 w 275802"/>
                  <a:gd name="connsiteY3" fmla="*/ 186599 h 262799"/>
                  <a:gd name="connsiteX4" fmla="*/ 0 w 275802"/>
                  <a:gd name="connsiteY4" fmla="*/ 0 h 262799"/>
                  <a:gd name="connsiteX0" fmla="*/ 0 w 294852"/>
                  <a:gd name="connsiteY0" fmla="*/ 0 h 205649"/>
                  <a:gd name="connsiteX1" fmla="*/ 275802 w 294852"/>
                  <a:gd name="connsiteY1" fmla="*/ 47625 h 205649"/>
                  <a:gd name="connsiteX2" fmla="*/ 294852 w 294852"/>
                  <a:gd name="connsiteY2" fmla="*/ 205649 h 205649"/>
                  <a:gd name="connsiteX3" fmla="*/ 28575 w 294852"/>
                  <a:gd name="connsiteY3" fmla="*/ 186599 h 205649"/>
                  <a:gd name="connsiteX4" fmla="*/ 0 w 294852"/>
                  <a:gd name="connsiteY4" fmla="*/ 0 h 205649"/>
                  <a:gd name="connsiteX0" fmla="*/ 0 w 294852"/>
                  <a:gd name="connsiteY0" fmla="*/ 0 h 205649"/>
                  <a:gd name="connsiteX1" fmla="*/ 275802 w 294852"/>
                  <a:gd name="connsiteY1" fmla="*/ 19050 h 205649"/>
                  <a:gd name="connsiteX2" fmla="*/ 294852 w 294852"/>
                  <a:gd name="connsiteY2" fmla="*/ 205649 h 205649"/>
                  <a:gd name="connsiteX3" fmla="*/ 28575 w 294852"/>
                  <a:gd name="connsiteY3" fmla="*/ 186599 h 205649"/>
                  <a:gd name="connsiteX4" fmla="*/ 0 w 294852"/>
                  <a:gd name="connsiteY4" fmla="*/ 0 h 205649"/>
                  <a:gd name="connsiteX0" fmla="*/ 0 w 294852"/>
                  <a:gd name="connsiteY0" fmla="*/ 0 h 205649"/>
                  <a:gd name="connsiteX1" fmla="*/ 243041 w 294852"/>
                  <a:gd name="connsiteY1" fmla="*/ 64701 h 205649"/>
                  <a:gd name="connsiteX2" fmla="*/ 294852 w 294852"/>
                  <a:gd name="connsiteY2" fmla="*/ 205649 h 205649"/>
                  <a:gd name="connsiteX3" fmla="*/ 28575 w 294852"/>
                  <a:gd name="connsiteY3" fmla="*/ 186599 h 205649"/>
                  <a:gd name="connsiteX4" fmla="*/ 0 w 294852"/>
                  <a:gd name="connsiteY4" fmla="*/ 0 h 205649"/>
                  <a:gd name="connsiteX0" fmla="*/ 4186 w 299038"/>
                  <a:gd name="connsiteY0" fmla="*/ 0 h 205649"/>
                  <a:gd name="connsiteX1" fmla="*/ 247227 w 299038"/>
                  <a:gd name="connsiteY1" fmla="*/ 64701 h 205649"/>
                  <a:gd name="connsiteX2" fmla="*/ 299038 w 299038"/>
                  <a:gd name="connsiteY2" fmla="*/ 205649 h 205649"/>
                  <a:gd name="connsiteX3" fmla="*/ 0 w 299038"/>
                  <a:gd name="connsiteY3" fmla="*/ 186599 h 205649"/>
                  <a:gd name="connsiteX4" fmla="*/ 4186 w 299038"/>
                  <a:gd name="connsiteY4" fmla="*/ 0 h 205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38" h="205649">
                    <a:moveTo>
                      <a:pt x="4186" y="0"/>
                    </a:moveTo>
                    <a:lnTo>
                      <a:pt x="247227" y="64701"/>
                    </a:lnTo>
                    <a:lnTo>
                      <a:pt x="299038" y="205649"/>
                    </a:lnTo>
                    <a:lnTo>
                      <a:pt x="0" y="186599"/>
                    </a:lnTo>
                    <a:cubicBezTo>
                      <a:pt x="1395" y="124399"/>
                      <a:pt x="2791" y="62200"/>
                      <a:pt x="4186" y="0"/>
                    </a:cubicBezTo>
                    <a:close/>
                  </a:path>
                </a:pathLst>
              </a:custGeom>
              <a:gradFill flip="none" rotWithShape="1">
                <a:gsLst>
                  <a:gs pos="0">
                    <a:schemeClr val="tx1">
                      <a:tint val="66000"/>
                      <a:satMod val="160000"/>
                    </a:schemeClr>
                  </a:gs>
                  <a:gs pos="100000">
                    <a:schemeClr val="tx1">
                      <a:tint val="44500"/>
                      <a:satMod val="160000"/>
                      <a:alpha val="0"/>
                    </a:schemeClr>
                  </a:gs>
                </a:gsLst>
                <a:lin ang="2700000" scaled="1"/>
                <a:tileRect/>
              </a:gradFill>
              <a:ln w="19050">
                <a:solidFill>
                  <a:srgbClr val="FF0000">
                    <a:alpha val="0"/>
                  </a:srgbClr>
                </a:solid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21" name="グループ化 120">
            <a:extLst>
              <a:ext uri="{FF2B5EF4-FFF2-40B4-BE49-F238E27FC236}">
                <a16:creationId xmlns:a16="http://schemas.microsoft.com/office/drawing/2014/main" id="{3AFB8D1F-8797-513B-5184-769B92A65C1D}"/>
              </a:ext>
            </a:extLst>
          </p:cNvPr>
          <p:cNvGrpSpPr/>
          <p:nvPr/>
        </p:nvGrpSpPr>
        <p:grpSpPr>
          <a:xfrm>
            <a:off x="1163827" y="3463805"/>
            <a:ext cx="1682169" cy="1376426"/>
            <a:chOff x="6050560" y="824772"/>
            <a:chExt cx="2061394" cy="1414470"/>
          </a:xfrm>
        </p:grpSpPr>
        <p:grpSp>
          <p:nvGrpSpPr>
            <p:cNvPr id="122" name="グループ化 121">
              <a:extLst>
                <a:ext uri="{FF2B5EF4-FFF2-40B4-BE49-F238E27FC236}">
                  <a16:creationId xmlns:a16="http://schemas.microsoft.com/office/drawing/2014/main" id="{2B9BB8C6-9004-6EC9-6E3E-6377EC7A8E46}"/>
                </a:ext>
              </a:extLst>
            </p:cNvPr>
            <p:cNvGrpSpPr/>
            <p:nvPr/>
          </p:nvGrpSpPr>
          <p:grpSpPr>
            <a:xfrm>
              <a:off x="6050560" y="824772"/>
              <a:ext cx="2054349" cy="1414470"/>
              <a:chOff x="6410325" y="1238250"/>
              <a:chExt cx="1162050" cy="800100"/>
            </a:xfrm>
          </p:grpSpPr>
          <p:sp>
            <p:nvSpPr>
              <p:cNvPr id="208" name="正方形/長方形 207">
                <a:extLst>
                  <a:ext uri="{FF2B5EF4-FFF2-40B4-BE49-F238E27FC236}">
                    <a16:creationId xmlns:a16="http://schemas.microsoft.com/office/drawing/2014/main" id="{AC829F3A-5F93-D01A-2F3C-46767D1C8830}"/>
                  </a:ext>
                </a:extLst>
              </p:cNvPr>
              <p:cNvSpPr/>
              <p:nvPr/>
            </p:nvSpPr>
            <p:spPr bwMode="auto">
              <a:xfrm>
                <a:off x="6410325" y="1238250"/>
                <a:ext cx="1162050" cy="800100"/>
              </a:xfrm>
              <a:prstGeom prst="rect">
                <a:avLst/>
              </a:prstGeom>
              <a:solidFill>
                <a:srgbClr val="181410"/>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9" name="グループ化 208">
                <a:extLst>
                  <a:ext uri="{FF2B5EF4-FFF2-40B4-BE49-F238E27FC236}">
                    <a16:creationId xmlns:a16="http://schemas.microsoft.com/office/drawing/2014/main" id="{679EE66E-FB33-AF63-EEC1-B40EB1DE7D35}"/>
                  </a:ext>
                </a:extLst>
              </p:cNvPr>
              <p:cNvGrpSpPr/>
              <p:nvPr/>
            </p:nvGrpSpPr>
            <p:grpSpPr>
              <a:xfrm>
                <a:off x="6732588" y="1285875"/>
                <a:ext cx="796925" cy="171450"/>
                <a:chOff x="6718299" y="1285875"/>
                <a:chExt cx="796925" cy="171450"/>
              </a:xfrm>
            </p:grpSpPr>
            <p:sp>
              <p:nvSpPr>
                <p:cNvPr id="216" name="正方形/長方形 215">
                  <a:extLst>
                    <a:ext uri="{FF2B5EF4-FFF2-40B4-BE49-F238E27FC236}">
                      <a16:creationId xmlns:a16="http://schemas.microsoft.com/office/drawing/2014/main" id="{71A648CC-291E-343F-C88E-D2223AB359DC}"/>
                    </a:ext>
                  </a:extLst>
                </p:cNvPr>
                <p:cNvSpPr/>
                <p:nvPr/>
              </p:nvSpPr>
              <p:spPr bwMode="auto">
                <a:xfrm>
                  <a:off x="6718299" y="1285875"/>
                  <a:ext cx="238125" cy="171450"/>
                </a:xfrm>
                <a:prstGeom prst="rect">
                  <a:avLst/>
                </a:prstGeom>
                <a:solidFill>
                  <a:srgbClr val="0018AD"/>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a:extLst>
                    <a:ext uri="{FF2B5EF4-FFF2-40B4-BE49-F238E27FC236}">
                      <a16:creationId xmlns:a16="http://schemas.microsoft.com/office/drawing/2014/main" id="{7F09F87A-C548-3257-1944-9E2C054FB434}"/>
                    </a:ext>
                  </a:extLst>
                </p:cNvPr>
                <p:cNvSpPr/>
                <p:nvPr/>
              </p:nvSpPr>
              <p:spPr bwMode="auto">
                <a:xfrm>
                  <a:off x="6997699" y="1285875"/>
                  <a:ext cx="238125" cy="171450"/>
                </a:xfrm>
                <a:prstGeom prst="rect">
                  <a:avLst/>
                </a:prstGeom>
                <a:solidFill>
                  <a:srgbClr val="004DEF"/>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正方形/長方形 217">
                  <a:extLst>
                    <a:ext uri="{FF2B5EF4-FFF2-40B4-BE49-F238E27FC236}">
                      <a16:creationId xmlns:a16="http://schemas.microsoft.com/office/drawing/2014/main" id="{596A8B0D-AB70-1AD8-497E-52066F5ECD50}"/>
                    </a:ext>
                  </a:extLst>
                </p:cNvPr>
                <p:cNvSpPr/>
                <p:nvPr/>
              </p:nvSpPr>
              <p:spPr bwMode="auto">
                <a:xfrm>
                  <a:off x="7277099" y="1285875"/>
                  <a:ext cx="238125" cy="171450"/>
                </a:xfrm>
                <a:prstGeom prst="rect">
                  <a:avLst/>
                </a:prstGeom>
                <a:solidFill>
                  <a:srgbClr val="081873"/>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0" name="グループ化 209">
                <a:extLst>
                  <a:ext uri="{FF2B5EF4-FFF2-40B4-BE49-F238E27FC236}">
                    <a16:creationId xmlns:a16="http://schemas.microsoft.com/office/drawing/2014/main" id="{082DC674-7631-5185-DF2F-0C49991C06DA}"/>
                  </a:ext>
                </a:extLst>
              </p:cNvPr>
              <p:cNvGrpSpPr/>
              <p:nvPr/>
            </p:nvGrpSpPr>
            <p:grpSpPr>
              <a:xfrm>
                <a:off x="6453188" y="1466850"/>
                <a:ext cx="1076325" cy="171450"/>
                <a:chOff x="6438899" y="1285875"/>
                <a:chExt cx="1076325" cy="171450"/>
              </a:xfrm>
            </p:grpSpPr>
            <p:sp>
              <p:nvSpPr>
                <p:cNvPr id="212" name="正方形/長方形 211">
                  <a:extLst>
                    <a:ext uri="{FF2B5EF4-FFF2-40B4-BE49-F238E27FC236}">
                      <a16:creationId xmlns:a16="http://schemas.microsoft.com/office/drawing/2014/main" id="{11D7F56B-7C64-C3BE-0E06-95D901BE8F44}"/>
                    </a:ext>
                  </a:extLst>
                </p:cNvPr>
                <p:cNvSpPr/>
                <p:nvPr/>
              </p:nvSpPr>
              <p:spPr bwMode="auto">
                <a:xfrm>
                  <a:off x="6718299" y="1285875"/>
                  <a:ext cx="238125" cy="171450"/>
                </a:xfrm>
                <a:prstGeom prst="rect">
                  <a:avLst/>
                </a:prstGeom>
                <a:solidFill>
                  <a:srgbClr val="004DEF"/>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a:extLst>
                    <a:ext uri="{FF2B5EF4-FFF2-40B4-BE49-F238E27FC236}">
                      <a16:creationId xmlns:a16="http://schemas.microsoft.com/office/drawing/2014/main" id="{88A95DA8-2F79-4FA3-8117-DE9AD0C7D9A1}"/>
                    </a:ext>
                  </a:extLst>
                </p:cNvPr>
                <p:cNvSpPr/>
                <p:nvPr/>
              </p:nvSpPr>
              <p:spPr bwMode="auto">
                <a:xfrm>
                  <a:off x="6997699" y="1285875"/>
                  <a:ext cx="238125" cy="171450"/>
                </a:xfrm>
                <a:prstGeom prst="rect">
                  <a:avLst/>
                </a:prstGeom>
                <a:solidFill>
                  <a:srgbClr val="088EFF"/>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正方形/長方形 213">
                  <a:extLst>
                    <a:ext uri="{FF2B5EF4-FFF2-40B4-BE49-F238E27FC236}">
                      <a16:creationId xmlns:a16="http://schemas.microsoft.com/office/drawing/2014/main" id="{F5F99080-BE04-A0F6-DA52-77749DA2214D}"/>
                    </a:ext>
                  </a:extLst>
                </p:cNvPr>
                <p:cNvSpPr/>
                <p:nvPr/>
              </p:nvSpPr>
              <p:spPr bwMode="auto">
                <a:xfrm>
                  <a:off x="7277099" y="1285875"/>
                  <a:ext cx="238125" cy="171450"/>
                </a:xfrm>
                <a:prstGeom prst="rect">
                  <a:avLst/>
                </a:prstGeom>
                <a:solidFill>
                  <a:srgbClr val="004DEF"/>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a:extLst>
                    <a:ext uri="{FF2B5EF4-FFF2-40B4-BE49-F238E27FC236}">
                      <a16:creationId xmlns:a16="http://schemas.microsoft.com/office/drawing/2014/main" id="{8C054601-0B23-01A6-6A3E-2F6D3F0D0C0B}"/>
                    </a:ext>
                  </a:extLst>
                </p:cNvPr>
                <p:cNvSpPr/>
                <p:nvPr/>
              </p:nvSpPr>
              <p:spPr bwMode="auto">
                <a:xfrm>
                  <a:off x="6438899" y="1285875"/>
                  <a:ext cx="238125" cy="171450"/>
                </a:xfrm>
                <a:prstGeom prst="rect">
                  <a:avLst/>
                </a:prstGeom>
                <a:solidFill>
                  <a:srgbClr val="081873"/>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11" name="図 210">
                <a:extLst>
                  <a:ext uri="{FF2B5EF4-FFF2-40B4-BE49-F238E27FC236}">
                    <a16:creationId xmlns:a16="http://schemas.microsoft.com/office/drawing/2014/main" id="{A6776BF4-626E-B6E0-6622-EE01B2B744FF}"/>
                  </a:ext>
                </a:extLst>
              </p:cNvPr>
              <p:cNvPicPr>
                <a:picLocks noChangeAspect="1"/>
              </p:cNvPicPr>
              <p:nvPr/>
            </p:nvPicPr>
            <p:blipFill>
              <a:blip r:embed="rId7"/>
              <a:stretch>
                <a:fillRect/>
              </a:stretch>
            </p:blipFill>
            <p:spPr>
              <a:xfrm>
                <a:off x="6445091" y="1676082"/>
                <a:ext cx="1117759" cy="341463"/>
              </a:xfrm>
              <a:prstGeom prst="rect">
                <a:avLst/>
              </a:prstGeom>
            </p:spPr>
          </p:pic>
        </p:grpSp>
        <p:grpSp>
          <p:nvGrpSpPr>
            <p:cNvPr id="123" name="グループ化 122">
              <a:extLst>
                <a:ext uri="{FF2B5EF4-FFF2-40B4-BE49-F238E27FC236}">
                  <a16:creationId xmlns:a16="http://schemas.microsoft.com/office/drawing/2014/main" id="{A4FD453B-A27A-67C0-896C-40FA0C862E70}"/>
                </a:ext>
              </a:extLst>
            </p:cNvPr>
            <p:cNvGrpSpPr/>
            <p:nvPr/>
          </p:nvGrpSpPr>
          <p:grpSpPr>
            <a:xfrm>
              <a:off x="6099464" y="1842134"/>
              <a:ext cx="2012490" cy="300119"/>
              <a:chOff x="66674" y="4745355"/>
              <a:chExt cx="2376000" cy="354329"/>
            </a:xfrm>
            <a:effectLst>
              <a:glow rad="88900">
                <a:schemeClr val="bg1">
                  <a:alpha val="84000"/>
                </a:schemeClr>
              </a:glow>
            </a:effectLst>
          </p:grpSpPr>
          <p:sp>
            <p:nvSpPr>
              <p:cNvPr id="126" name="角丸四角形 358">
                <a:extLst>
                  <a:ext uri="{FF2B5EF4-FFF2-40B4-BE49-F238E27FC236}">
                    <a16:creationId xmlns:a16="http://schemas.microsoft.com/office/drawing/2014/main" id="{F601CF1F-5F3F-1E3E-21A0-E105CFC33983}"/>
                  </a:ext>
                </a:extLst>
              </p:cNvPr>
              <p:cNvSpPr/>
              <p:nvPr/>
            </p:nvSpPr>
            <p:spPr bwMode="auto">
              <a:xfrm>
                <a:off x="66674" y="5053965"/>
                <a:ext cx="2376000" cy="45719"/>
              </a:xfrm>
              <a:prstGeom prst="roundRect">
                <a:avLst>
                  <a:gd name="adj" fmla="val 5000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7" name="グループ化 136">
                <a:extLst>
                  <a:ext uri="{FF2B5EF4-FFF2-40B4-BE49-F238E27FC236}">
                    <a16:creationId xmlns:a16="http://schemas.microsoft.com/office/drawing/2014/main" id="{12F8E2C2-8D88-0C37-6F98-FE6AC50BF6BB}"/>
                  </a:ext>
                </a:extLst>
              </p:cNvPr>
              <p:cNvGrpSpPr/>
              <p:nvPr/>
            </p:nvGrpSpPr>
            <p:grpSpPr>
              <a:xfrm>
                <a:off x="1225935" y="4745355"/>
                <a:ext cx="397813" cy="314801"/>
                <a:chOff x="1461678" y="5181124"/>
                <a:chExt cx="397813" cy="314801"/>
              </a:xfrm>
            </p:grpSpPr>
            <p:grpSp>
              <p:nvGrpSpPr>
                <p:cNvPr id="199" name="グループ化 198">
                  <a:extLst>
                    <a:ext uri="{FF2B5EF4-FFF2-40B4-BE49-F238E27FC236}">
                      <a16:creationId xmlns:a16="http://schemas.microsoft.com/office/drawing/2014/main" id="{8367E0FB-953B-1938-C684-F5094B0AEAD3}"/>
                    </a:ext>
                  </a:extLst>
                </p:cNvPr>
                <p:cNvGrpSpPr/>
                <p:nvPr/>
              </p:nvGrpSpPr>
              <p:grpSpPr>
                <a:xfrm>
                  <a:off x="1609724" y="5181124"/>
                  <a:ext cx="142875" cy="314801"/>
                  <a:chOff x="1609724" y="5181124"/>
                  <a:chExt cx="142875" cy="314801"/>
                </a:xfrm>
              </p:grpSpPr>
              <p:sp>
                <p:nvSpPr>
                  <p:cNvPr id="206" name="片側の 2 つの角を丸めた四角形 392">
                    <a:extLst>
                      <a:ext uri="{FF2B5EF4-FFF2-40B4-BE49-F238E27FC236}">
                        <a16:creationId xmlns:a16="http://schemas.microsoft.com/office/drawing/2014/main" id="{1AADBF38-AD47-5420-F382-90F94E5C0C31}"/>
                      </a:ext>
                    </a:extLst>
                  </p:cNvPr>
                  <p:cNvSpPr/>
                  <p:nvPr/>
                </p:nvSpPr>
                <p:spPr bwMode="auto">
                  <a:xfrm>
                    <a:off x="1609724" y="5314950"/>
                    <a:ext cx="142875" cy="180975"/>
                  </a:xfrm>
                  <a:prstGeom prst="round2SameRect">
                    <a:avLst>
                      <a:gd name="adj1" fmla="val 24510"/>
                      <a:gd name="adj2" fmla="val 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Oval 6">
                    <a:extLst>
                      <a:ext uri="{FF2B5EF4-FFF2-40B4-BE49-F238E27FC236}">
                        <a16:creationId xmlns:a16="http://schemas.microsoft.com/office/drawing/2014/main" id="{663FEF8C-6E4F-3438-E5F2-DD781F576431}"/>
                      </a:ext>
                    </a:extLst>
                  </p:cNvPr>
                  <p:cNvSpPr>
                    <a:spLocks noChangeArrowheads="1"/>
                  </p:cNvSpPr>
                  <p:nvPr/>
                </p:nvSpPr>
                <p:spPr bwMode="auto">
                  <a:xfrm>
                    <a:off x="1622885" y="5181124"/>
                    <a:ext cx="116552" cy="116551"/>
                  </a:xfrm>
                  <a:prstGeom prst="ellipse">
                    <a:avLst/>
                  </a:pr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b="1"/>
                  </a:p>
                </p:txBody>
              </p:sp>
            </p:grpSp>
            <p:grpSp>
              <p:nvGrpSpPr>
                <p:cNvPr id="200" name="グループ化 199">
                  <a:extLst>
                    <a:ext uri="{FF2B5EF4-FFF2-40B4-BE49-F238E27FC236}">
                      <a16:creationId xmlns:a16="http://schemas.microsoft.com/office/drawing/2014/main" id="{44B20A77-20B2-EC74-4DBC-2C283ED35AB6}"/>
                    </a:ext>
                  </a:extLst>
                </p:cNvPr>
                <p:cNvGrpSpPr/>
                <p:nvPr/>
              </p:nvGrpSpPr>
              <p:grpSpPr>
                <a:xfrm>
                  <a:off x="1697422" y="5278484"/>
                  <a:ext cx="162069" cy="160291"/>
                  <a:chOff x="1987935" y="5190378"/>
                  <a:chExt cx="266512" cy="263588"/>
                </a:xfrm>
              </p:grpSpPr>
              <p:sp>
                <p:nvSpPr>
                  <p:cNvPr id="204" name="角丸四角形 390">
                    <a:extLst>
                      <a:ext uri="{FF2B5EF4-FFF2-40B4-BE49-F238E27FC236}">
                        <a16:creationId xmlns:a16="http://schemas.microsoft.com/office/drawing/2014/main" id="{43C927D7-1925-70E8-91C0-B1851018AAD4}"/>
                      </a:ext>
                    </a:extLst>
                  </p:cNvPr>
                  <p:cNvSpPr/>
                  <p:nvPr/>
                </p:nvSpPr>
                <p:spPr bwMode="auto">
                  <a:xfrm rot="18507638">
                    <a:off x="2067956" y="5235104"/>
                    <a:ext cx="73818" cy="233860"/>
                  </a:xfrm>
                  <a:prstGeom prst="roundRect">
                    <a:avLst>
                      <a:gd name="adj" fmla="val 5000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角丸四角形 391">
                    <a:extLst>
                      <a:ext uri="{FF2B5EF4-FFF2-40B4-BE49-F238E27FC236}">
                        <a16:creationId xmlns:a16="http://schemas.microsoft.com/office/drawing/2014/main" id="{0E9DD013-4085-D2DF-D5AC-E799C294DC03}"/>
                      </a:ext>
                    </a:extLst>
                  </p:cNvPr>
                  <p:cNvSpPr/>
                  <p:nvPr/>
                </p:nvSpPr>
                <p:spPr bwMode="auto">
                  <a:xfrm rot="1472935">
                    <a:off x="2180629" y="5190378"/>
                    <a:ext cx="73818" cy="263588"/>
                  </a:xfrm>
                  <a:prstGeom prst="roundRect">
                    <a:avLst>
                      <a:gd name="adj" fmla="val 5000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01" name="グループ化 200">
                  <a:extLst>
                    <a:ext uri="{FF2B5EF4-FFF2-40B4-BE49-F238E27FC236}">
                      <a16:creationId xmlns:a16="http://schemas.microsoft.com/office/drawing/2014/main" id="{7A11A69F-8B4D-DD59-8034-0820D5A39733}"/>
                    </a:ext>
                  </a:extLst>
                </p:cNvPr>
                <p:cNvGrpSpPr/>
                <p:nvPr/>
              </p:nvGrpSpPr>
              <p:grpSpPr>
                <a:xfrm rot="2373157">
                  <a:off x="1461678" y="5245146"/>
                  <a:ext cx="162069" cy="160291"/>
                  <a:chOff x="1987935" y="5190378"/>
                  <a:chExt cx="266512" cy="263588"/>
                </a:xfrm>
              </p:grpSpPr>
              <p:sp>
                <p:nvSpPr>
                  <p:cNvPr id="202" name="角丸四角形 388">
                    <a:extLst>
                      <a:ext uri="{FF2B5EF4-FFF2-40B4-BE49-F238E27FC236}">
                        <a16:creationId xmlns:a16="http://schemas.microsoft.com/office/drawing/2014/main" id="{6EC09AE0-C4BF-97FC-5B00-D6BAB15DE54F}"/>
                      </a:ext>
                    </a:extLst>
                  </p:cNvPr>
                  <p:cNvSpPr/>
                  <p:nvPr/>
                </p:nvSpPr>
                <p:spPr bwMode="auto">
                  <a:xfrm rot="18507638">
                    <a:off x="2067956" y="5235104"/>
                    <a:ext cx="73818" cy="233860"/>
                  </a:xfrm>
                  <a:prstGeom prst="roundRect">
                    <a:avLst>
                      <a:gd name="adj" fmla="val 5000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角丸四角形 389">
                    <a:extLst>
                      <a:ext uri="{FF2B5EF4-FFF2-40B4-BE49-F238E27FC236}">
                        <a16:creationId xmlns:a16="http://schemas.microsoft.com/office/drawing/2014/main" id="{B82A0CE5-EED6-141A-9293-977FB945E89A}"/>
                      </a:ext>
                    </a:extLst>
                  </p:cNvPr>
                  <p:cNvSpPr/>
                  <p:nvPr/>
                </p:nvSpPr>
                <p:spPr bwMode="auto">
                  <a:xfrm rot="1472935">
                    <a:off x="2180629" y="5190378"/>
                    <a:ext cx="73818" cy="263588"/>
                  </a:xfrm>
                  <a:prstGeom prst="roundRect">
                    <a:avLst>
                      <a:gd name="adj" fmla="val 5000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38" name="グループ化 137">
                <a:extLst>
                  <a:ext uri="{FF2B5EF4-FFF2-40B4-BE49-F238E27FC236}">
                    <a16:creationId xmlns:a16="http://schemas.microsoft.com/office/drawing/2014/main" id="{CEDEF6EE-381A-E0DA-00C1-5FDCAAFF8712}"/>
                  </a:ext>
                </a:extLst>
              </p:cNvPr>
              <p:cNvGrpSpPr/>
              <p:nvPr/>
            </p:nvGrpSpPr>
            <p:grpSpPr>
              <a:xfrm>
                <a:off x="817721" y="4760595"/>
                <a:ext cx="142875" cy="314801"/>
                <a:chOff x="1526381" y="4897755"/>
                <a:chExt cx="142875" cy="314801"/>
              </a:xfrm>
            </p:grpSpPr>
            <p:sp>
              <p:nvSpPr>
                <p:cNvPr id="197" name="片側の 2 つの角を丸めた四角形 383">
                  <a:extLst>
                    <a:ext uri="{FF2B5EF4-FFF2-40B4-BE49-F238E27FC236}">
                      <a16:creationId xmlns:a16="http://schemas.microsoft.com/office/drawing/2014/main" id="{2A740542-1BE4-F2AE-A5DB-F66C210D13FB}"/>
                    </a:ext>
                  </a:extLst>
                </p:cNvPr>
                <p:cNvSpPr/>
                <p:nvPr/>
              </p:nvSpPr>
              <p:spPr bwMode="auto">
                <a:xfrm>
                  <a:off x="1526381" y="5031581"/>
                  <a:ext cx="142875" cy="180975"/>
                </a:xfrm>
                <a:prstGeom prst="round2SameRect">
                  <a:avLst>
                    <a:gd name="adj1" fmla="val 24510"/>
                    <a:gd name="adj2" fmla="val 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Oval 6">
                  <a:extLst>
                    <a:ext uri="{FF2B5EF4-FFF2-40B4-BE49-F238E27FC236}">
                      <a16:creationId xmlns:a16="http://schemas.microsoft.com/office/drawing/2014/main" id="{16F694C9-0260-42EB-BE63-C60EEB4B196E}"/>
                    </a:ext>
                  </a:extLst>
                </p:cNvPr>
                <p:cNvSpPr>
                  <a:spLocks noChangeArrowheads="1"/>
                </p:cNvSpPr>
                <p:nvPr/>
              </p:nvSpPr>
              <p:spPr bwMode="auto">
                <a:xfrm>
                  <a:off x="1539542" y="4897755"/>
                  <a:ext cx="116552" cy="116551"/>
                </a:xfrm>
                <a:prstGeom prst="ellipse">
                  <a:avLst/>
                </a:pr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b="1"/>
                </a:p>
              </p:txBody>
            </p:sp>
          </p:grpSp>
          <p:grpSp>
            <p:nvGrpSpPr>
              <p:cNvPr id="143" name="グループ化 142">
                <a:extLst>
                  <a:ext uri="{FF2B5EF4-FFF2-40B4-BE49-F238E27FC236}">
                    <a16:creationId xmlns:a16="http://schemas.microsoft.com/office/drawing/2014/main" id="{329E79A7-7816-8F6B-0A7D-B60CFD96DF2C}"/>
                  </a:ext>
                </a:extLst>
              </p:cNvPr>
              <p:cNvGrpSpPr/>
              <p:nvPr/>
            </p:nvGrpSpPr>
            <p:grpSpPr>
              <a:xfrm>
                <a:off x="1053941" y="4752975"/>
                <a:ext cx="142875" cy="314801"/>
                <a:chOff x="1137761" y="4760595"/>
                <a:chExt cx="142875" cy="314801"/>
              </a:xfrm>
            </p:grpSpPr>
            <p:sp>
              <p:nvSpPr>
                <p:cNvPr id="195" name="片側の 2 つの角を丸めた四角形 381">
                  <a:extLst>
                    <a:ext uri="{FF2B5EF4-FFF2-40B4-BE49-F238E27FC236}">
                      <a16:creationId xmlns:a16="http://schemas.microsoft.com/office/drawing/2014/main" id="{3230967F-4C25-4421-49A5-B180F1A2EDEC}"/>
                    </a:ext>
                  </a:extLst>
                </p:cNvPr>
                <p:cNvSpPr/>
                <p:nvPr/>
              </p:nvSpPr>
              <p:spPr bwMode="auto">
                <a:xfrm>
                  <a:off x="1137761" y="4894421"/>
                  <a:ext cx="142875" cy="180975"/>
                </a:xfrm>
                <a:prstGeom prst="round2SameRect">
                  <a:avLst>
                    <a:gd name="adj1" fmla="val 24510"/>
                    <a:gd name="adj2" fmla="val 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Oval 6">
                  <a:extLst>
                    <a:ext uri="{FF2B5EF4-FFF2-40B4-BE49-F238E27FC236}">
                      <a16:creationId xmlns:a16="http://schemas.microsoft.com/office/drawing/2014/main" id="{8D405ECE-54CB-78E1-C085-6E0400CC4E41}"/>
                    </a:ext>
                  </a:extLst>
                </p:cNvPr>
                <p:cNvSpPr>
                  <a:spLocks noChangeArrowheads="1"/>
                </p:cNvSpPr>
                <p:nvPr/>
              </p:nvSpPr>
              <p:spPr bwMode="auto">
                <a:xfrm>
                  <a:off x="1150922" y="4760595"/>
                  <a:ext cx="116552" cy="116551"/>
                </a:xfrm>
                <a:prstGeom prst="ellipse">
                  <a:avLst/>
                </a:pr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b="1"/>
                </a:p>
              </p:txBody>
            </p:sp>
          </p:grpSp>
          <p:sp>
            <p:nvSpPr>
              <p:cNvPr id="144" name="平行四辺形 143">
                <a:extLst>
                  <a:ext uri="{FF2B5EF4-FFF2-40B4-BE49-F238E27FC236}">
                    <a16:creationId xmlns:a16="http://schemas.microsoft.com/office/drawing/2014/main" id="{FA2FB289-27EA-4A0D-3554-18A1D9375690}"/>
                  </a:ext>
                </a:extLst>
              </p:cNvPr>
              <p:cNvSpPr/>
              <p:nvPr/>
            </p:nvSpPr>
            <p:spPr bwMode="auto">
              <a:xfrm>
                <a:off x="944880" y="4914900"/>
                <a:ext cx="304800" cy="175260"/>
              </a:xfrm>
              <a:prstGeom prst="parallelogram">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平行四辺形 144">
                <a:extLst>
                  <a:ext uri="{FF2B5EF4-FFF2-40B4-BE49-F238E27FC236}">
                    <a16:creationId xmlns:a16="http://schemas.microsoft.com/office/drawing/2014/main" id="{D9ABB362-3A60-70C3-8F6F-A4B314AD8D34}"/>
                  </a:ext>
                </a:extLst>
              </p:cNvPr>
              <p:cNvSpPr/>
              <p:nvPr/>
            </p:nvSpPr>
            <p:spPr bwMode="auto">
              <a:xfrm flipH="1">
                <a:off x="723900" y="4925948"/>
                <a:ext cx="259080" cy="148971"/>
              </a:xfrm>
              <a:prstGeom prst="parallelogram">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6" name="グループ化 145">
                <a:extLst>
                  <a:ext uri="{FF2B5EF4-FFF2-40B4-BE49-F238E27FC236}">
                    <a16:creationId xmlns:a16="http://schemas.microsoft.com/office/drawing/2014/main" id="{C1C62B9B-038D-7207-85EA-5445E3D8C341}"/>
                  </a:ext>
                </a:extLst>
              </p:cNvPr>
              <p:cNvGrpSpPr/>
              <p:nvPr/>
            </p:nvGrpSpPr>
            <p:grpSpPr>
              <a:xfrm>
                <a:off x="490061" y="4752975"/>
                <a:ext cx="142875" cy="314801"/>
                <a:chOff x="1526381" y="4897755"/>
                <a:chExt cx="142875" cy="314801"/>
              </a:xfrm>
            </p:grpSpPr>
            <p:sp>
              <p:nvSpPr>
                <p:cNvPr id="193" name="片側の 2 つの角を丸めた四角形 379">
                  <a:extLst>
                    <a:ext uri="{FF2B5EF4-FFF2-40B4-BE49-F238E27FC236}">
                      <a16:creationId xmlns:a16="http://schemas.microsoft.com/office/drawing/2014/main" id="{F6F8A68B-CC5A-E5FB-70CC-6931A71B71BF}"/>
                    </a:ext>
                  </a:extLst>
                </p:cNvPr>
                <p:cNvSpPr/>
                <p:nvPr/>
              </p:nvSpPr>
              <p:spPr bwMode="auto">
                <a:xfrm>
                  <a:off x="1526381" y="5031581"/>
                  <a:ext cx="142875" cy="180975"/>
                </a:xfrm>
                <a:prstGeom prst="round2SameRect">
                  <a:avLst>
                    <a:gd name="adj1" fmla="val 24510"/>
                    <a:gd name="adj2" fmla="val 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Oval 6">
                  <a:extLst>
                    <a:ext uri="{FF2B5EF4-FFF2-40B4-BE49-F238E27FC236}">
                      <a16:creationId xmlns:a16="http://schemas.microsoft.com/office/drawing/2014/main" id="{F5C7835D-0E33-0A18-C4A2-DC25E1A68E33}"/>
                    </a:ext>
                  </a:extLst>
                </p:cNvPr>
                <p:cNvSpPr>
                  <a:spLocks noChangeArrowheads="1"/>
                </p:cNvSpPr>
                <p:nvPr/>
              </p:nvSpPr>
              <p:spPr bwMode="auto">
                <a:xfrm>
                  <a:off x="1539542" y="4897755"/>
                  <a:ext cx="116552" cy="116551"/>
                </a:xfrm>
                <a:prstGeom prst="ellipse">
                  <a:avLst/>
                </a:pr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b="1"/>
                </a:p>
              </p:txBody>
            </p:sp>
          </p:grpSp>
          <p:grpSp>
            <p:nvGrpSpPr>
              <p:cNvPr id="147" name="グループ化 146">
                <a:extLst>
                  <a:ext uri="{FF2B5EF4-FFF2-40B4-BE49-F238E27FC236}">
                    <a16:creationId xmlns:a16="http://schemas.microsoft.com/office/drawing/2014/main" id="{0FE510C4-F977-663F-0BB0-4284155D08BC}"/>
                  </a:ext>
                </a:extLst>
              </p:cNvPr>
              <p:cNvGrpSpPr/>
              <p:nvPr/>
            </p:nvGrpSpPr>
            <p:grpSpPr>
              <a:xfrm>
                <a:off x="1740217" y="4764404"/>
                <a:ext cx="493395" cy="314801"/>
                <a:chOff x="1597342" y="5116829"/>
                <a:chExt cx="493395" cy="314801"/>
              </a:xfrm>
            </p:grpSpPr>
            <p:sp>
              <p:nvSpPr>
                <p:cNvPr id="155" name="平行四辺形 154">
                  <a:extLst>
                    <a:ext uri="{FF2B5EF4-FFF2-40B4-BE49-F238E27FC236}">
                      <a16:creationId xmlns:a16="http://schemas.microsoft.com/office/drawing/2014/main" id="{2BBDCF66-2CEC-80CB-20A1-45E94CA73262}"/>
                    </a:ext>
                  </a:extLst>
                </p:cNvPr>
                <p:cNvSpPr/>
                <p:nvPr/>
              </p:nvSpPr>
              <p:spPr bwMode="auto">
                <a:xfrm flipH="1">
                  <a:off x="1597342" y="5256370"/>
                  <a:ext cx="304800" cy="175260"/>
                </a:xfrm>
                <a:prstGeom prst="parallelogram">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6" name="グループ化 155">
                  <a:extLst>
                    <a:ext uri="{FF2B5EF4-FFF2-40B4-BE49-F238E27FC236}">
                      <a16:creationId xmlns:a16="http://schemas.microsoft.com/office/drawing/2014/main" id="{67024407-9886-824F-10CE-9942E6A8B5F5}"/>
                    </a:ext>
                  </a:extLst>
                </p:cNvPr>
                <p:cNvGrpSpPr/>
                <p:nvPr/>
              </p:nvGrpSpPr>
              <p:grpSpPr>
                <a:xfrm>
                  <a:off x="1824126" y="5116829"/>
                  <a:ext cx="266611" cy="314801"/>
                  <a:chOff x="1824126" y="5116829"/>
                  <a:chExt cx="266611" cy="314801"/>
                </a:xfrm>
              </p:grpSpPr>
              <p:sp>
                <p:nvSpPr>
                  <p:cNvPr id="157" name="片側の 2 つの角を丸めた四角形 375">
                    <a:extLst>
                      <a:ext uri="{FF2B5EF4-FFF2-40B4-BE49-F238E27FC236}">
                        <a16:creationId xmlns:a16="http://schemas.microsoft.com/office/drawing/2014/main" id="{7F958C3B-14B1-FAC1-6525-FF3D6DF21910}"/>
                      </a:ext>
                    </a:extLst>
                  </p:cNvPr>
                  <p:cNvSpPr/>
                  <p:nvPr/>
                </p:nvSpPr>
                <p:spPr bwMode="auto">
                  <a:xfrm>
                    <a:off x="1947862" y="5250655"/>
                    <a:ext cx="142875" cy="180975"/>
                  </a:xfrm>
                  <a:prstGeom prst="round2SameRect">
                    <a:avLst>
                      <a:gd name="adj1" fmla="val 50000"/>
                      <a:gd name="adj2" fmla="val 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Oval 6">
                    <a:extLst>
                      <a:ext uri="{FF2B5EF4-FFF2-40B4-BE49-F238E27FC236}">
                        <a16:creationId xmlns:a16="http://schemas.microsoft.com/office/drawing/2014/main" id="{BFE59701-17C2-BB7B-2943-27ABEFCAD382}"/>
                      </a:ext>
                    </a:extLst>
                  </p:cNvPr>
                  <p:cNvSpPr>
                    <a:spLocks noChangeArrowheads="1"/>
                  </p:cNvSpPr>
                  <p:nvPr/>
                </p:nvSpPr>
                <p:spPr bwMode="auto">
                  <a:xfrm>
                    <a:off x="1961023" y="5116829"/>
                    <a:ext cx="116552" cy="116551"/>
                  </a:xfrm>
                  <a:prstGeom prst="ellipse">
                    <a:avLst/>
                  </a:pr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b="1"/>
                  </a:p>
                </p:txBody>
              </p:sp>
              <p:sp>
                <p:nvSpPr>
                  <p:cNvPr id="159" name="角丸四角形 377">
                    <a:extLst>
                      <a:ext uri="{FF2B5EF4-FFF2-40B4-BE49-F238E27FC236}">
                        <a16:creationId xmlns:a16="http://schemas.microsoft.com/office/drawing/2014/main" id="{A32D951E-70F3-AE9B-E7BC-CAB4BA00C48F}"/>
                      </a:ext>
                    </a:extLst>
                  </p:cNvPr>
                  <p:cNvSpPr/>
                  <p:nvPr/>
                </p:nvSpPr>
                <p:spPr bwMode="auto">
                  <a:xfrm rot="1472935">
                    <a:off x="1928902" y="5268959"/>
                    <a:ext cx="44890" cy="160291"/>
                  </a:xfrm>
                  <a:prstGeom prst="roundRect">
                    <a:avLst>
                      <a:gd name="adj" fmla="val 5000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角丸四角形 378">
                    <a:extLst>
                      <a:ext uri="{FF2B5EF4-FFF2-40B4-BE49-F238E27FC236}">
                        <a16:creationId xmlns:a16="http://schemas.microsoft.com/office/drawing/2014/main" id="{4AD5A497-B0A8-2BAB-6773-53026D9C5301}"/>
                      </a:ext>
                    </a:extLst>
                  </p:cNvPr>
                  <p:cNvSpPr/>
                  <p:nvPr/>
                </p:nvSpPr>
                <p:spPr bwMode="auto">
                  <a:xfrm>
                    <a:off x="1824126" y="5378496"/>
                    <a:ext cx="111829" cy="45719"/>
                  </a:xfrm>
                  <a:prstGeom prst="roundRect">
                    <a:avLst>
                      <a:gd name="adj" fmla="val 5000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8" name="グループ化 147">
                <a:extLst>
                  <a:ext uri="{FF2B5EF4-FFF2-40B4-BE49-F238E27FC236}">
                    <a16:creationId xmlns:a16="http://schemas.microsoft.com/office/drawing/2014/main" id="{9B0C6D53-F82D-A762-96A5-4A575FBD27A8}"/>
                  </a:ext>
                </a:extLst>
              </p:cNvPr>
              <p:cNvGrpSpPr/>
              <p:nvPr/>
            </p:nvGrpSpPr>
            <p:grpSpPr>
              <a:xfrm flipH="1">
                <a:off x="117157" y="4756784"/>
                <a:ext cx="493395" cy="314801"/>
                <a:chOff x="1597342" y="5116829"/>
                <a:chExt cx="493395" cy="314801"/>
              </a:xfrm>
            </p:grpSpPr>
            <p:sp>
              <p:nvSpPr>
                <p:cNvPr id="149" name="平行四辺形 148">
                  <a:extLst>
                    <a:ext uri="{FF2B5EF4-FFF2-40B4-BE49-F238E27FC236}">
                      <a16:creationId xmlns:a16="http://schemas.microsoft.com/office/drawing/2014/main" id="{56AE9BAC-14D4-6E9C-1CDD-95253DAF1CEE}"/>
                    </a:ext>
                  </a:extLst>
                </p:cNvPr>
                <p:cNvSpPr/>
                <p:nvPr/>
              </p:nvSpPr>
              <p:spPr bwMode="auto">
                <a:xfrm flipH="1">
                  <a:off x="1597342" y="5256370"/>
                  <a:ext cx="304800" cy="175260"/>
                </a:xfrm>
                <a:prstGeom prst="parallelogram">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0" name="グループ化 149">
                  <a:extLst>
                    <a:ext uri="{FF2B5EF4-FFF2-40B4-BE49-F238E27FC236}">
                      <a16:creationId xmlns:a16="http://schemas.microsoft.com/office/drawing/2014/main" id="{5F059DC9-5915-BD88-AED4-2C0E10716741}"/>
                    </a:ext>
                  </a:extLst>
                </p:cNvPr>
                <p:cNvGrpSpPr/>
                <p:nvPr/>
              </p:nvGrpSpPr>
              <p:grpSpPr>
                <a:xfrm>
                  <a:off x="1824126" y="5116829"/>
                  <a:ext cx="266611" cy="314801"/>
                  <a:chOff x="1824126" y="5116829"/>
                  <a:chExt cx="266611" cy="314801"/>
                </a:xfrm>
              </p:grpSpPr>
              <p:sp>
                <p:nvSpPr>
                  <p:cNvPr id="151" name="片側の 2 つの角を丸めた四角形 369">
                    <a:extLst>
                      <a:ext uri="{FF2B5EF4-FFF2-40B4-BE49-F238E27FC236}">
                        <a16:creationId xmlns:a16="http://schemas.microsoft.com/office/drawing/2014/main" id="{E5E0ED99-D87A-F1D4-AB0B-BC7BCED14EC1}"/>
                      </a:ext>
                    </a:extLst>
                  </p:cNvPr>
                  <p:cNvSpPr/>
                  <p:nvPr/>
                </p:nvSpPr>
                <p:spPr bwMode="auto">
                  <a:xfrm>
                    <a:off x="1947862" y="5250655"/>
                    <a:ext cx="142875" cy="180975"/>
                  </a:xfrm>
                  <a:prstGeom prst="round2SameRect">
                    <a:avLst>
                      <a:gd name="adj1" fmla="val 50000"/>
                      <a:gd name="adj2" fmla="val 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Oval 6">
                    <a:extLst>
                      <a:ext uri="{FF2B5EF4-FFF2-40B4-BE49-F238E27FC236}">
                        <a16:creationId xmlns:a16="http://schemas.microsoft.com/office/drawing/2014/main" id="{BA0BD2B5-C965-ED4B-7697-ED03960505DD}"/>
                      </a:ext>
                    </a:extLst>
                  </p:cNvPr>
                  <p:cNvSpPr>
                    <a:spLocks noChangeArrowheads="1"/>
                  </p:cNvSpPr>
                  <p:nvPr/>
                </p:nvSpPr>
                <p:spPr bwMode="auto">
                  <a:xfrm>
                    <a:off x="1961023" y="5116829"/>
                    <a:ext cx="116552" cy="116551"/>
                  </a:xfrm>
                  <a:prstGeom prst="ellipse">
                    <a:avLst/>
                  </a:pr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b="1"/>
                  </a:p>
                </p:txBody>
              </p:sp>
              <p:sp>
                <p:nvSpPr>
                  <p:cNvPr id="153" name="角丸四角形 371">
                    <a:extLst>
                      <a:ext uri="{FF2B5EF4-FFF2-40B4-BE49-F238E27FC236}">
                        <a16:creationId xmlns:a16="http://schemas.microsoft.com/office/drawing/2014/main" id="{14028AB8-BF87-D080-9181-D8EC4542DCCD}"/>
                      </a:ext>
                    </a:extLst>
                  </p:cNvPr>
                  <p:cNvSpPr/>
                  <p:nvPr/>
                </p:nvSpPr>
                <p:spPr bwMode="auto">
                  <a:xfrm rot="1472935">
                    <a:off x="1928902" y="5268959"/>
                    <a:ext cx="44890" cy="160291"/>
                  </a:xfrm>
                  <a:prstGeom prst="roundRect">
                    <a:avLst>
                      <a:gd name="adj" fmla="val 5000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角丸四角形 372">
                    <a:extLst>
                      <a:ext uri="{FF2B5EF4-FFF2-40B4-BE49-F238E27FC236}">
                        <a16:creationId xmlns:a16="http://schemas.microsoft.com/office/drawing/2014/main" id="{643B20BB-0EBC-7F5A-08DA-4DE6AC3C61BB}"/>
                      </a:ext>
                    </a:extLst>
                  </p:cNvPr>
                  <p:cNvSpPr/>
                  <p:nvPr/>
                </p:nvSpPr>
                <p:spPr bwMode="auto">
                  <a:xfrm>
                    <a:off x="1824126" y="5378496"/>
                    <a:ext cx="111829" cy="45719"/>
                  </a:xfrm>
                  <a:prstGeom prst="roundRect">
                    <a:avLst>
                      <a:gd name="adj" fmla="val 50000"/>
                    </a:avLst>
                  </a:prstGeom>
                  <a:solidFill>
                    <a:schemeClr val="tx1"/>
                  </a:solidFill>
                  <a:ln w="19050">
                    <a:noFill/>
                    <a:miter lim="800000"/>
                    <a:headEnd/>
                    <a:tailEnd/>
                  </a:ln>
                  <a:effectLst/>
                </p:spPr>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ctr">
                      <a:buClr>
                        <a:srgbClr val="C00000"/>
                      </a:buClr>
                    </a:pP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grpSp>
      <p:pic>
        <p:nvPicPr>
          <p:cNvPr id="219" name="図 218">
            <a:extLst>
              <a:ext uri="{FF2B5EF4-FFF2-40B4-BE49-F238E27FC236}">
                <a16:creationId xmlns:a16="http://schemas.microsoft.com/office/drawing/2014/main" id="{3798807B-BFD6-69C1-25F1-61EF780937CE}"/>
              </a:ext>
            </a:extLst>
          </p:cNvPr>
          <p:cNvPicPr>
            <a:picLocks noChangeAspect="1"/>
          </p:cNvPicPr>
          <p:nvPr/>
        </p:nvPicPr>
        <p:blipFill>
          <a:blip r:embed="rId6"/>
          <a:stretch>
            <a:fillRect/>
          </a:stretch>
        </p:blipFill>
        <p:spPr>
          <a:xfrm>
            <a:off x="745949" y="3150055"/>
            <a:ext cx="984468" cy="561040"/>
          </a:xfrm>
          <a:prstGeom prst="rect">
            <a:avLst/>
          </a:prstGeom>
          <a:effectLst>
            <a:outerShdw blurRad="50800" dist="114300" dir="2700000" algn="tl" rotWithShape="0">
              <a:prstClr val="black">
                <a:alpha val="40000"/>
              </a:prstClr>
            </a:outerShdw>
          </a:effectLst>
        </p:spPr>
      </p:pic>
      <p:sp>
        <p:nvSpPr>
          <p:cNvPr id="220" name="正方形/長方形 219">
            <a:extLst>
              <a:ext uri="{FF2B5EF4-FFF2-40B4-BE49-F238E27FC236}">
                <a16:creationId xmlns:a16="http://schemas.microsoft.com/office/drawing/2014/main" id="{468E4E81-9617-A667-DF86-B6860006FFF8}"/>
              </a:ext>
            </a:extLst>
          </p:cNvPr>
          <p:cNvSpPr/>
          <p:nvPr/>
        </p:nvSpPr>
        <p:spPr bwMode="auto">
          <a:xfrm>
            <a:off x="2132783" y="3596563"/>
            <a:ext cx="121527" cy="217377"/>
          </a:xfrm>
          <a:prstGeom prst="rect">
            <a:avLst/>
          </a:prstGeom>
          <a:gradFill flip="none" rotWithShape="1">
            <a:gsLst>
              <a:gs pos="0">
                <a:srgbClr val="103CE7"/>
              </a:gs>
              <a:gs pos="100000">
                <a:srgbClr val="003094"/>
              </a:gs>
            </a:gsLst>
            <a:lin ang="108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a:extLst>
              <a:ext uri="{FF2B5EF4-FFF2-40B4-BE49-F238E27FC236}">
                <a16:creationId xmlns:a16="http://schemas.microsoft.com/office/drawing/2014/main" id="{879A65AA-2AA9-DB97-8E85-5ACC2F3B2F0D}"/>
              </a:ext>
            </a:extLst>
          </p:cNvPr>
          <p:cNvSpPr/>
          <p:nvPr/>
        </p:nvSpPr>
        <p:spPr bwMode="auto">
          <a:xfrm>
            <a:off x="1948633" y="3596563"/>
            <a:ext cx="121527" cy="217377"/>
          </a:xfrm>
          <a:prstGeom prst="rect">
            <a:avLst/>
          </a:prstGeom>
          <a:gradFill flip="none" rotWithShape="1">
            <a:gsLst>
              <a:gs pos="0">
                <a:srgbClr val="18AAF7"/>
              </a:gs>
              <a:gs pos="100000">
                <a:srgbClr val="0869F7"/>
              </a:gs>
            </a:gsLst>
            <a:lin ang="108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a:extLst>
              <a:ext uri="{FF2B5EF4-FFF2-40B4-BE49-F238E27FC236}">
                <a16:creationId xmlns:a16="http://schemas.microsoft.com/office/drawing/2014/main" id="{A44F51C0-1721-DC1E-25ED-75501FE9E44B}"/>
              </a:ext>
            </a:extLst>
          </p:cNvPr>
          <p:cNvSpPr/>
          <p:nvPr/>
        </p:nvSpPr>
        <p:spPr bwMode="auto">
          <a:xfrm rot="5400000">
            <a:off x="2048239" y="3916870"/>
            <a:ext cx="138637" cy="294921"/>
          </a:xfrm>
          <a:prstGeom prst="rect">
            <a:avLst/>
          </a:prstGeom>
          <a:gradFill flip="none" rotWithShape="1">
            <a:gsLst>
              <a:gs pos="0">
                <a:srgbClr val="103CE7"/>
              </a:gs>
              <a:gs pos="100000">
                <a:srgbClr val="003094"/>
              </a:gs>
            </a:gsLst>
            <a:lin ang="108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a:extLst>
              <a:ext uri="{FF2B5EF4-FFF2-40B4-BE49-F238E27FC236}">
                <a16:creationId xmlns:a16="http://schemas.microsoft.com/office/drawing/2014/main" id="{330DC31C-E573-46C5-296B-CE779DA961CE}"/>
              </a:ext>
            </a:extLst>
          </p:cNvPr>
          <p:cNvSpPr/>
          <p:nvPr/>
        </p:nvSpPr>
        <p:spPr bwMode="auto">
          <a:xfrm rot="5400000">
            <a:off x="2067411" y="3783642"/>
            <a:ext cx="100294" cy="294921"/>
          </a:xfrm>
          <a:prstGeom prst="rect">
            <a:avLst/>
          </a:prstGeom>
          <a:gradFill flip="none" rotWithShape="1">
            <a:gsLst>
              <a:gs pos="0">
                <a:srgbClr val="18AAF7"/>
              </a:gs>
              <a:gs pos="100000">
                <a:srgbClr val="0869F7"/>
              </a:gs>
            </a:gsLst>
            <a:lin ang="108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a:extLst>
              <a:ext uri="{FF2B5EF4-FFF2-40B4-BE49-F238E27FC236}">
                <a16:creationId xmlns:a16="http://schemas.microsoft.com/office/drawing/2014/main" id="{B00C3796-E85B-1031-2635-4B4CFCC57199}"/>
              </a:ext>
            </a:extLst>
          </p:cNvPr>
          <p:cNvSpPr/>
          <p:nvPr/>
        </p:nvSpPr>
        <p:spPr bwMode="auto">
          <a:xfrm rot="5400000">
            <a:off x="2476560" y="3856242"/>
            <a:ext cx="234494" cy="294921"/>
          </a:xfrm>
          <a:prstGeom prst="rect">
            <a:avLst/>
          </a:prstGeom>
          <a:gradFill flip="none" rotWithShape="1">
            <a:gsLst>
              <a:gs pos="0">
                <a:srgbClr val="103CE7"/>
              </a:gs>
              <a:gs pos="100000">
                <a:srgbClr val="003094"/>
              </a:gs>
            </a:gsLst>
            <a:lin ang="108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7" name="グループ化 226">
            <a:extLst>
              <a:ext uri="{FF2B5EF4-FFF2-40B4-BE49-F238E27FC236}">
                <a16:creationId xmlns:a16="http://schemas.microsoft.com/office/drawing/2014/main" id="{50852159-85DE-A9DB-764E-26C69278F640}"/>
              </a:ext>
            </a:extLst>
          </p:cNvPr>
          <p:cNvGrpSpPr/>
          <p:nvPr/>
        </p:nvGrpSpPr>
        <p:grpSpPr>
          <a:xfrm>
            <a:off x="2440724" y="3723406"/>
            <a:ext cx="294195" cy="105444"/>
            <a:chOff x="6496700" y="1533525"/>
            <a:chExt cx="448613" cy="95250"/>
          </a:xfrm>
        </p:grpSpPr>
        <p:grpSp>
          <p:nvGrpSpPr>
            <p:cNvPr id="228" name="グループ化 227">
              <a:extLst>
                <a:ext uri="{FF2B5EF4-FFF2-40B4-BE49-F238E27FC236}">
                  <a16:creationId xmlns:a16="http://schemas.microsoft.com/office/drawing/2014/main" id="{2B9A9B09-C95B-CF79-F9F6-495A7430B9C6}"/>
                </a:ext>
              </a:extLst>
            </p:cNvPr>
            <p:cNvGrpSpPr/>
            <p:nvPr/>
          </p:nvGrpSpPr>
          <p:grpSpPr>
            <a:xfrm>
              <a:off x="6496700" y="1533525"/>
              <a:ext cx="213663" cy="95250"/>
              <a:chOff x="6992000" y="1666875"/>
              <a:chExt cx="409857" cy="207168"/>
            </a:xfrm>
          </p:grpSpPr>
          <p:sp>
            <p:nvSpPr>
              <p:cNvPr id="237" name="正方形/長方形 236">
                <a:extLst>
                  <a:ext uri="{FF2B5EF4-FFF2-40B4-BE49-F238E27FC236}">
                    <a16:creationId xmlns:a16="http://schemas.microsoft.com/office/drawing/2014/main" id="{D24C3841-D4E0-51DE-7AC3-CB76EF5D43CD}"/>
                  </a:ext>
                </a:extLst>
              </p:cNvPr>
              <p:cNvSpPr/>
              <p:nvPr/>
            </p:nvSpPr>
            <p:spPr bwMode="auto">
              <a:xfrm>
                <a:off x="7054309" y="1773598"/>
                <a:ext cx="36000" cy="100445"/>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a:extLst>
                  <a:ext uri="{FF2B5EF4-FFF2-40B4-BE49-F238E27FC236}">
                    <a16:creationId xmlns:a16="http://schemas.microsoft.com/office/drawing/2014/main" id="{37986E66-F813-29FE-15FC-DCDF8AAE8168}"/>
                  </a:ext>
                </a:extLst>
              </p:cNvPr>
              <p:cNvSpPr/>
              <p:nvPr/>
            </p:nvSpPr>
            <p:spPr bwMode="auto">
              <a:xfrm>
                <a:off x="7178927" y="1731169"/>
                <a:ext cx="36000" cy="142874"/>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a:extLst>
                  <a:ext uri="{FF2B5EF4-FFF2-40B4-BE49-F238E27FC236}">
                    <a16:creationId xmlns:a16="http://schemas.microsoft.com/office/drawing/2014/main" id="{D033303E-555A-98EB-7940-EE72DCB67C05}"/>
                  </a:ext>
                </a:extLst>
              </p:cNvPr>
              <p:cNvSpPr/>
              <p:nvPr/>
            </p:nvSpPr>
            <p:spPr bwMode="auto">
              <a:xfrm>
                <a:off x="6992000" y="1800225"/>
                <a:ext cx="36000" cy="73818"/>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a:extLst>
                  <a:ext uri="{FF2B5EF4-FFF2-40B4-BE49-F238E27FC236}">
                    <a16:creationId xmlns:a16="http://schemas.microsoft.com/office/drawing/2014/main" id="{E602DF31-D828-B3F6-153C-4C88C66A6488}"/>
                  </a:ext>
                </a:extLst>
              </p:cNvPr>
              <p:cNvSpPr/>
              <p:nvPr/>
            </p:nvSpPr>
            <p:spPr bwMode="auto">
              <a:xfrm>
                <a:off x="7116618" y="1731168"/>
                <a:ext cx="36000" cy="142875"/>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a:extLst>
                  <a:ext uri="{FF2B5EF4-FFF2-40B4-BE49-F238E27FC236}">
                    <a16:creationId xmlns:a16="http://schemas.microsoft.com/office/drawing/2014/main" id="{DA41B43B-01BA-7796-08DB-0B109BEAA311}"/>
                  </a:ext>
                </a:extLst>
              </p:cNvPr>
              <p:cNvSpPr/>
              <p:nvPr/>
            </p:nvSpPr>
            <p:spPr bwMode="auto">
              <a:xfrm>
                <a:off x="7241236" y="1666875"/>
                <a:ext cx="36000" cy="207168"/>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a:extLst>
                  <a:ext uri="{FF2B5EF4-FFF2-40B4-BE49-F238E27FC236}">
                    <a16:creationId xmlns:a16="http://schemas.microsoft.com/office/drawing/2014/main" id="{0383D665-ECA3-14C3-04B0-1060B1EF2DC3}"/>
                  </a:ext>
                </a:extLst>
              </p:cNvPr>
              <p:cNvSpPr/>
              <p:nvPr/>
            </p:nvSpPr>
            <p:spPr bwMode="auto">
              <a:xfrm>
                <a:off x="7303545" y="1704976"/>
                <a:ext cx="36000" cy="169067"/>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a:extLst>
                  <a:ext uri="{FF2B5EF4-FFF2-40B4-BE49-F238E27FC236}">
                    <a16:creationId xmlns:a16="http://schemas.microsoft.com/office/drawing/2014/main" id="{919FF27A-1E4C-03F3-57AC-7369702CA5E2}"/>
                  </a:ext>
                </a:extLst>
              </p:cNvPr>
              <p:cNvSpPr/>
              <p:nvPr/>
            </p:nvSpPr>
            <p:spPr bwMode="auto">
              <a:xfrm>
                <a:off x="7365857" y="1726406"/>
                <a:ext cx="36000" cy="147637"/>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9" name="グループ化 228">
              <a:extLst>
                <a:ext uri="{FF2B5EF4-FFF2-40B4-BE49-F238E27FC236}">
                  <a16:creationId xmlns:a16="http://schemas.microsoft.com/office/drawing/2014/main" id="{873730AB-E174-8858-C2CF-D789FDC43EAD}"/>
                </a:ext>
              </a:extLst>
            </p:cNvPr>
            <p:cNvGrpSpPr/>
            <p:nvPr/>
          </p:nvGrpSpPr>
          <p:grpSpPr>
            <a:xfrm>
              <a:off x="6731650" y="1533525"/>
              <a:ext cx="213663" cy="95250"/>
              <a:chOff x="6992000" y="1666875"/>
              <a:chExt cx="409857" cy="207168"/>
            </a:xfrm>
          </p:grpSpPr>
          <p:sp>
            <p:nvSpPr>
              <p:cNvPr id="230" name="正方形/長方形 229">
                <a:extLst>
                  <a:ext uri="{FF2B5EF4-FFF2-40B4-BE49-F238E27FC236}">
                    <a16:creationId xmlns:a16="http://schemas.microsoft.com/office/drawing/2014/main" id="{9E412D82-44B9-5D27-C452-50F40E426117}"/>
                  </a:ext>
                </a:extLst>
              </p:cNvPr>
              <p:cNvSpPr/>
              <p:nvPr/>
            </p:nvSpPr>
            <p:spPr bwMode="auto">
              <a:xfrm>
                <a:off x="7054309" y="1773598"/>
                <a:ext cx="36000" cy="100445"/>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a:extLst>
                  <a:ext uri="{FF2B5EF4-FFF2-40B4-BE49-F238E27FC236}">
                    <a16:creationId xmlns:a16="http://schemas.microsoft.com/office/drawing/2014/main" id="{B4E25354-5AAB-763B-6FBF-C0F8EEC52F03}"/>
                  </a:ext>
                </a:extLst>
              </p:cNvPr>
              <p:cNvSpPr/>
              <p:nvPr/>
            </p:nvSpPr>
            <p:spPr bwMode="auto">
              <a:xfrm>
                <a:off x="7178927" y="1731169"/>
                <a:ext cx="36000" cy="142874"/>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a:extLst>
                  <a:ext uri="{FF2B5EF4-FFF2-40B4-BE49-F238E27FC236}">
                    <a16:creationId xmlns:a16="http://schemas.microsoft.com/office/drawing/2014/main" id="{106C88C3-9164-D045-493A-65809C5F1286}"/>
                  </a:ext>
                </a:extLst>
              </p:cNvPr>
              <p:cNvSpPr/>
              <p:nvPr/>
            </p:nvSpPr>
            <p:spPr bwMode="auto">
              <a:xfrm>
                <a:off x="6992000" y="1800225"/>
                <a:ext cx="36000" cy="73818"/>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a:extLst>
                  <a:ext uri="{FF2B5EF4-FFF2-40B4-BE49-F238E27FC236}">
                    <a16:creationId xmlns:a16="http://schemas.microsoft.com/office/drawing/2014/main" id="{DB1FB52F-70E6-333B-61E7-6FFD612C6040}"/>
                  </a:ext>
                </a:extLst>
              </p:cNvPr>
              <p:cNvSpPr/>
              <p:nvPr/>
            </p:nvSpPr>
            <p:spPr bwMode="auto">
              <a:xfrm>
                <a:off x="7116618" y="1731168"/>
                <a:ext cx="36000" cy="142875"/>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a:extLst>
                  <a:ext uri="{FF2B5EF4-FFF2-40B4-BE49-F238E27FC236}">
                    <a16:creationId xmlns:a16="http://schemas.microsoft.com/office/drawing/2014/main" id="{B81A59EB-7857-BCF4-990A-9D6EBA67076E}"/>
                  </a:ext>
                </a:extLst>
              </p:cNvPr>
              <p:cNvSpPr/>
              <p:nvPr/>
            </p:nvSpPr>
            <p:spPr bwMode="auto">
              <a:xfrm>
                <a:off x="7241236" y="1666875"/>
                <a:ext cx="36000" cy="207168"/>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a:extLst>
                  <a:ext uri="{FF2B5EF4-FFF2-40B4-BE49-F238E27FC236}">
                    <a16:creationId xmlns:a16="http://schemas.microsoft.com/office/drawing/2014/main" id="{B30D2115-C653-9CB4-EA8C-8AA3A029A000}"/>
                  </a:ext>
                </a:extLst>
              </p:cNvPr>
              <p:cNvSpPr/>
              <p:nvPr/>
            </p:nvSpPr>
            <p:spPr bwMode="auto">
              <a:xfrm>
                <a:off x="7303545" y="1704976"/>
                <a:ext cx="36000" cy="169067"/>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a:extLst>
                  <a:ext uri="{FF2B5EF4-FFF2-40B4-BE49-F238E27FC236}">
                    <a16:creationId xmlns:a16="http://schemas.microsoft.com/office/drawing/2014/main" id="{452B181A-FE50-E225-679B-D0A62F042165}"/>
                  </a:ext>
                </a:extLst>
              </p:cNvPr>
              <p:cNvSpPr/>
              <p:nvPr/>
            </p:nvSpPr>
            <p:spPr bwMode="auto">
              <a:xfrm>
                <a:off x="7365857" y="1726406"/>
                <a:ext cx="36000" cy="147637"/>
              </a:xfrm>
              <a:prstGeom prst="rect">
                <a:avLst/>
              </a:prstGeom>
              <a:gradFill flip="none" rotWithShape="1">
                <a:gsLst>
                  <a:gs pos="0">
                    <a:srgbClr val="1841A5"/>
                  </a:gs>
                  <a:gs pos="100000">
                    <a:srgbClr val="428ED6"/>
                  </a:gs>
                </a:gsLst>
                <a:lin ang="81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244" name="正方形/長方形 243">
            <a:extLst>
              <a:ext uri="{FF2B5EF4-FFF2-40B4-BE49-F238E27FC236}">
                <a16:creationId xmlns:a16="http://schemas.microsoft.com/office/drawing/2014/main" id="{3C570C2A-E2B7-3CD9-C9E3-BD267BF218DF}"/>
              </a:ext>
            </a:extLst>
          </p:cNvPr>
          <p:cNvSpPr/>
          <p:nvPr/>
        </p:nvSpPr>
        <p:spPr bwMode="auto">
          <a:xfrm rot="5400000">
            <a:off x="1402236" y="3931267"/>
            <a:ext cx="234494" cy="144871"/>
          </a:xfrm>
          <a:prstGeom prst="rect">
            <a:avLst/>
          </a:prstGeom>
          <a:gradFill flip="none" rotWithShape="1">
            <a:gsLst>
              <a:gs pos="0">
                <a:srgbClr val="103CE7"/>
              </a:gs>
              <a:gs pos="100000">
                <a:srgbClr val="003094"/>
              </a:gs>
            </a:gsLst>
            <a:lin ang="108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a:extLst>
              <a:ext uri="{FF2B5EF4-FFF2-40B4-BE49-F238E27FC236}">
                <a16:creationId xmlns:a16="http://schemas.microsoft.com/office/drawing/2014/main" id="{7CDC0065-A8D7-E850-DEEB-356EFB7EB611}"/>
              </a:ext>
            </a:extLst>
          </p:cNvPr>
          <p:cNvSpPr/>
          <p:nvPr/>
        </p:nvSpPr>
        <p:spPr bwMode="auto">
          <a:xfrm rot="5400000">
            <a:off x="1605436" y="3931267"/>
            <a:ext cx="234494" cy="144871"/>
          </a:xfrm>
          <a:prstGeom prst="rect">
            <a:avLst/>
          </a:prstGeom>
          <a:gradFill flip="none" rotWithShape="1">
            <a:gsLst>
              <a:gs pos="0">
                <a:srgbClr val="103CE7"/>
              </a:gs>
              <a:gs pos="100000">
                <a:srgbClr val="003094"/>
              </a:gs>
            </a:gsLst>
            <a:lin ang="10800000" scaled="1"/>
            <a:tileRect/>
          </a:gradFill>
          <a:ln w="19050">
            <a:noFill/>
            <a:miter lim="800000"/>
            <a:headEnd/>
            <a:tailEnd/>
          </a:ln>
          <a:effectLst/>
        </p:spPr>
        <p:txBody>
          <a:bodyPr wrap="square" lIns="180000" tIns="144000" rIns="180000" bIns="144000" rtlCol="0" anchor="ctr" anchorCtr="0">
            <a:noAutofit/>
          </a:bodyPr>
          <a:lstStyle/>
          <a:p>
            <a:pPr algn="ctr">
              <a:buClr>
                <a:srgbClr val="C00000"/>
              </a:buCl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フリーフォーム 8">
            <a:extLst>
              <a:ext uri="{FF2B5EF4-FFF2-40B4-BE49-F238E27FC236}">
                <a16:creationId xmlns:a16="http://schemas.microsoft.com/office/drawing/2014/main" id="{7439D490-0F72-609E-AE93-C782C2163F01}"/>
              </a:ext>
            </a:extLst>
          </p:cNvPr>
          <p:cNvSpPr/>
          <p:nvPr/>
        </p:nvSpPr>
        <p:spPr bwMode="auto">
          <a:xfrm>
            <a:off x="990244" y="3946591"/>
            <a:ext cx="343313" cy="208375"/>
          </a:xfrm>
          <a:custGeom>
            <a:avLst/>
            <a:gdLst>
              <a:gd name="connsiteX0" fmla="*/ 0 w 2357437"/>
              <a:gd name="connsiteY0" fmla="*/ 683419 h 1197769"/>
              <a:gd name="connsiteX1" fmla="*/ 40481 w 2357437"/>
              <a:gd name="connsiteY1" fmla="*/ 459581 h 1197769"/>
              <a:gd name="connsiteX2" fmla="*/ 64293 w 2357437"/>
              <a:gd name="connsiteY2" fmla="*/ 481012 h 1197769"/>
              <a:gd name="connsiteX3" fmla="*/ 80962 w 2357437"/>
              <a:gd name="connsiteY3" fmla="*/ 361950 h 1197769"/>
              <a:gd name="connsiteX4" fmla="*/ 100012 w 2357437"/>
              <a:gd name="connsiteY4" fmla="*/ 416719 h 1197769"/>
              <a:gd name="connsiteX5" fmla="*/ 97631 w 2357437"/>
              <a:gd name="connsiteY5" fmla="*/ 573881 h 1197769"/>
              <a:gd name="connsiteX6" fmla="*/ 114300 w 2357437"/>
              <a:gd name="connsiteY6" fmla="*/ 397669 h 1197769"/>
              <a:gd name="connsiteX7" fmla="*/ 161925 w 2357437"/>
              <a:gd name="connsiteY7" fmla="*/ 495300 h 1197769"/>
              <a:gd name="connsiteX8" fmla="*/ 157162 w 2357437"/>
              <a:gd name="connsiteY8" fmla="*/ 557212 h 1197769"/>
              <a:gd name="connsiteX9" fmla="*/ 195262 w 2357437"/>
              <a:gd name="connsiteY9" fmla="*/ 514350 h 1197769"/>
              <a:gd name="connsiteX10" fmla="*/ 207168 w 2357437"/>
              <a:gd name="connsiteY10" fmla="*/ 671512 h 1197769"/>
              <a:gd name="connsiteX11" fmla="*/ 254793 w 2357437"/>
              <a:gd name="connsiteY11" fmla="*/ 733425 h 1197769"/>
              <a:gd name="connsiteX12" fmla="*/ 269081 w 2357437"/>
              <a:gd name="connsiteY12" fmla="*/ 871537 h 1197769"/>
              <a:gd name="connsiteX13" fmla="*/ 309562 w 2357437"/>
              <a:gd name="connsiteY13" fmla="*/ 890587 h 1197769"/>
              <a:gd name="connsiteX14" fmla="*/ 350043 w 2357437"/>
              <a:gd name="connsiteY14" fmla="*/ 854869 h 1197769"/>
              <a:gd name="connsiteX15" fmla="*/ 361950 w 2357437"/>
              <a:gd name="connsiteY15" fmla="*/ 890587 h 1197769"/>
              <a:gd name="connsiteX16" fmla="*/ 404812 w 2357437"/>
              <a:gd name="connsiteY16" fmla="*/ 881062 h 1197769"/>
              <a:gd name="connsiteX17" fmla="*/ 442912 w 2357437"/>
              <a:gd name="connsiteY17" fmla="*/ 907256 h 1197769"/>
              <a:gd name="connsiteX18" fmla="*/ 497681 w 2357437"/>
              <a:gd name="connsiteY18" fmla="*/ 869156 h 1197769"/>
              <a:gd name="connsiteX19" fmla="*/ 576262 w 2357437"/>
              <a:gd name="connsiteY19" fmla="*/ 923925 h 1197769"/>
              <a:gd name="connsiteX20" fmla="*/ 652462 w 2357437"/>
              <a:gd name="connsiteY20" fmla="*/ 923925 h 1197769"/>
              <a:gd name="connsiteX21" fmla="*/ 690562 w 2357437"/>
              <a:gd name="connsiteY21" fmla="*/ 866775 h 1197769"/>
              <a:gd name="connsiteX22" fmla="*/ 726281 w 2357437"/>
              <a:gd name="connsiteY22" fmla="*/ 907256 h 1197769"/>
              <a:gd name="connsiteX23" fmla="*/ 795337 w 2357437"/>
              <a:gd name="connsiteY23" fmla="*/ 850106 h 1197769"/>
              <a:gd name="connsiteX24" fmla="*/ 807243 w 2357437"/>
              <a:gd name="connsiteY24" fmla="*/ 788194 h 1197769"/>
              <a:gd name="connsiteX25" fmla="*/ 826293 w 2357437"/>
              <a:gd name="connsiteY25" fmla="*/ 842962 h 1197769"/>
              <a:gd name="connsiteX26" fmla="*/ 878681 w 2357437"/>
              <a:gd name="connsiteY26" fmla="*/ 790575 h 1197769"/>
              <a:gd name="connsiteX27" fmla="*/ 916781 w 2357437"/>
              <a:gd name="connsiteY27" fmla="*/ 814387 h 1197769"/>
              <a:gd name="connsiteX28" fmla="*/ 964406 w 2357437"/>
              <a:gd name="connsiteY28" fmla="*/ 735806 h 1197769"/>
              <a:gd name="connsiteX29" fmla="*/ 995362 w 2357437"/>
              <a:gd name="connsiteY29" fmla="*/ 766762 h 1197769"/>
              <a:gd name="connsiteX30" fmla="*/ 1016793 w 2357437"/>
              <a:gd name="connsiteY30" fmla="*/ 759619 h 1197769"/>
              <a:gd name="connsiteX31" fmla="*/ 1028700 w 2357437"/>
              <a:gd name="connsiteY31" fmla="*/ 785812 h 1197769"/>
              <a:gd name="connsiteX32" fmla="*/ 1045368 w 2357437"/>
              <a:gd name="connsiteY32" fmla="*/ 783431 h 1197769"/>
              <a:gd name="connsiteX33" fmla="*/ 1081087 w 2357437"/>
              <a:gd name="connsiteY33" fmla="*/ 871537 h 1197769"/>
              <a:gd name="connsiteX34" fmla="*/ 1107281 w 2357437"/>
              <a:gd name="connsiteY34" fmla="*/ 814387 h 1197769"/>
              <a:gd name="connsiteX35" fmla="*/ 1157287 w 2357437"/>
              <a:gd name="connsiteY35" fmla="*/ 864394 h 1197769"/>
              <a:gd name="connsiteX36" fmla="*/ 1202531 w 2357437"/>
              <a:gd name="connsiteY36" fmla="*/ 788194 h 1197769"/>
              <a:gd name="connsiteX37" fmla="*/ 1257300 w 2357437"/>
              <a:gd name="connsiteY37" fmla="*/ 814387 h 1197769"/>
              <a:gd name="connsiteX38" fmla="*/ 1350168 w 2357437"/>
              <a:gd name="connsiteY38" fmla="*/ 790575 h 1197769"/>
              <a:gd name="connsiteX39" fmla="*/ 1376362 w 2357437"/>
              <a:gd name="connsiteY39" fmla="*/ 840581 h 1197769"/>
              <a:gd name="connsiteX40" fmla="*/ 1388268 w 2357437"/>
              <a:gd name="connsiteY40" fmla="*/ 795337 h 1197769"/>
              <a:gd name="connsiteX41" fmla="*/ 1459706 w 2357437"/>
              <a:gd name="connsiteY41" fmla="*/ 697706 h 1197769"/>
              <a:gd name="connsiteX42" fmla="*/ 1490662 w 2357437"/>
              <a:gd name="connsiteY42" fmla="*/ 702469 h 1197769"/>
              <a:gd name="connsiteX43" fmla="*/ 1524000 w 2357437"/>
              <a:gd name="connsiteY43" fmla="*/ 583406 h 1197769"/>
              <a:gd name="connsiteX44" fmla="*/ 1571625 w 2357437"/>
              <a:gd name="connsiteY44" fmla="*/ 588169 h 1197769"/>
              <a:gd name="connsiteX45" fmla="*/ 1621631 w 2357437"/>
              <a:gd name="connsiteY45" fmla="*/ 419100 h 1197769"/>
              <a:gd name="connsiteX46" fmla="*/ 1652587 w 2357437"/>
              <a:gd name="connsiteY46" fmla="*/ 421481 h 1197769"/>
              <a:gd name="connsiteX47" fmla="*/ 1688306 w 2357437"/>
              <a:gd name="connsiteY47" fmla="*/ 359569 h 1197769"/>
              <a:gd name="connsiteX48" fmla="*/ 1757362 w 2357437"/>
              <a:gd name="connsiteY48" fmla="*/ 381000 h 1197769"/>
              <a:gd name="connsiteX49" fmla="*/ 1843087 w 2357437"/>
              <a:gd name="connsiteY49" fmla="*/ 221456 h 1197769"/>
              <a:gd name="connsiteX50" fmla="*/ 1912143 w 2357437"/>
              <a:gd name="connsiteY50" fmla="*/ 290512 h 1197769"/>
              <a:gd name="connsiteX51" fmla="*/ 1981200 w 2357437"/>
              <a:gd name="connsiteY51" fmla="*/ 202406 h 1197769"/>
              <a:gd name="connsiteX52" fmla="*/ 2088356 w 2357437"/>
              <a:gd name="connsiteY52" fmla="*/ 128587 h 1197769"/>
              <a:gd name="connsiteX53" fmla="*/ 2197893 w 2357437"/>
              <a:gd name="connsiteY53" fmla="*/ 154781 h 1197769"/>
              <a:gd name="connsiteX54" fmla="*/ 2357437 w 2357437"/>
              <a:gd name="connsiteY54" fmla="*/ 0 h 1197769"/>
              <a:gd name="connsiteX55" fmla="*/ 2355056 w 2357437"/>
              <a:gd name="connsiteY55" fmla="*/ 1197769 h 1197769"/>
              <a:gd name="connsiteX56" fmla="*/ 2326481 w 2357437"/>
              <a:gd name="connsiteY56" fmla="*/ 1197769 h 1197769"/>
              <a:gd name="connsiteX0" fmla="*/ 0 w 2357437"/>
              <a:gd name="connsiteY0" fmla="*/ 683419 h 1197769"/>
              <a:gd name="connsiteX1" fmla="*/ 40481 w 2357437"/>
              <a:gd name="connsiteY1" fmla="*/ 459581 h 1197769"/>
              <a:gd name="connsiteX2" fmla="*/ 64293 w 2357437"/>
              <a:gd name="connsiteY2" fmla="*/ 481012 h 1197769"/>
              <a:gd name="connsiteX3" fmla="*/ 80962 w 2357437"/>
              <a:gd name="connsiteY3" fmla="*/ 361950 h 1197769"/>
              <a:gd name="connsiteX4" fmla="*/ 100012 w 2357437"/>
              <a:gd name="connsiteY4" fmla="*/ 416719 h 1197769"/>
              <a:gd name="connsiteX5" fmla="*/ 97631 w 2357437"/>
              <a:gd name="connsiteY5" fmla="*/ 573881 h 1197769"/>
              <a:gd name="connsiteX6" fmla="*/ 114300 w 2357437"/>
              <a:gd name="connsiteY6" fmla="*/ 397669 h 1197769"/>
              <a:gd name="connsiteX7" fmla="*/ 161925 w 2357437"/>
              <a:gd name="connsiteY7" fmla="*/ 495300 h 1197769"/>
              <a:gd name="connsiteX8" fmla="*/ 157162 w 2357437"/>
              <a:gd name="connsiteY8" fmla="*/ 557212 h 1197769"/>
              <a:gd name="connsiteX9" fmla="*/ 195262 w 2357437"/>
              <a:gd name="connsiteY9" fmla="*/ 514350 h 1197769"/>
              <a:gd name="connsiteX10" fmla="*/ 207168 w 2357437"/>
              <a:gd name="connsiteY10" fmla="*/ 671512 h 1197769"/>
              <a:gd name="connsiteX11" fmla="*/ 254793 w 2357437"/>
              <a:gd name="connsiteY11" fmla="*/ 733425 h 1197769"/>
              <a:gd name="connsiteX12" fmla="*/ 269081 w 2357437"/>
              <a:gd name="connsiteY12" fmla="*/ 871537 h 1197769"/>
              <a:gd name="connsiteX13" fmla="*/ 309562 w 2357437"/>
              <a:gd name="connsiteY13" fmla="*/ 890587 h 1197769"/>
              <a:gd name="connsiteX14" fmla="*/ 350043 w 2357437"/>
              <a:gd name="connsiteY14" fmla="*/ 854869 h 1197769"/>
              <a:gd name="connsiteX15" fmla="*/ 361950 w 2357437"/>
              <a:gd name="connsiteY15" fmla="*/ 890587 h 1197769"/>
              <a:gd name="connsiteX16" fmla="*/ 404812 w 2357437"/>
              <a:gd name="connsiteY16" fmla="*/ 881062 h 1197769"/>
              <a:gd name="connsiteX17" fmla="*/ 442912 w 2357437"/>
              <a:gd name="connsiteY17" fmla="*/ 907256 h 1197769"/>
              <a:gd name="connsiteX18" fmla="*/ 497681 w 2357437"/>
              <a:gd name="connsiteY18" fmla="*/ 869156 h 1197769"/>
              <a:gd name="connsiteX19" fmla="*/ 576262 w 2357437"/>
              <a:gd name="connsiteY19" fmla="*/ 923925 h 1197769"/>
              <a:gd name="connsiteX20" fmla="*/ 652462 w 2357437"/>
              <a:gd name="connsiteY20" fmla="*/ 923925 h 1197769"/>
              <a:gd name="connsiteX21" fmla="*/ 690562 w 2357437"/>
              <a:gd name="connsiteY21" fmla="*/ 866775 h 1197769"/>
              <a:gd name="connsiteX22" fmla="*/ 726281 w 2357437"/>
              <a:gd name="connsiteY22" fmla="*/ 907256 h 1197769"/>
              <a:gd name="connsiteX23" fmla="*/ 795337 w 2357437"/>
              <a:gd name="connsiteY23" fmla="*/ 850106 h 1197769"/>
              <a:gd name="connsiteX24" fmla="*/ 807243 w 2357437"/>
              <a:gd name="connsiteY24" fmla="*/ 788194 h 1197769"/>
              <a:gd name="connsiteX25" fmla="*/ 826293 w 2357437"/>
              <a:gd name="connsiteY25" fmla="*/ 842962 h 1197769"/>
              <a:gd name="connsiteX26" fmla="*/ 878681 w 2357437"/>
              <a:gd name="connsiteY26" fmla="*/ 790575 h 1197769"/>
              <a:gd name="connsiteX27" fmla="*/ 916781 w 2357437"/>
              <a:gd name="connsiteY27" fmla="*/ 814387 h 1197769"/>
              <a:gd name="connsiteX28" fmla="*/ 964406 w 2357437"/>
              <a:gd name="connsiteY28" fmla="*/ 735806 h 1197769"/>
              <a:gd name="connsiteX29" fmla="*/ 995362 w 2357437"/>
              <a:gd name="connsiteY29" fmla="*/ 766762 h 1197769"/>
              <a:gd name="connsiteX30" fmla="*/ 1016793 w 2357437"/>
              <a:gd name="connsiteY30" fmla="*/ 759619 h 1197769"/>
              <a:gd name="connsiteX31" fmla="*/ 1028700 w 2357437"/>
              <a:gd name="connsiteY31" fmla="*/ 785812 h 1197769"/>
              <a:gd name="connsiteX32" fmla="*/ 1045368 w 2357437"/>
              <a:gd name="connsiteY32" fmla="*/ 783431 h 1197769"/>
              <a:gd name="connsiteX33" fmla="*/ 1081087 w 2357437"/>
              <a:gd name="connsiteY33" fmla="*/ 871537 h 1197769"/>
              <a:gd name="connsiteX34" fmla="*/ 1107281 w 2357437"/>
              <a:gd name="connsiteY34" fmla="*/ 814387 h 1197769"/>
              <a:gd name="connsiteX35" fmla="*/ 1157287 w 2357437"/>
              <a:gd name="connsiteY35" fmla="*/ 864394 h 1197769"/>
              <a:gd name="connsiteX36" fmla="*/ 1202531 w 2357437"/>
              <a:gd name="connsiteY36" fmla="*/ 788194 h 1197769"/>
              <a:gd name="connsiteX37" fmla="*/ 1257300 w 2357437"/>
              <a:gd name="connsiteY37" fmla="*/ 814387 h 1197769"/>
              <a:gd name="connsiteX38" fmla="*/ 1350168 w 2357437"/>
              <a:gd name="connsiteY38" fmla="*/ 790575 h 1197769"/>
              <a:gd name="connsiteX39" fmla="*/ 1376362 w 2357437"/>
              <a:gd name="connsiteY39" fmla="*/ 840581 h 1197769"/>
              <a:gd name="connsiteX40" fmla="*/ 1388268 w 2357437"/>
              <a:gd name="connsiteY40" fmla="*/ 795337 h 1197769"/>
              <a:gd name="connsiteX41" fmla="*/ 1459706 w 2357437"/>
              <a:gd name="connsiteY41" fmla="*/ 697706 h 1197769"/>
              <a:gd name="connsiteX42" fmla="*/ 1490662 w 2357437"/>
              <a:gd name="connsiteY42" fmla="*/ 702469 h 1197769"/>
              <a:gd name="connsiteX43" fmla="*/ 1524000 w 2357437"/>
              <a:gd name="connsiteY43" fmla="*/ 583406 h 1197769"/>
              <a:gd name="connsiteX44" fmla="*/ 1571625 w 2357437"/>
              <a:gd name="connsiteY44" fmla="*/ 588169 h 1197769"/>
              <a:gd name="connsiteX45" fmla="*/ 1621631 w 2357437"/>
              <a:gd name="connsiteY45" fmla="*/ 419100 h 1197769"/>
              <a:gd name="connsiteX46" fmla="*/ 1652587 w 2357437"/>
              <a:gd name="connsiteY46" fmla="*/ 421481 h 1197769"/>
              <a:gd name="connsiteX47" fmla="*/ 1688306 w 2357437"/>
              <a:gd name="connsiteY47" fmla="*/ 359569 h 1197769"/>
              <a:gd name="connsiteX48" fmla="*/ 1757362 w 2357437"/>
              <a:gd name="connsiteY48" fmla="*/ 381000 h 1197769"/>
              <a:gd name="connsiteX49" fmla="*/ 1843087 w 2357437"/>
              <a:gd name="connsiteY49" fmla="*/ 221456 h 1197769"/>
              <a:gd name="connsiteX50" fmla="*/ 1912143 w 2357437"/>
              <a:gd name="connsiteY50" fmla="*/ 290512 h 1197769"/>
              <a:gd name="connsiteX51" fmla="*/ 1981200 w 2357437"/>
              <a:gd name="connsiteY51" fmla="*/ 202406 h 1197769"/>
              <a:gd name="connsiteX52" fmla="*/ 2088356 w 2357437"/>
              <a:gd name="connsiteY52" fmla="*/ 128587 h 1197769"/>
              <a:gd name="connsiteX53" fmla="*/ 2197893 w 2357437"/>
              <a:gd name="connsiteY53" fmla="*/ 154781 h 1197769"/>
              <a:gd name="connsiteX54" fmla="*/ 2357437 w 2357437"/>
              <a:gd name="connsiteY54" fmla="*/ 0 h 1197769"/>
              <a:gd name="connsiteX55" fmla="*/ 2355056 w 2357437"/>
              <a:gd name="connsiteY55" fmla="*/ 1197769 h 1197769"/>
              <a:gd name="connsiteX56" fmla="*/ 2326481 w 2357437"/>
              <a:gd name="connsiteY56" fmla="*/ 1197769 h 1197769"/>
              <a:gd name="connsiteX57" fmla="*/ 0 w 2357437"/>
              <a:gd name="connsiteY57" fmla="*/ 683419 h 1197769"/>
              <a:gd name="connsiteX0" fmla="*/ 0 w 2357437"/>
              <a:gd name="connsiteY0" fmla="*/ 683419 h 1197769"/>
              <a:gd name="connsiteX1" fmla="*/ 40481 w 2357437"/>
              <a:gd name="connsiteY1" fmla="*/ 459581 h 1197769"/>
              <a:gd name="connsiteX2" fmla="*/ 64293 w 2357437"/>
              <a:gd name="connsiteY2" fmla="*/ 481012 h 1197769"/>
              <a:gd name="connsiteX3" fmla="*/ 80962 w 2357437"/>
              <a:gd name="connsiteY3" fmla="*/ 361950 h 1197769"/>
              <a:gd name="connsiteX4" fmla="*/ 100012 w 2357437"/>
              <a:gd name="connsiteY4" fmla="*/ 416719 h 1197769"/>
              <a:gd name="connsiteX5" fmla="*/ 97631 w 2357437"/>
              <a:gd name="connsiteY5" fmla="*/ 573881 h 1197769"/>
              <a:gd name="connsiteX6" fmla="*/ 114300 w 2357437"/>
              <a:gd name="connsiteY6" fmla="*/ 397669 h 1197769"/>
              <a:gd name="connsiteX7" fmla="*/ 161925 w 2357437"/>
              <a:gd name="connsiteY7" fmla="*/ 495300 h 1197769"/>
              <a:gd name="connsiteX8" fmla="*/ 157162 w 2357437"/>
              <a:gd name="connsiteY8" fmla="*/ 557212 h 1197769"/>
              <a:gd name="connsiteX9" fmla="*/ 195262 w 2357437"/>
              <a:gd name="connsiteY9" fmla="*/ 514350 h 1197769"/>
              <a:gd name="connsiteX10" fmla="*/ 207168 w 2357437"/>
              <a:gd name="connsiteY10" fmla="*/ 671512 h 1197769"/>
              <a:gd name="connsiteX11" fmla="*/ 254793 w 2357437"/>
              <a:gd name="connsiteY11" fmla="*/ 733425 h 1197769"/>
              <a:gd name="connsiteX12" fmla="*/ 269081 w 2357437"/>
              <a:gd name="connsiteY12" fmla="*/ 871537 h 1197769"/>
              <a:gd name="connsiteX13" fmla="*/ 309562 w 2357437"/>
              <a:gd name="connsiteY13" fmla="*/ 890587 h 1197769"/>
              <a:gd name="connsiteX14" fmla="*/ 350043 w 2357437"/>
              <a:gd name="connsiteY14" fmla="*/ 854869 h 1197769"/>
              <a:gd name="connsiteX15" fmla="*/ 361950 w 2357437"/>
              <a:gd name="connsiteY15" fmla="*/ 890587 h 1197769"/>
              <a:gd name="connsiteX16" fmla="*/ 404812 w 2357437"/>
              <a:gd name="connsiteY16" fmla="*/ 881062 h 1197769"/>
              <a:gd name="connsiteX17" fmla="*/ 442912 w 2357437"/>
              <a:gd name="connsiteY17" fmla="*/ 907256 h 1197769"/>
              <a:gd name="connsiteX18" fmla="*/ 497681 w 2357437"/>
              <a:gd name="connsiteY18" fmla="*/ 869156 h 1197769"/>
              <a:gd name="connsiteX19" fmla="*/ 576262 w 2357437"/>
              <a:gd name="connsiteY19" fmla="*/ 923925 h 1197769"/>
              <a:gd name="connsiteX20" fmla="*/ 652462 w 2357437"/>
              <a:gd name="connsiteY20" fmla="*/ 923925 h 1197769"/>
              <a:gd name="connsiteX21" fmla="*/ 690562 w 2357437"/>
              <a:gd name="connsiteY21" fmla="*/ 866775 h 1197769"/>
              <a:gd name="connsiteX22" fmla="*/ 726281 w 2357437"/>
              <a:gd name="connsiteY22" fmla="*/ 907256 h 1197769"/>
              <a:gd name="connsiteX23" fmla="*/ 795337 w 2357437"/>
              <a:gd name="connsiteY23" fmla="*/ 850106 h 1197769"/>
              <a:gd name="connsiteX24" fmla="*/ 807243 w 2357437"/>
              <a:gd name="connsiteY24" fmla="*/ 788194 h 1197769"/>
              <a:gd name="connsiteX25" fmla="*/ 826293 w 2357437"/>
              <a:gd name="connsiteY25" fmla="*/ 842962 h 1197769"/>
              <a:gd name="connsiteX26" fmla="*/ 878681 w 2357437"/>
              <a:gd name="connsiteY26" fmla="*/ 790575 h 1197769"/>
              <a:gd name="connsiteX27" fmla="*/ 916781 w 2357437"/>
              <a:gd name="connsiteY27" fmla="*/ 814387 h 1197769"/>
              <a:gd name="connsiteX28" fmla="*/ 964406 w 2357437"/>
              <a:gd name="connsiteY28" fmla="*/ 735806 h 1197769"/>
              <a:gd name="connsiteX29" fmla="*/ 995362 w 2357437"/>
              <a:gd name="connsiteY29" fmla="*/ 766762 h 1197769"/>
              <a:gd name="connsiteX30" fmla="*/ 1016793 w 2357437"/>
              <a:gd name="connsiteY30" fmla="*/ 759619 h 1197769"/>
              <a:gd name="connsiteX31" fmla="*/ 1028700 w 2357437"/>
              <a:gd name="connsiteY31" fmla="*/ 785812 h 1197769"/>
              <a:gd name="connsiteX32" fmla="*/ 1045368 w 2357437"/>
              <a:gd name="connsiteY32" fmla="*/ 783431 h 1197769"/>
              <a:gd name="connsiteX33" fmla="*/ 1081087 w 2357437"/>
              <a:gd name="connsiteY33" fmla="*/ 871537 h 1197769"/>
              <a:gd name="connsiteX34" fmla="*/ 1107281 w 2357437"/>
              <a:gd name="connsiteY34" fmla="*/ 814387 h 1197769"/>
              <a:gd name="connsiteX35" fmla="*/ 1157287 w 2357437"/>
              <a:gd name="connsiteY35" fmla="*/ 864394 h 1197769"/>
              <a:gd name="connsiteX36" fmla="*/ 1202531 w 2357437"/>
              <a:gd name="connsiteY36" fmla="*/ 788194 h 1197769"/>
              <a:gd name="connsiteX37" fmla="*/ 1257300 w 2357437"/>
              <a:gd name="connsiteY37" fmla="*/ 814387 h 1197769"/>
              <a:gd name="connsiteX38" fmla="*/ 1350168 w 2357437"/>
              <a:gd name="connsiteY38" fmla="*/ 790575 h 1197769"/>
              <a:gd name="connsiteX39" fmla="*/ 1376362 w 2357437"/>
              <a:gd name="connsiteY39" fmla="*/ 840581 h 1197769"/>
              <a:gd name="connsiteX40" fmla="*/ 1388268 w 2357437"/>
              <a:gd name="connsiteY40" fmla="*/ 795337 h 1197769"/>
              <a:gd name="connsiteX41" fmla="*/ 1459706 w 2357437"/>
              <a:gd name="connsiteY41" fmla="*/ 697706 h 1197769"/>
              <a:gd name="connsiteX42" fmla="*/ 1490662 w 2357437"/>
              <a:gd name="connsiteY42" fmla="*/ 702469 h 1197769"/>
              <a:gd name="connsiteX43" fmla="*/ 1524000 w 2357437"/>
              <a:gd name="connsiteY43" fmla="*/ 583406 h 1197769"/>
              <a:gd name="connsiteX44" fmla="*/ 1571625 w 2357437"/>
              <a:gd name="connsiteY44" fmla="*/ 588169 h 1197769"/>
              <a:gd name="connsiteX45" fmla="*/ 1621631 w 2357437"/>
              <a:gd name="connsiteY45" fmla="*/ 419100 h 1197769"/>
              <a:gd name="connsiteX46" fmla="*/ 1652587 w 2357437"/>
              <a:gd name="connsiteY46" fmla="*/ 421481 h 1197769"/>
              <a:gd name="connsiteX47" fmla="*/ 1688306 w 2357437"/>
              <a:gd name="connsiteY47" fmla="*/ 359569 h 1197769"/>
              <a:gd name="connsiteX48" fmla="*/ 1757362 w 2357437"/>
              <a:gd name="connsiteY48" fmla="*/ 381000 h 1197769"/>
              <a:gd name="connsiteX49" fmla="*/ 1843087 w 2357437"/>
              <a:gd name="connsiteY49" fmla="*/ 221456 h 1197769"/>
              <a:gd name="connsiteX50" fmla="*/ 1912143 w 2357437"/>
              <a:gd name="connsiteY50" fmla="*/ 290512 h 1197769"/>
              <a:gd name="connsiteX51" fmla="*/ 1981200 w 2357437"/>
              <a:gd name="connsiteY51" fmla="*/ 202406 h 1197769"/>
              <a:gd name="connsiteX52" fmla="*/ 2088356 w 2357437"/>
              <a:gd name="connsiteY52" fmla="*/ 128587 h 1197769"/>
              <a:gd name="connsiteX53" fmla="*/ 2197893 w 2357437"/>
              <a:gd name="connsiteY53" fmla="*/ 154781 h 1197769"/>
              <a:gd name="connsiteX54" fmla="*/ 2357437 w 2357437"/>
              <a:gd name="connsiteY54" fmla="*/ 0 h 1197769"/>
              <a:gd name="connsiteX55" fmla="*/ 2355056 w 2357437"/>
              <a:gd name="connsiteY55" fmla="*/ 1197769 h 1197769"/>
              <a:gd name="connsiteX56" fmla="*/ 2326481 w 2357437"/>
              <a:gd name="connsiteY56" fmla="*/ 1197769 h 1197769"/>
              <a:gd name="connsiteX57" fmla="*/ 1847510 w 2357437"/>
              <a:gd name="connsiteY57" fmla="*/ 1097756 h 1197769"/>
              <a:gd name="connsiteX58" fmla="*/ 0 w 2357437"/>
              <a:gd name="connsiteY58" fmla="*/ 683419 h 1197769"/>
              <a:gd name="connsiteX0" fmla="*/ 0 w 2357437"/>
              <a:gd name="connsiteY0" fmla="*/ 683419 h 1213870"/>
              <a:gd name="connsiteX1" fmla="*/ 40481 w 2357437"/>
              <a:gd name="connsiteY1" fmla="*/ 459581 h 1213870"/>
              <a:gd name="connsiteX2" fmla="*/ 64293 w 2357437"/>
              <a:gd name="connsiteY2" fmla="*/ 481012 h 1213870"/>
              <a:gd name="connsiteX3" fmla="*/ 80962 w 2357437"/>
              <a:gd name="connsiteY3" fmla="*/ 361950 h 1213870"/>
              <a:gd name="connsiteX4" fmla="*/ 100012 w 2357437"/>
              <a:gd name="connsiteY4" fmla="*/ 416719 h 1213870"/>
              <a:gd name="connsiteX5" fmla="*/ 97631 w 2357437"/>
              <a:gd name="connsiteY5" fmla="*/ 573881 h 1213870"/>
              <a:gd name="connsiteX6" fmla="*/ 114300 w 2357437"/>
              <a:gd name="connsiteY6" fmla="*/ 397669 h 1213870"/>
              <a:gd name="connsiteX7" fmla="*/ 161925 w 2357437"/>
              <a:gd name="connsiteY7" fmla="*/ 495300 h 1213870"/>
              <a:gd name="connsiteX8" fmla="*/ 157162 w 2357437"/>
              <a:gd name="connsiteY8" fmla="*/ 557212 h 1213870"/>
              <a:gd name="connsiteX9" fmla="*/ 195262 w 2357437"/>
              <a:gd name="connsiteY9" fmla="*/ 514350 h 1213870"/>
              <a:gd name="connsiteX10" fmla="*/ 207168 w 2357437"/>
              <a:gd name="connsiteY10" fmla="*/ 671512 h 1213870"/>
              <a:gd name="connsiteX11" fmla="*/ 254793 w 2357437"/>
              <a:gd name="connsiteY11" fmla="*/ 733425 h 1213870"/>
              <a:gd name="connsiteX12" fmla="*/ 269081 w 2357437"/>
              <a:gd name="connsiteY12" fmla="*/ 871537 h 1213870"/>
              <a:gd name="connsiteX13" fmla="*/ 309562 w 2357437"/>
              <a:gd name="connsiteY13" fmla="*/ 890587 h 1213870"/>
              <a:gd name="connsiteX14" fmla="*/ 350043 w 2357437"/>
              <a:gd name="connsiteY14" fmla="*/ 854869 h 1213870"/>
              <a:gd name="connsiteX15" fmla="*/ 361950 w 2357437"/>
              <a:gd name="connsiteY15" fmla="*/ 890587 h 1213870"/>
              <a:gd name="connsiteX16" fmla="*/ 404812 w 2357437"/>
              <a:gd name="connsiteY16" fmla="*/ 881062 h 1213870"/>
              <a:gd name="connsiteX17" fmla="*/ 442912 w 2357437"/>
              <a:gd name="connsiteY17" fmla="*/ 907256 h 1213870"/>
              <a:gd name="connsiteX18" fmla="*/ 497681 w 2357437"/>
              <a:gd name="connsiteY18" fmla="*/ 869156 h 1213870"/>
              <a:gd name="connsiteX19" fmla="*/ 576262 w 2357437"/>
              <a:gd name="connsiteY19" fmla="*/ 923925 h 1213870"/>
              <a:gd name="connsiteX20" fmla="*/ 652462 w 2357437"/>
              <a:gd name="connsiteY20" fmla="*/ 923925 h 1213870"/>
              <a:gd name="connsiteX21" fmla="*/ 690562 w 2357437"/>
              <a:gd name="connsiteY21" fmla="*/ 866775 h 1213870"/>
              <a:gd name="connsiteX22" fmla="*/ 726281 w 2357437"/>
              <a:gd name="connsiteY22" fmla="*/ 907256 h 1213870"/>
              <a:gd name="connsiteX23" fmla="*/ 795337 w 2357437"/>
              <a:gd name="connsiteY23" fmla="*/ 850106 h 1213870"/>
              <a:gd name="connsiteX24" fmla="*/ 807243 w 2357437"/>
              <a:gd name="connsiteY24" fmla="*/ 788194 h 1213870"/>
              <a:gd name="connsiteX25" fmla="*/ 826293 w 2357437"/>
              <a:gd name="connsiteY25" fmla="*/ 842962 h 1213870"/>
              <a:gd name="connsiteX26" fmla="*/ 878681 w 2357437"/>
              <a:gd name="connsiteY26" fmla="*/ 790575 h 1213870"/>
              <a:gd name="connsiteX27" fmla="*/ 916781 w 2357437"/>
              <a:gd name="connsiteY27" fmla="*/ 814387 h 1213870"/>
              <a:gd name="connsiteX28" fmla="*/ 964406 w 2357437"/>
              <a:gd name="connsiteY28" fmla="*/ 735806 h 1213870"/>
              <a:gd name="connsiteX29" fmla="*/ 995362 w 2357437"/>
              <a:gd name="connsiteY29" fmla="*/ 766762 h 1213870"/>
              <a:gd name="connsiteX30" fmla="*/ 1016793 w 2357437"/>
              <a:gd name="connsiteY30" fmla="*/ 759619 h 1213870"/>
              <a:gd name="connsiteX31" fmla="*/ 1028700 w 2357437"/>
              <a:gd name="connsiteY31" fmla="*/ 785812 h 1213870"/>
              <a:gd name="connsiteX32" fmla="*/ 1045368 w 2357437"/>
              <a:gd name="connsiteY32" fmla="*/ 783431 h 1213870"/>
              <a:gd name="connsiteX33" fmla="*/ 1081087 w 2357437"/>
              <a:gd name="connsiteY33" fmla="*/ 871537 h 1213870"/>
              <a:gd name="connsiteX34" fmla="*/ 1107281 w 2357437"/>
              <a:gd name="connsiteY34" fmla="*/ 814387 h 1213870"/>
              <a:gd name="connsiteX35" fmla="*/ 1157287 w 2357437"/>
              <a:gd name="connsiteY35" fmla="*/ 864394 h 1213870"/>
              <a:gd name="connsiteX36" fmla="*/ 1202531 w 2357437"/>
              <a:gd name="connsiteY36" fmla="*/ 788194 h 1213870"/>
              <a:gd name="connsiteX37" fmla="*/ 1257300 w 2357437"/>
              <a:gd name="connsiteY37" fmla="*/ 814387 h 1213870"/>
              <a:gd name="connsiteX38" fmla="*/ 1350168 w 2357437"/>
              <a:gd name="connsiteY38" fmla="*/ 790575 h 1213870"/>
              <a:gd name="connsiteX39" fmla="*/ 1376362 w 2357437"/>
              <a:gd name="connsiteY39" fmla="*/ 840581 h 1213870"/>
              <a:gd name="connsiteX40" fmla="*/ 1388268 w 2357437"/>
              <a:gd name="connsiteY40" fmla="*/ 795337 h 1213870"/>
              <a:gd name="connsiteX41" fmla="*/ 1459706 w 2357437"/>
              <a:gd name="connsiteY41" fmla="*/ 697706 h 1213870"/>
              <a:gd name="connsiteX42" fmla="*/ 1490662 w 2357437"/>
              <a:gd name="connsiteY42" fmla="*/ 702469 h 1213870"/>
              <a:gd name="connsiteX43" fmla="*/ 1524000 w 2357437"/>
              <a:gd name="connsiteY43" fmla="*/ 583406 h 1213870"/>
              <a:gd name="connsiteX44" fmla="*/ 1571625 w 2357437"/>
              <a:gd name="connsiteY44" fmla="*/ 588169 h 1213870"/>
              <a:gd name="connsiteX45" fmla="*/ 1621631 w 2357437"/>
              <a:gd name="connsiteY45" fmla="*/ 419100 h 1213870"/>
              <a:gd name="connsiteX46" fmla="*/ 1652587 w 2357437"/>
              <a:gd name="connsiteY46" fmla="*/ 421481 h 1213870"/>
              <a:gd name="connsiteX47" fmla="*/ 1688306 w 2357437"/>
              <a:gd name="connsiteY47" fmla="*/ 359569 h 1213870"/>
              <a:gd name="connsiteX48" fmla="*/ 1757362 w 2357437"/>
              <a:gd name="connsiteY48" fmla="*/ 381000 h 1213870"/>
              <a:gd name="connsiteX49" fmla="*/ 1843087 w 2357437"/>
              <a:gd name="connsiteY49" fmla="*/ 221456 h 1213870"/>
              <a:gd name="connsiteX50" fmla="*/ 1912143 w 2357437"/>
              <a:gd name="connsiteY50" fmla="*/ 290512 h 1213870"/>
              <a:gd name="connsiteX51" fmla="*/ 1981200 w 2357437"/>
              <a:gd name="connsiteY51" fmla="*/ 202406 h 1213870"/>
              <a:gd name="connsiteX52" fmla="*/ 2088356 w 2357437"/>
              <a:gd name="connsiteY52" fmla="*/ 128587 h 1213870"/>
              <a:gd name="connsiteX53" fmla="*/ 2197893 w 2357437"/>
              <a:gd name="connsiteY53" fmla="*/ 154781 h 1213870"/>
              <a:gd name="connsiteX54" fmla="*/ 2357437 w 2357437"/>
              <a:gd name="connsiteY54" fmla="*/ 0 h 1213870"/>
              <a:gd name="connsiteX55" fmla="*/ 2355056 w 2357437"/>
              <a:gd name="connsiteY55" fmla="*/ 1197769 h 1213870"/>
              <a:gd name="connsiteX56" fmla="*/ 2326481 w 2357437"/>
              <a:gd name="connsiteY56" fmla="*/ 1197769 h 1213870"/>
              <a:gd name="connsiteX57" fmla="*/ 18710 w 2357437"/>
              <a:gd name="connsiteY57" fmla="*/ 1213870 h 1213870"/>
              <a:gd name="connsiteX58" fmla="*/ 0 w 2357437"/>
              <a:gd name="connsiteY58" fmla="*/ 683419 h 1213870"/>
              <a:gd name="connsiteX0" fmla="*/ 0 w 2357437"/>
              <a:gd name="connsiteY0" fmla="*/ 683419 h 1197769"/>
              <a:gd name="connsiteX1" fmla="*/ 40481 w 2357437"/>
              <a:gd name="connsiteY1" fmla="*/ 459581 h 1197769"/>
              <a:gd name="connsiteX2" fmla="*/ 64293 w 2357437"/>
              <a:gd name="connsiteY2" fmla="*/ 481012 h 1197769"/>
              <a:gd name="connsiteX3" fmla="*/ 80962 w 2357437"/>
              <a:gd name="connsiteY3" fmla="*/ 361950 h 1197769"/>
              <a:gd name="connsiteX4" fmla="*/ 100012 w 2357437"/>
              <a:gd name="connsiteY4" fmla="*/ 416719 h 1197769"/>
              <a:gd name="connsiteX5" fmla="*/ 97631 w 2357437"/>
              <a:gd name="connsiteY5" fmla="*/ 573881 h 1197769"/>
              <a:gd name="connsiteX6" fmla="*/ 114300 w 2357437"/>
              <a:gd name="connsiteY6" fmla="*/ 397669 h 1197769"/>
              <a:gd name="connsiteX7" fmla="*/ 161925 w 2357437"/>
              <a:gd name="connsiteY7" fmla="*/ 495300 h 1197769"/>
              <a:gd name="connsiteX8" fmla="*/ 157162 w 2357437"/>
              <a:gd name="connsiteY8" fmla="*/ 557212 h 1197769"/>
              <a:gd name="connsiteX9" fmla="*/ 195262 w 2357437"/>
              <a:gd name="connsiteY9" fmla="*/ 514350 h 1197769"/>
              <a:gd name="connsiteX10" fmla="*/ 207168 w 2357437"/>
              <a:gd name="connsiteY10" fmla="*/ 671512 h 1197769"/>
              <a:gd name="connsiteX11" fmla="*/ 254793 w 2357437"/>
              <a:gd name="connsiteY11" fmla="*/ 733425 h 1197769"/>
              <a:gd name="connsiteX12" fmla="*/ 269081 w 2357437"/>
              <a:gd name="connsiteY12" fmla="*/ 871537 h 1197769"/>
              <a:gd name="connsiteX13" fmla="*/ 309562 w 2357437"/>
              <a:gd name="connsiteY13" fmla="*/ 890587 h 1197769"/>
              <a:gd name="connsiteX14" fmla="*/ 350043 w 2357437"/>
              <a:gd name="connsiteY14" fmla="*/ 854869 h 1197769"/>
              <a:gd name="connsiteX15" fmla="*/ 361950 w 2357437"/>
              <a:gd name="connsiteY15" fmla="*/ 890587 h 1197769"/>
              <a:gd name="connsiteX16" fmla="*/ 404812 w 2357437"/>
              <a:gd name="connsiteY16" fmla="*/ 881062 h 1197769"/>
              <a:gd name="connsiteX17" fmla="*/ 442912 w 2357437"/>
              <a:gd name="connsiteY17" fmla="*/ 907256 h 1197769"/>
              <a:gd name="connsiteX18" fmla="*/ 497681 w 2357437"/>
              <a:gd name="connsiteY18" fmla="*/ 869156 h 1197769"/>
              <a:gd name="connsiteX19" fmla="*/ 576262 w 2357437"/>
              <a:gd name="connsiteY19" fmla="*/ 923925 h 1197769"/>
              <a:gd name="connsiteX20" fmla="*/ 652462 w 2357437"/>
              <a:gd name="connsiteY20" fmla="*/ 923925 h 1197769"/>
              <a:gd name="connsiteX21" fmla="*/ 690562 w 2357437"/>
              <a:gd name="connsiteY21" fmla="*/ 866775 h 1197769"/>
              <a:gd name="connsiteX22" fmla="*/ 726281 w 2357437"/>
              <a:gd name="connsiteY22" fmla="*/ 907256 h 1197769"/>
              <a:gd name="connsiteX23" fmla="*/ 795337 w 2357437"/>
              <a:gd name="connsiteY23" fmla="*/ 850106 h 1197769"/>
              <a:gd name="connsiteX24" fmla="*/ 807243 w 2357437"/>
              <a:gd name="connsiteY24" fmla="*/ 788194 h 1197769"/>
              <a:gd name="connsiteX25" fmla="*/ 826293 w 2357437"/>
              <a:gd name="connsiteY25" fmla="*/ 842962 h 1197769"/>
              <a:gd name="connsiteX26" fmla="*/ 878681 w 2357437"/>
              <a:gd name="connsiteY26" fmla="*/ 790575 h 1197769"/>
              <a:gd name="connsiteX27" fmla="*/ 916781 w 2357437"/>
              <a:gd name="connsiteY27" fmla="*/ 814387 h 1197769"/>
              <a:gd name="connsiteX28" fmla="*/ 964406 w 2357437"/>
              <a:gd name="connsiteY28" fmla="*/ 735806 h 1197769"/>
              <a:gd name="connsiteX29" fmla="*/ 995362 w 2357437"/>
              <a:gd name="connsiteY29" fmla="*/ 766762 h 1197769"/>
              <a:gd name="connsiteX30" fmla="*/ 1016793 w 2357437"/>
              <a:gd name="connsiteY30" fmla="*/ 759619 h 1197769"/>
              <a:gd name="connsiteX31" fmla="*/ 1028700 w 2357437"/>
              <a:gd name="connsiteY31" fmla="*/ 785812 h 1197769"/>
              <a:gd name="connsiteX32" fmla="*/ 1045368 w 2357437"/>
              <a:gd name="connsiteY32" fmla="*/ 783431 h 1197769"/>
              <a:gd name="connsiteX33" fmla="*/ 1081087 w 2357437"/>
              <a:gd name="connsiteY33" fmla="*/ 871537 h 1197769"/>
              <a:gd name="connsiteX34" fmla="*/ 1107281 w 2357437"/>
              <a:gd name="connsiteY34" fmla="*/ 814387 h 1197769"/>
              <a:gd name="connsiteX35" fmla="*/ 1157287 w 2357437"/>
              <a:gd name="connsiteY35" fmla="*/ 864394 h 1197769"/>
              <a:gd name="connsiteX36" fmla="*/ 1202531 w 2357437"/>
              <a:gd name="connsiteY36" fmla="*/ 788194 h 1197769"/>
              <a:gd name="connsiteX37" fmla="*/ 1257300 w 2357437"/>
              <a:gd name="connsiteY37" fmla="*/ 814387 h 1197769"/>
              <a:gd name="connsiteX38" fmla="*/ 1350168 w 2357437"/>
              <a:gd name="connsiteY38" fmla="*/ 790575 h 1197769"/>
              <a:gd name="connsiteX39" fmla="*/ 1376362 w 2357437"/>
              <a:gd name="connsiteY39" fmla="*/ 840581 h 1197769"/>
              <a:gd name="connsiteX40" fmla="*/ 1388268 w 2357437"/>
              <a:gd name="connsiteY40" fmla="*/ 795337 h 1197769"/>
              <a:gd name="connsiteX41" fmla="*/ 1459706 w 2357437"/>
              <a:gd name="connsiteY41" fmla="*/ 697706 h 1197769"/>
              <a:gd name="connsiteX42" fmla="*/ 1490662 w 2357437"/>
              <a:gd name="connsiteY42" fmla="*/ 702469 h 1197769"/>
              <a:gd name="connsiteX43" fmla="*/ 1524000 w 2357437"/>
              <a:gd name="connsiteY43" fmla="*/ 583406 h 1197769"/>
              <a:gd name="connsiteX44" fmla="*/ 1571625 w 2357437"/>
              <a:gd name="connsiteY44" fmla="*/ 588169 h 1197769"/>
              <a:gd name="connsiteX45" fmla="*/ 1621631 w 2357437"/>
              <a:gd name="connsiteY45" fmla="*/ 419100 h 1197769"/>
              <a:gd name="connsiteX46" fmla="*/ 1652587 w 2357437"/>
              <a:gd name="connsiteY46" fmla="*/ 421481 h 1197769"/>
              <a:gd name="connsiteX47" fmla="*/ 1688306 w 2357437"/>
              <a:gd name="connsiteY47" fmla="*/ 359569 h 1197769"/>
              <a:gd name="connsiteX48" fmla="*/ 1757362 w 2357437"/>
              <a:gd name="connsiteY48" fmla="*/ 381000 h 1197769"/>
              <a:gd name="connsiteX49" fmla="*/ 1843087 w 2357437"/>
              <a:gd name="connsiteY49" fmla="*/ 221456 h 1197769"/>
              <a:gd name="connsiteX50" fmla="*/ 1912143 w 2357437"/>
              <a:gd name="connsiteY50" fmla="*/ 290512 h 1197769"/>
              <a:gd name="connsiteX51" fmla="*/ 1981200 w 2357437"/>
              <a:gd name="connsiteY51" fmla="*/ 202406 h 1197769"/>
              <a:gd name="connsiteX52" fmla="*/ 2088356 w 2357437"/>
              <a:gd name="connsiteY52" fmla="*/ 128587 h 1197769"/>
              <a:gd name="connsiteX53" fmla="*/ 2197893 w 2357437"/>
              <a:gd name="connsiteY53" fmla="*/ 154781 h 1197769"/>
              <a:gd name="connsiteX54" fmla="*/ 2357437 w 2357437"/>
              <a:gd name="connsiteY54" fmla="*/ 0 h 1197769"/>
              <a:gd name="connsiteX55" fmla="*/ 2355056 w 2357437"/>
              <a:gd name="connsiteY55" fmla="*/ 1197769 h 1197769"/>
              <a:gd name="connsiteX56" fmla="*/ 2326481 w 2357437"/>
              <a:gd name="connsiteY56" fmla="*/ 1197769 h 1197769"/>
              <a:gd name="connsiteX57" fmla="*/ 18710 w 2357437"/>
              <a:gd name="connsiteY57" fmla="*/ 1184841 h 1197769"/>
              <a:gd name="connsiteX58" fmla="*/ 0 w 2357437"/>
              <a:gd name="connsiteY58" fmla="*/ 683419 h 119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57437" h="1197769">
                <a:moveTo>
                  <a:pt x="0" y="683419"/>
                </a:moveTo>
                <a:lnTo>
                  <a:pt x="40481" y="459581"/>
                </a:lnTo>
                <a:lnTo>
                  <a:pt x="64293" y="481012"/>
                </a:lnTo>
                <a:lnTo>
                  <a:pt x="80962" y="361950"/>
                </a:lnTo>
                <a:lnTo>
                  <a:pt x="100012" y="416719"/>
                </a:lnTo>
                <a:cubicBezTo>
                  <a:pt x="99218" y="469106"/>
                  <a:pt x="98425" y="521494"/>
                  <a:pt x="97631" y="573881"/>
                </a:cubicBezTo>
                <a:lnTo>
                  <a:pt x="114300" y="397669"/>
                </a:lnTo>
                <a:lnTo>
                  <a:pt x="161925" y="495300"/>
                </a:lnTo>
                <a:lnTo>
                  <a:pt x="157162" y="557212"/>
                </a:lnTo>
                <a:lnTo>
                  <a:pt x="195262" y="514350"/>
                </a:lnTo>
                <a:lnTo>
                  <a:pt x="207168" y="671512"/>
                </a:lnTo>
                <a:lnTo>
                  <a:pt x="254793" y="733425"/>
                </a:lnTo>
                <a:lnTo>
                  <a:pt x="269081" y="871537"/>
                </a:lnTo>
                <a:lnTo>
                  <a:pt x="309562" y="890587"/>
                </a:lnTo>
                <a:lnTo>
                  <a:pt x="350043" y="854869"/>
                </a:lnTo>
                <a:lnTo>
                  <a:pt x="361950" y="890587"/>
                </a:lnTo>
                <a:lnTo>
                  <a:pt x="404812" y="881062"/>
                </a:lnTo>
                <a:lnTo>
                  <a:pt x="442912" y="907256"/>
                </a:lnTo>
                <a:lnTo>
                  <a:pt x="497681" y="869156"/>
                </a:lnTo>
                <a:lnTo>
                  <a:pt x="576262" y="923925"/>
                </a:lnTo>
                <a:lnTo>
                  <a:pt x="652462" y="923925"/>
                </a:lnTo>
                <a:lnTo>
                  <a:pt x="690562" y="866775"/>
                </a:lnTo>
                <a:lnTo>
                  <a:pt x="726281" y="907256"/>
                </a:lnTo>
                <a:lnTo>
                  <a:pt x="795337" y="850106"/>
                </a:lnTo>
                <a:lnTo>
                  <a:pt x="807243" y="788194"/>
                </a:lnTo>
                <a:lnTo>
                  <a:pt x="826293" y="842962"/>
                </a:lnTo>
                <a:lnTo>
                  <a:pt x="878681" y="790575"/>
                </a:lnTo>
                <a:lnTo>
                  <a:pt x="916781" y="814387"/>
                </a:lnTo>
                <a:lnTo>
                  <a:pt x="964406" y="735806"/>
                </a:lnTo>
                <a:lnTo>
                  <a:pt x="995362" y="766762"/>
                </a:lnTo>
                <a:lnTo>
                  <a:pt x="1016793" y="759619"/>
                </a:lnTo>
                <a:lnTo>
                  <a:pt x="1028700" y="785812"/>
                </a:lnTo>
                <a:lnTo>
                  <a:pt x="1045368" y="783431"/>
                </a:lnTo>
                <a:lnTo>
                  <a:pt x="1081087" y="871537"/>
                </a:lnTo>
                <a:lnTo>
                  <a:pt x="1107281" y="814387"/>
                </a:lnTo>
                <a:lnTo>
                  <a:pt x="1157287" y="864394"/>
                </a:lnTo>
                <a:lnTo>
                  <a:pt x="1202531" y="788194"/>
                </a:lnTo>
                <a:lnTo>
                  <a:pt x="1257300" y="814387"/>
                </a:lnTo>
                <a:lnTo>
                  <a:pt x="1350168" y="790575"/>
                </a:lnTo>
                <a:lnTo>
                  <a:pt x="1376362" y="840581"/>
                </a:lnTo>
                <a:lnTo>
                  <a:pt x="1388268" y="795337"/>
                </a:lnTo>
                <a:lnTo>
                  <a:pt x="1459706" y="697706"/>
                </a:lnTo>
                <a:lnTo>
                  <a:pt x="1490662" y="702469"/>
                </a:lnTo>
                <a:lnTo>
                  <a:pt x="1524000" y="583406"/>
                </a:lnTo>
                <a:lnTo>
                  <a:pt x="1571625" y="588169"/>
                </a:lnTo>
                <a:lnTo>
                  <a:pt x="1621631" y="419100"/>
                </a:lnTo>
                <a:lnTo>
                  <a:pt x="1652587" y="421481"/>
                </a:lnTo>
                <a:lnTo>
                  <a:pt x="1688306" y="359569"/>
                </a:lnTo>
                <a:lnTo>
                  <a:pt x="1757362" y="381000"/>
                </a:lnTo>
                <a:lnTo>
                  <a:pt x="1843087" y="221456"/>
                </a:lnTo>
                <a:lnTo>
                  <a:pt x="1912143" y="290512"/>
                </a:lnTo>
                <a:lnTo>
                  <a:pt x="1981200" y="202406"/>
                </a:lnTo>
                <a:lnTo>
                  <a:pt x="2088356" y="128587"/>
                </a:lnTo>
                <a:lnTo>
                  <a:pt x="2197893" y="154781"/>
                </a:lnTo>
                <a:lnTo>
                  <a:pt x="2357437" y="0"/>
                </a:lnTo>
                <a:cubicBezTo>
                  <a:pt x="2356643" y="399256"/>
                  <a:pt x="2355850" y="798513"/>
                  <a:pt x="2355056" y="1197769"/>
                </a:cubicBezTo>
                <a:lnTo>
                  <a:pt x="2326481" y="1197769"/>
                </a:lnTo>
                <a:lnTo>
                  <a:pt x="18710" y="1184841"/>
                </a:lnTo>
                <a:lnTo>
                  <a:pt x="0" y="683419"/>
                </a:lnTo>
                <a:close/>
              </a:path>
            </a:pathLst>
          </a:custGeom>
          <a:gradFill flip="none" rotWithShape="1">
            <a:gsLst>
              <a:gs pos="0">
                <a:srgbClr val="0869F7">
                  <a:shade val="30000"/>
                  <a:satMod val="115000"/>
                </a:srgbClr>
              </a:gs>
              <a:gs pos="50000">
                <a:srgbClr val="0869F7">
                  <a:shade val="67500"/>
                  <a:satMod val="115000"/>
                </a:srgbClr>
              </a:gs>
              <a:gs pos="100000">
                <a:srgbClr val="0869F7">
                  <a:shade val="100000"/>
                  <a:satMod val="115000"/>
                </a:srgbClr>
              </a:gs>
            </a:gsLst>
            <a:lin ang="16200000" scaled="1"/>
            <a:tileRect/>
          </a:gradFill>
          <a:ln w="19050">
            <a:noFill/>
            <a:miter lim="800000"/>
            <a:headEnd/>
            <a:tailEnd/>
          </a:ln>
          <a:effectLst/>
        </p:spPr>
        <p:txBody>
          <a:bodyPr rtlCol="0" anchor="ctr"/>
          <a:lstStyle/>
          <a:p>
            <a:pPr algn="ctr"/>
            <a:endParaRPr kumimoji="1" lang="ja-JP" altLang="en-US"/>
          </a:p>
        </p:txBody>
      </p:sp>
      <p:sp>
        <p:nvSpPr>
          <p:cNvPr id="19" name="Text Box 31">
            <a:extLst>
              <a:ext uri="{FF2B5EF4-FFF2-40B4-BE49-F238E27FC236}">
                <a16:creationId xmlns:a16="http://schemas.microsoft.com/office/drawing/2014/main" id="{87DB84FC-D7CF-D497-E695-798B148B8C9A}"/>
              </a:ext>
            </a:extLst>
          </p:cNvPr>
          <p:cNvSpPr txBox="1">
            <a:spLocks noChangeArrowheads="1"/>
          </p:cNvSpPr>
          <p:nvPr/>
        </p:nvSpPr>
        <p:spPr bwMode="gray">
          <a:xfrm>
            <a:off x="2210541" y="5091171"/>
            <a:ext cx="2749156" cy="186556"/>
          </a:xfrm>
          <a:prstGeom prst="rect">
            <a:avLst/>
          </a:prstGeom>
          <a:noFill/>
          <a:ln w="3175" cap="rnd">
            <a:noFill/>
            <a:miter lim="800000"/>
            <a:headEnd/>
            <a:tailEnd/>
          </a:ln>
          <a:effectLst/>
        </p:spPr>
        <p:txBody>
          <a:bodyPr wrap="square" lIns="58033" tIns="0" rIns="116067" bIns="0" anchor="t">
            <a:noAutofit/>
          </a:bodyPr>
          <a:lstStyle/>
          <a:p>
            <a:r>
              <a:rPr lang="en-US" altLang="ja-JP"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環境によってはリンクは無効です。</a:t>
            </a:r>
            <a:endParaRPr lang="en-US" altLang="ja-JP" sz="1200" dirty="0">
              <a:solidFill>
                <a:schemeClr val="tx1"/>
              </a:solidFill>
              <a:latin typeface="Arial" panose="020B0604020202020204" pitchFamily="34" charset="0"/>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600135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d335b2ab4868325c9e3cbf35caa2cd737ed"/>
</p:tagLst>
</file>

<file path=ppt/theme/theme1.xml><?xml version="1.0" encoding="utf-8"?>
<a:theme xmlns:a="http://schemas.openxmlformats.org/drawingml/2006/main" name="標準デザイン">
  <a:themeElements>
    <a:clrScheme name="ユーザー定義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8EB7"/>
      </a:hlink>
      <a:folHlink>
        <a:srgbClr val="800080"/>
      </a:folHlink>
    </a:clrScheme>
    <a:fontScheme name="ユーザー定義 10">
      <a:majorFont>
        <a:latin typeface="Arial"/>
        <a:ea typeface="HGP創英角ｺﾞｼｯｸUB"/>
        <a:cs typeface=""/>
      </a:majorFont>
      <a:minorFont>
        <a:latin typeface="Arial"/>
        <a:ea typeface="HGP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72C3D0"/>
        </a:solidFill>
        <a:ln w="9525">
          <a:noFill/>
          <a:miter lim="800000"/>
          <a:headEnd/>
          <a:tailEnd/>
        </a:ln>
        <a:effectLst/>
      </a:spPr>
      <a:bodyPr wrap="square" lIns="0" tIns="0" rIns="0" bIns="0" rtlCol="0" anchor="t" anchorCtr="0">
        <a:noAutofit/>
      </a:bodyPr>
      <a:lstStyle>
        <a:defPPr algn="ctr">
          <a:lnSpc>
            <a:spcPct val="150000"/>
          </a:lnSpc>
          <a:defRPr kumimoji="1" sz="1800" b="1" spc="100" dirty="0" smtClean="0">
            <a:solidFill>
              <a:schemeClr val="bg1"/>
            </a:solidFill>
            <a:latin typeface="Arial" pitchFamily="34" charset="0"/>
            <a:ea typeface="メイリオ" pitchFamily="50" charset="-128"/>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kumimoji="1" sz="2200" spc="100" dirty="0" smtClean="0">
            <a:solidFill>
              <a:schemeClr val="tx1"/>
            </a:solidFill>
            <a:latin typeface="Arial" pitchFamily="34" charset="0"/>
            <a:ea typeface="メイリオ" pitchFamily="50" charset="-128"/>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21980544072BC6489F176E28316CB847" ma:contentTypeVersion="11" ma:contentTypeDescription="新しいドキュメントを作成します。" ma:contentTypeScope="" ma:versionID="5e7bef7cc99b1193ce4af330a325b2d7">
  <xsd:schema xmlns:xsd="http://www.w3.org/2001/XMLSchema" xmlns:xs="http://www.w3.org/2001/XMLSchema" xmlns:p="http://schemas.microsoft.com/office/2006/metadata/properties" xmlns:ns2="c59e6311-5682-466e-9ca3-23256f51ee3a" xmlns:ns3="8f6972c4-f889-42fa-874f-e927a09f55eb" targetNamespace="http://schemas.microsoft.com/office/2006/metadata/properties" ma:root="true" ma:fieldsID="0f9e1aea5205306af5aca34c6f1f8170" ns2:_="" ns3:_="">
    <xsd:import namespace="c59e6311-5682-466e-9ca3-23256f51ee3a"/>
    <xsd:import namespace="8f6972c4-f889-42fa-874f-e927a09f55eb"/>
    <xsd:element name="properties">
      <xsd:complexType>
        <xsd:sequence>
          <xsd:element name="documentManagement">
            <xsd:complexType>
              <xsd:all>
                <xsd:element ref="ns2:SharedWithUsers" minOccurs="0"/>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9e6311-5682-466e-9ca3-23256f51ee3a" elementFormDefault="qualified">
    <xsd:import namespace="http://schemas.microsoft.com/office/2006/documentManagement/types"/>
    <xsd:import namespace="http://schemas.microsoft.com/office/infopath/2007/PartnerControls"/>
    <xsd:element name="SharedWithUsers" ma:index="8" nillable="true" ma:displayName="共有相手" ma:list="UserInfo" ma:SearchPeopleOnly="false" ma:internalName="SharedWithUsers"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lcf76f155ced4ddcb4097134ff3c332f" ma:index="12" nillable="true" ma:taxonomy="true" ma:internalName="lcf76f155ced4ddcb4097134ff3c332f" ma:taxonomyFieldName="MediaServiceImageTags" ma:displayName="画像タグ" ma:readOnly="false" ma:fieldId="{5cf76f15-5ced-4ddc-b409-7134ff3c332f}" ma:taxonomyMulti="true" ma:sspId="9dd84382-b38c-4eba-b7c2-4a66a077defb"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6972c4-f889-42fa-874f-e927a09f55e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4436c86-374f-4506-9826-f0da3963ee86}" ma:internalName="TaxCatchAll" ma:showField="CatchAllData" ma:web="8f6972c4-f889-42fa-874f-e927a09f55e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59e6311-5682-466e-9ca3-23256f51ee3a">
      <UserInfo>
        <DisplayName/>
        <AccountId xsi:nil="true"/>
        <AccountType/>
      </UserInfo>
    </SharedWithUsers>
    <TaxCatchAll xmlns="8f6972c4-f889-42fa-874f-e927a09f55eb" xsi:nil="true"/>
    <lcf76f155ced4ddcb4097134ff3c332f xmlns="c59e6311-5682-466e-9ca3-23256f51ee3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FDE870C-8CC5-4365-BAED-26BB26DCB0DB}">
  <ds:schemaRefs>
    <ds:schemaRef ds:uri="http://schemas.microsoft.com/sharepoint/v3/contenttype/forms"/>
  </ds:schemaRefs>
</ds:datastoreItem>
</file>

<file path=customXml/itemProps2.xml><?xml version="1.0" encoding="utf-8"?>
<ds:datastoreItem xmlns:ds="http://schemas.openxmlformats.org/officeDocument/2006/customXml" ds:itemID="{D2AEAC49-636D-4E71-A1B9-423563ADAB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9e6311-5682-466e-9ca3-23256f51ee3a"/>
    <ds:schemaRef ds:uri="8f6972c4-f889-42fa-874f-e927a09f55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2DFE4C-4B75-409A-9BF6-BECFF40EDAA7}">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c59e6311-5682-466e-9ca3-23256f51ee3a"/>
    <ds:schemaRef ds:uri="http://schemas.openxmlformats.org/package/2006/metadata/core-properties"/>
    <ds:schemaRef ds:uri="8f6972c4-f889-42fa-874f-e927a09f55eb"/>
    <ds:schemaRef ds:uri="http://www.w3.org/XML/1998/namespace"/>
    <ds:schemaRef ds:uri="http://purl.org/dc/dcmitype/"/>
  </ds:schemaRefs>
</ds:datastoreItem>
</file>

<file path=docMetadata/LabelInfo.xml><?xml version="1.0" encoding="utf-8"?>
<clbl:labelList xmlns:clbl="http://schemas.microsoft.com/office/2020/mipLabelMetadata">
  <clbl:label id="{f54277c9-dafe-44aa-85a4-73d5c7c52450}" enabled="0" method="" siteId="{f54277c9-dafe-44aa-85a4-73d5c7c52450}" removed="1"/>
</clbl:labelList>
</file>

<file path=docProps/app.xml><?xml version="1.0" encoding="utf-8"?>
<Properties xmlns="http://schemas.openxmlformats.org/officeDocument/2006/extended-properties" xmlns:vt="http://schemas.openxmlformats.org/officeDocument/2006/docPropsVTypes">
  <Template/>
  <TotalTime>0</TotalTime>
  <Words>10609</Words>
  <Application>Microsoft Office PowerPoint</Application>
  <PresentationFormat>ユーザー設定</PresentationFormat>
  <Paragraphs>1115</Paragraphs>
  <Slides>57</Slides>
  <Notes>38</Notes>
  <HiddenSlides>0</HiddenSlides>
  <MMClips>0</MMClips>
  <ScaleCrop>false</ScaleCrop>
  <HeadingPairs>
    <vt:vector size="6" baseType="variant">
      <vt:variant>
        <vt:lpstr>使用されているフォント</vt:lpstr>
      </vt:variant>
      <vt:variant>
        <vt:i4>16</vt:i4>
      </vt:variant>
      <vt:variant>
        <vt:lpstr>テーマ</vt:lpstr>
      </vt:variant>
      <vt:variant>
        <vt:i4>1</vt:i4>
      </vt:variant>
      <vt:variant>
        <vt:lpstr>スライド タイトル</vt:lpstr>
      </vt:variant>
      <vt:variant>
        <vt:i4>57</vt:i4>
      </vt:variant>
    </vt:vector>
  </HeadingPairs>
  <TitlesOfParts>
    <vt:vector size="74" baseType="lpstr">
      <vt:lpstr>HGP創英角ｺﾞｼｯｸUB</vt:lpstr>
      <vt:lpstr>Yu Gothic UI</vt:lpstr>
      <vt:lpstr>Arial</vt:lpstr>
      <vt:lpstr>Arial Black</vt:lpstr>
      <vt:lpstr>メイリオ</vt:lpstr>
      <vt:lpstr>Meiryo UI</vt:lpstr>
      <vt:lpstr>Wingdings</vt:lpstr>
      <vt:lpstr>ＭＳ Ｐゴシック</vt:lpstr>
      <vt:lpstr>Arial Unicode MS</vt:lpstr>
      <vt:lpstr>Lucida Console</vt:lpstr>
      <vt:lpstr>Courier New</vt:lpstr>
      <vt:lpstr>Century Gothic</vt:lpstr>
      <vt:lpstr>ＭＳ Ｐ明朝</vt:lpstr>
      <vt:lpstr>游ゴシック</vt:lpstr>
      <vt:lpstr>HGPｺﾞｼｯｸE</vt:lpstr>
      <vt:lpstr>Times New Roman</vt:lpstr>
      <vt:lpstr>標準デザイン</vt:lpstr>
      <vt:lpstr>PowerPoint プレゼンテーション</vt:lpstr>
      <vt:lpstr>PowerPoint プレゼンテーション</vt:lpstr>
      <vt:lpstr>1-1 OSSとは</vt:lpstr>
      <vt:lpstr>1-2 OSSの目的</vt:lpstr>
      <vt:lpstr>1-3 一般的なOSS活用のメリット・リスク</vt:lpstr>
      <vt:lpstr>1-4 OSSに関係する法律</vt:lpstr>
      <vt:lpstr>PowerPoint プレゼンテーション</vt:lpstr>
      <vt:lpstr>2-1 OSSの利用状況（身近に存在するOSS）</vt:lpstr>
      <vt:lpstr>2-2 自治体、団体での活用例</vt:lpstr>
      <vt:lpstr>2-3 OSSに関する情報提供サイト①：社外(1)</vt:lpstr>
      <vt:lpstr>2-4 OSSに関する情報提供サイト②：社外(2)</vt:lpstr>
      <vt:lpstr>PowerPoint プレゼンテーション</vt:lpstr>
      <vt:lpstr>3-1 OSS活用におけるポイント</vt:lpstr>
      <vt:lpstr>3-2            OSSの特徴(＝活用のリスク)を知る①</vt:lpstr>
      <vt:lpstr>3-3            OSSの特徴(＝活用のリスク)を知る②</vt:lpstr>
      <vt:lpstr>3-4            OSSの特徴(＝活用のリスク)を知る③</vt:lpstr>
      <vt:lpstr>3-5            ライセンスを遵守する①</vt:lpstr>
      <vt:lpstr>3-6            ライセンスを遵守する②</vt:lpstr>
      <vt:lpstr>3-7            ライセンスを遵守する③</vt:lpstr>
      <vt:lpstr>3-8            ライセンスを遵守する④</vt:lpstr>
      <vt:lpstr>3-9            ライセンスを遵守する⑤</vt:lpstr>
      <vt:lpstr>3-10            OSSの活用関連規則を理解し遵守する</vt:lpstr>
      <vt:lpstr>3-11            OSSのガイドラインを活用する</vt:lpstr>
      <vt:lpstr>PowerPoint プレゼンテーション</vt:lpstr>
      <vt:lpstr>4-1 一般的な製品及びシステム等の開発プロセス</vt:lpstr>
      <vt:lpstr>4-2 開発プロセスと｢OSSコンプライアンス・マネージメントプロセス｣との関係</vt:lpstr>
      <vt:lpstr>4-3 OSSコンプライアンス・マネージメントプロセスの事例</vt:lpstr>
      <vt:lpstr>4-4 OSSコンプライアンス・マネージメントプロセスとは</vt:lpstr>
      <vt:lpstr>4-5 OSSコンプライアンス・マネージメントプロセスでの確認事項及び責任者</vt:lpstr>
      <vt:lpstr>4-5 OSSコンプライアンス・マネージメントプロセスでの確認事項及び責任者</vt:lpstr>
      <vt:lpstr>4-5 OSSコンプライアンス・マネージメントプロセスでの確認事項及び責任者</vt:lpstr>
      <vt:lpstr>4-6 OSSコンプライアンス・マネージメントプロセスと関連規則との関係</vt:lpstr>
      <vt:lpstr>4-7 OSSコミュニティへのコントリビューション（貢献）とは</vt:lpstr>
      <vt:lpstr>4-8 OSSコントリビューションのプロセス　</vt:lpstr>
      <vt:lpstr>4-9 OSSコントリビューション（「OSS頒布」工程）での確認事項及び責任者</vt:lpstr>
      <vt:lpstr>4-10 OSSコントリビューションと関連規則との関係</vt:lpstr>
      <vt:lpstr>PowerPoint プレゼンテーション</vt:lpstr>
      <vt:lpstr>5-1 OSS導入時の検討・実施事項①</vt:lpstr>
      <vt:lpstr>5-2 OSS導入時の検討・実施事項②</vt:lpstr>
      <vt:lpstr>5-3 OSS導入時の検討・実施事項③</vt:lpstr>
      <vt:lpstr>5-4 OSS導入時の検討・実施事項④</vt:lpstr>
      <vt:lpstr>5-5 OSS導入時の検討・実施事項⑤</vt:lpstr>
      <vt:lpstr>5-6 OSSを活用した製品の開発・販売時の検討・実施事項①</vt:lpstr>
      <vt:lpstr>5-7 OSSを活用した製品の開発・販売時の検討・実施事項②</vt:lpstr>
      <vt:lpstr>5-8 OSSを活用した製品の開発・販売時の検討・実施事項③</vt:lpstr>
      <vt:lpstr>5-9 OSSを活用した製品の開発・販売時の検討・実施事項④</vt:lpstr>
      <vt:lpstr>PowerPoint プレゼンテーション</vt:lpstr>
      <vt:lpstr>まとめ</vt:lpstr>
      <vt:lpstr>　他社商品名、商標等の引用に関する表示</vt:lpstr>
      <vt:lpstr>PowerPoint プレゼンテーション</vt:lpstr>
      <vt:lpstr>[補足] オープンソースの定義</vt:lpstr>
      <vt:lpstr>[補足] OSSコミュニティの定義</vt:lpstr>
      <vt:lpstr>[補足] OSSの歴史　～ UNIX文化からOSS文化へ～</vt:lpstr>
      <vt:lpstr>[補足]　IT用語辞典 e-Word　</vt:lpstr>
      <vt:lpstr>[補足]　 SBOMの必要性</vt:lpstr>
      <vt:lpstr>[補足]　総務省　国民のためのサーバーセキュリティサイト</vt:lpstr>
      <vt:lpstr>[補足]　経済産業省　主なインシデント事例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HIGIS 3/ﾌﾟﾚｾﾞﾝﾃｰｼｮﾝ資料/J_GrayA.ppt</dc:title>
  <dc:subject>HIGIS テンプレート</dc:subject>
  <dc:creator/>
  <cp:lastModifiedBy/>
  <cp:revision>101</cp:revision>
  <dcterms:created xsi:type="dcterms:W3CDTF">2004-05-26T10:25:15Z</dcterms:created>
  <dcterms:modified xsi:type="dcterms:W3CDTF">2023-08-10T01:36:30Z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0x01010021980544072BC6489F176E28316CB847</vt:lpwstr>
  </property>
  <property fmtid="{D5CDD505-2E9C-101B-9397-08002B2CF9AE}" pid="3" name="Order">
    <vt:r8>110600</vt:r8>
  </property>
  <property fmtid="{D5CDD505-2E9C-101B-9397-08002B2CF9AE}" pid="4" name="タイトル">
    <vt:lpwstr>HIGIS 3/ﾌﾟﾚｾﾞﾝﾃｰｼｮﾝ資料/J_GrayA.ppt</vt:lpwstr>
  </property>
  <property fmtid="{D5CDD505-2E9C-101B-9397-08002B2CF9AE}" pid="5" name="MediaServiceImageTags">
    <vt:lpwstr/>
  </property>
</Properties>
</file>